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4"/>
    <p:sldMasterId id="2147483699" r:id="rId5"/>
  </p:sldMasterIdLst>
  <p:notesMasterIdLst>
    <p:notesMasterId r:id="rId54"/>
  </p:notesMasterIdLst>
  <p:handoutMasterIdLst>
    <p:handoutMasterId r:id="rId55"/>
  </p:handoutMasterIdLst>
  <p:sldIdLst>
    <p:sldId id="693" r:id="rId6"/>
    <p:sldId id="768" r:id="rId7"/>
    <p:sldId id="753" r:id="rId8"/>
    <p:sldId id="788" r:id="rId9"/>
    <p:sldId id="767" r:id="rId10"/>
    <p:sldId id="784" r:id="rId11"/>
    <p:sldId id="773" r:id="rId12"/>
    <p:sldId id="756" r:id="rId13"/>
    <p:sldId id="772" r:id="rId14"/>
    <p:sldId id="781" r:id="rId15"/>
    <p:sldId id="810" r:id="rId16"/>
    <p:sldId id="782" r:id="rId17"/>
    <p:sldId id="774" r:id="rId18"/>
    <p:sldId id="785" r:id="rId19"/>
    <p:sldId id="804" r:id="rId20"/>
    <p:sldId id="757" r:id="rId21"/>
    <p:sldId id="805" r:id="rId22"/>
    <p:sldId id="796" r:id="rId23"/>
    <p:sldId id="801" r:id="rId24"/>
    <p:sldId id="775" r:id="rId25"/>
    <p:sldId id="808" r:id="rId26"/>
    <p:sldId id="806" r:id="rId27"/>
    <p:sldId id="776" r:id="rId28"/>
    <p:sldId id="803" r:id="rId29"/>
    <p:sldId id="758" r:id="rId30"/>
    <p:sldId id="777" r:id="rId31"/>
    <p:sldId id="797" r:id="rId32"/>
    <p:sldId id="786" r:id="rId33"/>
    <p:sldId id="759" r:id="rId34"/>
    <p:sldId id="800" r:id="rId35"/>
    <p:sldId id="790" r:id="rId36"/>
    <p:sldId id="778" r:id="rId37"/>
    <p:sldId id="798" r:id="rId38"/>
    <p:sldId id="820" r:id="rId39"/>
    <p:sldId id="793" r:id="rId40"/>
    <p:sldId id="792" r:id="rId41"/>
    <p:sldId id="787" r:id="rId42"/>
    <p:sldId id="761" r:id="rId43"/>
    <p:sldId id="779" r:id="rId44"/>
    <p:sldId id="780" r:id="rId45"/>
    <p:sldId id="809" r:id="rId46"/>
    <p:sldId id="762" r:id="rId47"/>
    <p:sldId id="811" r:id="rId48"/>
    <p:sldId id="815" r:id="rId49"/>
    <p:sldId id="816" r:id="rId50"/>
    <p:sldId id="817" r:id="rId51"/>
    <p:sldId id="818" r:id="rId52"/>
    <p:sldId id="819" r:id="rId5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AA327-E3F2-81F6-D508-A16C16E11E64}" name="BIG BROTHER" initials="BB" userId="S::big.brother@itinere-conseil.com::dbb5dc63-f5da-473d-8464-59d0bdeef247" providerId="AD"/>
  <p188:author id="{036C5F33-13C0-BCB9-3EFC-6ED9C4A29CF1}" name="Karine Philit" initials="KP" userId="S::kphilit@itinere-conseil.com::7adf13c7-b742-4058-bec3-80aa832065ca" providerId="AD"/>
  <p188:author id="{EC487F5E-5305-CC6D-2683-9E3753AE03E6}" name="Laetitia MARIOTTI" initials="LM" userId="S-1-5-21-2769183049-892702300-376622792-2608" providerId="AD"/>
  <p188:author id="{78290979-555A-A524-9AF6-843F5FCDB08A}" name="François Lecouturier" initials="FL" userId="S::flecouturier@itinere-conseil.com::a4a4bd56-c8be-4522-bb1d-2940b5803359" providerId="AD"/>
  <p188:author id="{AAE498AD-74C5-1CF6-0A35-02E2E5C09DB2}" name="Karine Philit" initials="KP" userId="Karine Philit" providerId="None"/>
  <p188:author id="{F62FD6C7-3E2A-6C60-3783-64C3AED3BD8F}" name="Anne BONNEFONT" initials="AB" userId="S-1-5-21-2769183049-892702300-376622792-26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se Crovella" initials="EC" lastIdx="20" clrIdx="0">
    <p:extLst>
      <p:ext uri="{19B8F6BF-5375-455C-9EA6-DF929625EA0E}">
        <p15:presenceInfo xmlns:p15="http://schemas.microsoft.com/office/powerpoint/2012/main" userId="Elise Crovel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ECEE"/>
    <a:srgbClr val="E1FFFE"/>
    <a:srgbClr val="C9506B"/>
    <a:srgbClr val="DDFFFE"/>
    <a:srgbClr val="91C7FC"/>
    <a:srgbClr val="FFD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5" autoAdjust="0"/>
    <p:restoredTop sz="94249" autoAdjust="0"/>
  </p:normalViewPr>
  <p:slideViewPr>
    <p:cSldViewPr snapToGrid="0">
      <p:cViewPr>
        <p:scale>
          <a:sx n="76" d="100"/>
          <a:sy n="76" d="100"/>
        </p:scale>
        <p:origin x="328" y="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3.xml"/><Relationship Id="rId26" Type="http://schemas.openxmlformats.org/officeDocument/2006/relationships/slide" Target="slides/slide32.xml"/><Relationship Id="rId3" Type="http://schemas.openxmlformats.org/officeDocument/2006/relationships/slide" Target="slides/slide4.xml"/><Relationship Id="rId21" Type="http://schemas.openxmlformats.org/officeDocument/2006/relationships/slide" Target="slides/slide26.xml"/><Relationship Id="rId34" Type="http://schemas.openxmlformats.org/officeDocument/2006/relationships/slide" Target="slides/slide41.xml"/><Relationship Id="rId7" Type="http://schemas.openxmlformats.org/officeDocument/2006/relationships/slide" Target="slides/slide9.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31.xml"/><Relationship Id="rId33" Type="http://schemas.openxmlformats.org/officeDocument/2006/relationships/slide" Target="slides/slide40.xml"/><Relationship Id="rId2" Type="http://schemas.openxmlformats.org/officeDocument/2006/relationships/slide" Target="slides/slide3.xml"/><Relationship Id="rId16" Type="http://schemas.openxmlformats.org/officeDocument/2006/relationships/slide" Target="slides/slide20.xml"/><Relationship Id="rId20" Type="http://schemas.openxmlformats.org/officeDocument/2006/relationships/slide" Target="slides/slide25.xml"/><Relationship Id="rId29" Type="http://schemas.openxmlformats.org/officeDocument/2006/relationships/slide" Target="slides/slide35.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30.xml"/><Relationship Id="rId32" Type="http://schemas.openxmlformats.org/officeDocument/2006/relationships/slide" Target="slides/slide39.xml"/><Relationship Id="rId5" Type="http://schemas.openxmlformats.org/officeDocument/2006/relationships/slide" Target="slides/slide7.xml"/><Relationship Id="rId15" Type="http://schemas.openxmlformats.org/officeDocument/2006/relationships/slide" Target="slides/slide19.xml"/><Relationship Id="rId23" Type="http://schemas.openxmlformats.org/officeDocument/2006/relationships/slide" Target="slides/slide29.xml"/><Relationship Id="rId28" Type="http://schemas.openxmlformats.org/officeDocument/2006/relationships/slide" Target="slides/slide34.xml"/><Relationship Id="rId10" Type="http://schemas.openxmlformats.org/officeDocument/2006/relationships/slide" Target="slides/slide12.xml"/><Relationship Id="rId19" Type="http://schemas.openxmlformats.org/officeDocument/2006/relationships/slide" Target="slides/slide24.xml"/><Relationship Id="rId31" Type="http://schemas.openxmlformats.org/officeDocument/2006/relationships/slide" Target="slides/slide38.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8.xml"/><Relationship Id="rId22" Type="http://schemas.openxmlformats.org/officeDocument/2006/relationships/slide" Target="slides/slide27.xml"/><Relationship Id="rId27" Type="http://schemas.openxmlformats.org/officeDocument/2006/relationships/slide" Target="slides/slide33.xml"/><Relationship Id="rId30" Type="http://schemas.openxmlformats.org/officeDocument/2006/relationships/slide" Target="slides/slide36.xml"/><Relationship Id="rId35" Type="http://schemas.openxmlformats.org/officeDocument/2006/relationships/slide" Target="slides/slide42.xml"/><Relationship Id="rId8"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CAB7C-1BA8-45FF-9128-EC4805683188}"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fr-FR"/>
        </a:p>
      </dgm:t>
    </dgm:pt>
    <dgm:pt modelId="{5D0B9A33-BF12-4065-8375-08328738EC32}">
      <dgm:prSet phldrT="[Texte]" custT="1"/>
      <dgm:spPr/>
      <dgm:t>
        <a:bodyPr/>
        <a:lstStyle/>
        <a:p>
          <a:pPr algn="just">
            <a:buFont typeface="Wingdings" panose="05000000000000000000" pitchFamily="2" charset="2"/>
            <a:buChar char=""/>
          </a:pPr>
          <a:r>
            <a:rPr lang="fr-FR" sz="1050" b="1" dirty="0">
              <a:solidFill>
                <a:sysClr val="windowText" lastClr="000000"/>
              </a:solidFill>
            </a:rPr>
            <a:t>Analyser les pratiques professionnelles </a:t>
          </a:r>
          <a:r>
            <a:rPr lang="fr-FR" sz="1050" dirty="0">
              <a:solidFill>
                <a:sysClr val="windowText" lastClr="000000"/>
              </a:solidFill>
            </a:rPr>
            <a:t>autour des projets vacances dans les centres sociaux (leviers, freins et manières de faire), afin de mieux comprendre la variété des pratiques ainsi que l’implication requise et d’analyser en quoi ces pratiques orientent le sens donné à un projet de vacances. Interroger les centres permet également de mieux saisir les freins et difficultés rencontrées et d’éventuellement mieux saisir pourquoi le nombre de centres sociaux impliqués dans la démarche reste faible au regard du nombre d’adhérents.</a:t>
          </a:r>
        </a:p>
      </dgm:t>
    </dgm:pt>
    <dgm:pt modelId="{076C5BC3-C728-4FBA-9C50-4B6B8A21220F}" type="parTrans" cxnId="{A9B21255-CFCA-4356-B409-E5A6A3CC3C91}">
      <dgm:prSet/>
      <dgm:spPr/>
      <dgm:t>
        <a:bodyPr/>
        <a:lstStyle/>
        <a:p>
          <a:endParaRPr lang="fr-FR"/>
        </a:p>
      </dgm:t>
    </dgm:pt>
    <dgm:pt modelId="{E10466A5-0D91-4197-B94B-2609AB09E4D5}" type="sibTrans" cxnId="{A9B21255-CFCA-4356-B409-E5A6A3CC3C91}">
      <dgm:prSet/>
      <dgm:spPr/>
      <dgm:t>
        <a:bodyPr/>
        <a:lstStyle/>
        <a:p>
          <a:endParaRPr lang="fr-FR"/>
        </a:p>
      </dgm:t>
    </dgm:pt>
    <dgm:pt modelId="{AE89CBC6-E32D-4CF4-8348-DBFFD527A36F}">
      <dgm:prSet phldrT="[Texte]" custT="1"/>
      <dgm:spPr/>
      <dgm:t>
        <a:bodyPr/>
        <a:lstStyle/>
        <a:p>
          <a:pPr algn="just">
            <a:buFont typeface="Wingdings" panose="05000000000000000000" pitchFamily="2" charset="2"/>
            <a:buChar char=""/>
          </a:pPr>
          <a:r>
            <a:rPr lang="fr-FR" sz="1050" b="1" dirty="0">
              <a:solidFill>
                <a:sysClr val="windowText" lastClr="000000"/>
              </a:solidFill>
            </a:rPr>
            <a:t>Identifier, mesurer et illustrer l’impact</a:t>
          </a:r>
          <a:r>
            <a:rPr lang="fr-FR" sz="1050" dirty="0">
              <a:solidFill>
                <a:sysClr val="windowText" lastClr="000000"/>
              </a:solidFill>
            </a:rPr>
            <a:t> des séjours sur les bénéficiaires, le projet de la structure et l’écosystème d’acteurs du territoire. L’objectif est de permettre le recul en termes d’impact des projets vacances et de les partager collectivement.</a:t>
          </a:r>
        </a:p>
      </dgm:t>
    </dgm:pt>
    <dgm:pt modelId="{C02B84BC-D441-4797-BF8A-151139FFF95D}" type="parTrans" cxnId="{ECBB92B7-2D92-419D-875E-547EA9F63D0D}">
      <dgm:prSet/>
      <dgm:spPr/>
      <dgm:t>
        <a:bodyPr/>
        <a:lstStyle/>
        <a:p>
          <a:endParaRPr lang="fr-FR"/>
        </a:p>
      </dgm:t>
    </dgm:pt>
    <dgm:pt modelId="{B9E0CDE6-0B0C-4110-824E-5D8ACB2971AA}" type="sibTrans" cxnId="{ECBB92B7-2D92-419D-875E-547EA9F63D0D}">
      <dgm:prSet/>
      <dgm:spPr/>
      <dgm:t>
        <a:bodyPr/>
        <a:lstStyle/>
        <a:p>
          <a:endParaRPr lang="fr-FR"/>
        </a:p>
      </dgm:t>
    </dgm:pt>
    <dgm:pt modelId="{B116EE3D-7014-4EB7-B829-46D4702FAC61}">
      <dgm:prSet phldrT="[Texte]" custT="1"/>
      <dgm:spPr/>
      <dgm:t>
        <a:bodyPr/>
        <a:lstStyle/>
        <a:p>
          <a:pPr algn="just">
            <a:buFont typeface="Wingdings" panose="05000000000000000000" pitchFamily="2" charset="2"/>
            <a:buChar char=""/>
          </a:pPr>
          <a:r>
            <a:rPr lang="fr-FR" sz="1050" b="1" dirty="0">
              <a:solidFill>
                <a:sysClr val="windowText" lastClr="000000"/>
              </a:solidFill>
            </a:rPr>
            <a:t>Valoriser</a:t>
          </a:r>
          <a:r>
            <a:rPr lang="fr-FR" sz="1050" dirty="0">
              <a:solidFill>
                <a:sysClr val="windowText" lastClr="000000"/>
              </a:solidFill>
            </a:rPr>
            <a:t> </a:t>
          </a:r>
          <a:r>
            <a:rPr lang="fr-FR" sz="1050" b="1" dirty="0">
              <a:solidFill>
                <a:sysClr val="windowText" lastClr="000000"/>
              </a:solidFill>
            </a:rPr>
            <a:t>le sens d’un projet vacances </a:t>
          </a:r>
          <a:r>
            <a:rPr lang="fr-FR" sz="1050" dirty="0">
              <a:solidFill>
                <a:sysClr val="windowText" lastClr="000000"/>
              </a:solidFill>
            </a:rPr>
            <a:t>par une communication interne (guide de pratiques inspirantes repérées) et externe (capitalisation et diffusion des impacts analysés). </a:t>
          </a:r>
        </a:p>
      </dgm:t>
    </dgm:pt>
    <dgm:pt modelId="{80941C33-27F4-4BCC-844A-72D5F4199711}" type="parTrans" cxnId="{1321AFEF-1D41-40DE-9B65-8DAE64A3F23F}">
      <dgm:prSet/>
      <dgm:spPr/>
      <dgm:t>
        <a:bodyPr/>
        <a:lstStyle/>
        <a:p>
          <a:endParaRPr lang="fr-FR"/>
        </a:p>
      </dgm:t>
    </dgm:pt>
    <dgm:pt modelId="{1424979E-83E7-4137-9715-D899E513D46B}" type="sibTrans" cxnId="{1321AFEF-1D41-40DE-9B65-8DAE64A3F23F}">
      <dgm:prSet/>
      <dgm:spPr/>
      <dgm:t>
        <a:bodyPr/>
        <a:lstStyle/>
        <a:p>
          <a:endParaRPr lang="fr-FR"/>
        </a:p>
      </dgm:t>
    </dgm:pt>
    <dgm:pt modelId="{31A353B1-B279-42B9-928E-CC48EBC70740}" type="pres">
      <dgm:prSet presAssocID="{951CAB7C-1BA8-45FF-9128-EC4805683188}" presName="Name0" presStyleCnt="0">
        <dgm:presLayoutVars>
          <dgm:dir/>
          <dgm:resizeHandles val="exact"/>
        </dgm:presLayoutVars>
      </dgm:prSet>
      <dgm:spPr/>
    </dgm:pt>
    <dgm:pt modelId="{4C140E66-A2B2-4089-A8E0-6B53FAE0AA2C}" type="pres">
      <dgm:prSet presAssocID="{5D0B9A33-BF12-4065-8375-08328738EC32}" presName="composite" presStyleCnt="0"/>
      <dgm:spPr/>
    </dgm:pt>
    <dgm:pt modelId="{604A8ECC-CB2B-4229-A13F-D64E30CA8FA6}" type="pres">
      <dgm:prSet presAssocID="{5D0B9A33-BF12-4065-8375-08328738EC32}" presName="rect1" presStyleLbl="trAlignAcc1" presStyleIdx="0" presStyleCnt="3" custScaleX="160274">
        <dgm:presLayoutVars>
          <dgm:bulletEnabled val="1"/>
        </dgm:presLayoutVars>
      </dgm:prSet>
      <dgm:spPr/>
    </dgm:pt>
    <dgm:pt modelId="{5126BD72-8489-43B5-ABA3-5528EB7924FF}" type="pres">
      <dgm:prSet presAssocID="{5D0B9A33-BF12-4065-8375-08328738EC32}" presName="rect2" presStyleLbl="fgImgPlace1" presStyleIdx="0" presStyleCnt="3" custScaleX="59422" custScaleY="52165" custLinFactX="-25441" custLinFactNeighborX="-100000" custLinFactNeighborY="8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dge 1 avec un remplissage uni"/>
        </a:ext>
      </dgm:extLst>
    </dgm:pt>
    <dgm:pt modelId="{0F2A9F3A-9D6A-48E4-93A4-EF29EE36D508}" type="pres">
      <dgm:prSet presAssocID="{E10466A5-0D91-4197-B94B-2609AB09E4D5}" presName="sibTrans" presStyleCnt="0"/>
      <dgm:spPr/>
    </dgm:pt>
    <dgm:pt modelId="{B4727B3C-0138-4D52-A148-78EEEFB30FA6}" type="pres">
      <dgm:prSet presAssocID="{AE89CBC6-E32D-4CF4-8348-DBFFD527A36F}" presName="composite" presStyleCnt="0"/>
      <dgm:spPr/>
    </dgm:pt>
    <dgm:pt modelId="{583D8318-E16B-4843-8D28-92B1A6412115}" type="pres">
      <dgm:prSet presAssocID="{AE89CBC6-E32D-4CF4-8348-DBFFD527A36F}" presName="rect1" presStyleLbl="trAlignAcc1" presStyleIdx="1" presStyleCnt="3" custScaleX="160274">
        <dgm:presLayoutVars>
          <dgm:bulletEnabled val="1"/>
        </dgm:presLayoutVars>
      </dgm:prSet>
      <dgm:spPr/>
    </dgm:pt>
    <dgm:pt modelId="{C748335B-BA04-4C32-A8EE-F37C62E61B1D}" type="pres">
      <dgm:prSet presAssocID="{AE89CBC6-E32D-4CF4-8348-DBFFD527A36F}" presName="rect2" presStyleLbl="fgImgPlace1" presStyleIdx="1" presStyleCnt="3" custScaleX="59422" custScaleY="52165" custLinFactX="-25441" custLinFactNeighborX="-100000" custLinFactNeighborY="8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avec un remplissage uni"/>
        </a:ext>
      </dgm:extLst>
    </dgm:pt>
    <dgm:pt modelId="{B442EA76-BB11-4CC6-8B97-0B308357534D}" type="pres">
      <dgm:prSet presAssocID="{B9E0CDE6-0B0C-4110-824E-5D8ACB2971AA}" presName="sibTrans" presStyleCnt="0"/>
      <dgm:spPr/>
    </dgm:pt>
    <dgm:pt modelId="{943D2C54-45F6-4616-99F2-65BA428D855C}" type="pres">
      <dgm:prSet presAssocID="{B116EE3D-7014-4EB7-B829-46D4702FAC61}" presName="composite" presStyleCnt="0"/>
      <dgm:spPr/>
    </dgm:pt>
    <dgm:pt modelId="{F6524609-79A6-49AF-A6C1-E4BBF63BBF4B}" type="pres">
      <dgm:prSet presAssocID="{B116EE3D-7014-4EB7-B829-46D4702FAC61}" presName="rect1" presStyleLbl="trAlignAcc1" presStyleIdx="2" presStyleCnt="3" custScaleX="160274">
        <dgm:presLayoutVars>
          <dgm:bulletEnabled val="1"/>
        </dgm:presLayoutVars>
      </dgm:prSet>
      <dgm:spPr/>
    </dgm:pt>
    <dgm:pt modelId="{AC690B0E-6813-4EC9-A4C2-22F088F39384}" type="pres">
      <dgm:prSet presAssocID="{B116EE3D-7014-4EB7-B829-46D4702FAC61}" presName="rect2" presStyleLbl="fgImgPlace1" presStyleIdx="2" presStyleCnt="3" custScaleX="59422" custScaleY="52165" custLinFactX="-25441" custLinFactNeighborX="-100000" custLinFactNeighborY="8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avec un remplissage uni"/>
        </a:ext>
      </dgm:extLst>
    </dgm:pt>
  </dgm:ptLst>
  <dgm:cxnLst>
    <dgm:cxn modelId="{5F8A1A07-A5B0-490A-9A8B-61D648E76FE5}" type="presOf" srcId="{AE89CBC6-E32D-4CF4-8348-DBFFD527A36F}" destId="{583D8318-E16B-4843-8D28-92B1A6412115}" srcOrd="0" destOrd="0" presId="urn:microsoft.com/office/officeart/2008/layout/PictureStrips"/>
    <dgm:cxn modelId="{A9B21255-CFCA-4356-B409-E5A6A3CC3C91}" srcId="{951CAB7C-1BA8-45FF-9128-EC4805683188}" destId="{5D0B9A33-BF12-4065-8375-08328738EC32}" srcOrd="0" destOrd="0" parTransId="{076C5BC3-C728-4FBA-9C50-4B6B8A21220F}" sibTransId="{E10466A5-0D91-4197-B94B-2609AB09E4D5}"/>
    <dgm:cxn modelId="{54B2B18B-CE14-46AE-A59E-5DB5B0E99548}" type="presOf" srcId="{951CAB7C-1BA8-45FF-9128-EC4805683188}" destId="{31A353B1-B279-42B9-928E-CC48EBC70740}" srcOrd="0" destOrd="0" presId="urn:microsoft.com/office/officeart/2008/layout/PictureStrips"/>
    <dgm:cxn modelId="{D7914DB4-EC2E-4667-8B5C-D735C054070C}" type="presOf" srcId="{5D0B9A33-BF12-4065-8375-08328738EC32}" destId="{604A8ECC-CB2B-4229-A13F-D64E30CA8FA6}" srcOrd="0" destOrd="0" presId="urn:microsoft.com/office/officeart/2008/layout/PictureStrips"/>
    <dgm:cxn modelId="{ECBB92B7-2D92-419D-875E-547EA9F63D0D}" srcId="{951CAB7C-1BA8-45FF-9128-EC4805683188}" destId="{AE89CBC6-E32D-4CF4-8348-DBFFD527A36F}" srcOrd="1" destOrd="0" parTransId="{C02B84BC-D441-4797-BF8A-151139FFF95D}" sibTransId="{B9E0CDE6-0B0C-4110-824E-5D8ACB2971AA}"/>
    <dgm:cxn modelId="{F87812C1-FDC5-4247-8597-A44247E2B12A}" type="presOf" srcId="{B116EE3D-7014-4EB7-B829-46D4702FAC61}" destId="{F6524609-79A6-49AF-A6C1-E4BBF63BBF4B}" srcOrd="0" destOrd="0" presId="urn:microsoft.com/office/officeart/2008/layout/PictureStrips"/>
    <dgm:cxn modelId="{1321AFEF-1D41-40DE-9B65-8DAE64A3F23F}" srcId="{951CAB7C-1BA8-45FF-9128-EC4805683188}" destId="{B116EE3D-7014-4EB7-B829-46D4702FAC61}" srcOrd="2" destOrd="0" parTransId="{80941C33-27F4-4BCC-844A-72D5F4199711}" sibTransId="{1424979E-83E7-4137-9715-D899E513D46B}"/>
    <dgm:cxn modelId="{CC73625D-59C9-406C-A001-A4F71D219907}" type="presParOf" srcId="{31A353B1-B279-42B9-928E-CC48EBC70740}" destId="{4C140E66-A2B2-4089-A8E0-6B53FAE0AA2C}" srcOrd="0" destOrd="0" presId="urn:microsoft.com/office/officeart/2008/layout/PictureStrips"/>
    <dgm:cxn modelId="{11F833BF-BC7F-4970-A39A-28E4C6B79D5B}" type="presParOf" srcId="{4C140E66-A2B2-4089-A8E0-6B53FAE0AA2C}" destId="{604A8ECC-CB2B-4229-A13F-D64E30CA8FA6}" srcOrd="0" destOrd="0" presId="urn:microsoft.com/office/officeart/2008/layout/PictureStrips"/>
    <dgm:cxn modelId="{479A23CF-F5AB-4463-A68B-FF6D251311D0}" type="presParOf" srcId="{4C140E66-A2B2-4089-A8E0-6B53FAE0AA2C}" destId="{5126BD72-8489-43B5-ABA3-5528EB7924FF}" srcOrd="1" destOrd="0" presId="urn:microsoft.com/office/officeart/2008/layout/PictureStrips"/>
    <dgm:cxn modelId="{F1FB5FD8-1D4F-46EB-A23C-BA237D5EE4DE}" type="presParOf" srcId="{31A353B1-B279-42B9-928E-CC48EBC70740}" destId="{0F2A9F3A-9D6A-48E4-93A4-EF29EE36D508}" srcOrd="1" destOrd="0" presId="urn:microsoft.com/office/officeart/2008/layout/PictureStrips"/>
    <dgm:cxn modelId="{CE9A9839-599B-4540-94F6-5FB4D276B597}" type="presParOf" srcId="{31A353B1-B279-42B9-928E-CC48EBC70740}" destId="{B4727B3C-0138-4D52-A148-78EEEFB30FA6}" srcOrd="2" destOrd="0" presId="urn:microsoft.com/office/officeart/2008/layout/PictureStrips"/>
    <dgm:cxn modelId="{6E857AB1-CAD4-4721-95F8-5D3144839B92}" type="presParOf" srcId="{B4727B3C-0138-4D52-A148-78EEEFB30FA6}" destId="{583D8318-E16B-4843-8D28-92B1A6412115}" srcOrd="0" destOrd="0" presId="urn:microsoft.com/office/officeart/2008/layout/PictureStrips"/>
    <dgm:cxn modelId="{912916EA-DA02-4A2E-8D3E-3362564505F7}" type="presParOf" srcId="{B4727B3C-0138-4D52-A148-78EEEFB30FA6}" destId="{C748335B-BA04-4C32-A8EE-F37C62E61B1D}" srcOrd="1" destOrd="0" presId="urn:microsoft.com/office/officeart/2008/layout/PictureStrips"/>
    <dgm:cxn modelId="{1BCD1368-8AC5-4CC9-8B75-E842DCFC747A}" type="presParOf" srcId="{31A353B1-B279-42B9-928E-CC48EBC70740}" destId="{B442EA76-BB11-4CC6-8B97-0B308357534D}" srcOrd="3" destOrd="0" presId="urn:microsoft.com/office/officeart/2008/layout/PictureStrips"/>
    <dgm:cxn modelId="{D8F0D9B1-4899-47B7-A3BF-2201E881B67A}" type="presParOf" srcId="{31A353B1-B279-42B9-928E-CC48EBC70740}" destId="{943D2C54-45F6-4616-99F2-65BA428D855C}" srcOrd="4" destOrd="0" presId="urn:microsoft.com/office/officeart/2008/layout/PictureStrips"/>
    <dgm:cxn modelId="{A657614B-AC58-4594-8032-BF0C8695D583}" type="presParOf" srcId="{943D2C54-45F6-4616-99F2-65BA428D855C}" destId="{F6524609-79A6-49AF-A6C1-E4BBF63BBF4B}" srcOrd="0" destOrd="0" presId="urn:microsoft.com/office/officeart/2008/layout/PictureStrips"/>
    <dgm:cxn modelId="{6BEC1858-A9C6-4D9A-9AD0-0758CA380367}" type="presParOf" srcId="{943D2C54-45F6-4616-99F2-65BA428D855C}" destId="{AC690B0E-6813-4EC9-A4C2-22F088F3938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0B2D2-CF76-42F7-961D-5F94E7709F1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fr-FR"/>
        </a:p>
      </dgm:t>
    </dgm:pt>
    <dgm:pt modelId="{94DD3731-FBAF-4466-97E1-B4E007037892}">
      <dgm:prSet phldrT="[Texte]"/>
      <dgm:spPr/>
      <dgm:t>
        <a:bodyPr/>
        <a:lstStyle/>
        <a:p>
          <a:r>
            <a:rPr lang="fr-CA" dirty="0">
              <a:solidFill>
                <a:srgbClr val="434759"/>
              </a:solidFill>
              <a:latin typeface="Corbel" panose="020B0503020204020204" pitchFamily="34" charset="0"/>
              <a:ea typeface="PMingLiU" panose="02020500000000000000" pitchFamily="18" charset="-120"/>
              <a:cs typeface="Times New Roman" panose="02020603050405020304" pitchFamily="18" charset="0"/>
            </a:rPr>
            <a:t>10</a:t>
          </a:r>
          <a:r>
            <a:rPr kumimoji="0" lang="fr-CA" u="none" strike="noStrike" cap="none" spc="0" normalizeH="0" baseline="0" noProof="0" dirty="0">
              <a:ln>
                <a:noFill/>
              </a:ln>
              <a:solidFill>
                <a:srgbClr val="434759"/>
              </a:solidFill>
              <a:effectLst/>
              <a:uLnTx/>
              <a:uFillTx/>
              <a:latin typeface="Corbel" panose="020B0503020204020204" pitchFamily="34" charset="0"/>
              <a:ea typeface="PMingLiU" panose="02020500000000000000" pitchFamily="18" charset="-120"/>
              <a:cs typeface="Times New Roman" panose="02020603050405020304" pitchFamily="18" charset="0"/>
            </a:rPr>
            <a:t> directions </a:t>
          </a:r>
          <a:endParaRPr lang="fr-FR" dirty="0"/>
        </a:p>
      </dgm:t>
    </dgm:pt>
    <dgm:pt modelId="{F4B2D410-CFFE-4E55-A24D-3C92330D38C3}" type="parTrans" cxnId="{04A0B814-88D8-488A-855E-111F44B8C8FE}">
      <dgm:prSet/>
      <dgm:spPr/>
      <dgm:t>
        <a:bodyPr/>
        <a:lstStyle/>
        <a:p>
          <a:endParaRPr lang="fr-FR"/>
        </a:p>
      </dgm:t>
    </dgm:pt>
    <dgm:pt modelId="{AE258B16-AF0C-4B17-9AD4-660FF24A0E8D}" type="sibTrans" cxnId="{04A0B814-88D8-488A-855E-111F44B8C8FE}">
      <dgm:prSet/>
      <dgm:spPr/>
      <dgm:t>
        <a:bodyPr/>
        <a:lstStyle/>
        <a:p>
          <a:endParaRPr lang="fr-FR"/>
        </a:p>
      </dgm:t>
    </dgm:pt>
    <dgm:pt modelId="{63A11A27-786B-497E-BC87-5ED04AA7301A}">
      <dgm:prSet phldrT="[Texte]"/>
      <dgm:spPr/>
      <dgm:t>
        <a:bodyPr/>
        <a:lstStyle/>
        <a:p>
          <a:pPr>
            <a:buClrTx/>
            <a:buSzTx/>
            <a:buFont typeface="Wingdings" panose="05000000000000000000" pitchFamily="2" charset="2"/>
            <a:buChar char="§"/>
          </a:pPr>
          <a:r>
            <a:rPr lang="fr-CA" dirty="0">
              <a:solidFill>
                <a:srgbClr val="434759"/>
              </a:solidFill>
              <a:latin typeface="Corbel" panose="020B0503020204020204" pitchFamily="34" charset="0"/>
              <a:ea typeface="PMingLiU" panose="02020500000000000000" pitchFamily="18" charset="-120"/>
              <a:cs typeface="Times New Roman" panose="02020603050405020304" pitchFamily="18" charset="0"/>
            </a:rPr>
            <a:t>13 référents famille / « parentalité » + enfance et/ou jeunesse</a:t>
          </a:r>
          <a:endParaRPr lang="fr-FR" dirty="0"/>
        </a:p>
      </dgm:t>
    </dgm:pt>
    <dgm:pt modelId="{493ECCB2-F4B2-4F3D-A6BA-F912CF73AC7D}" type="parTrans" cxnId="{A6A11BBD-ACD9-4325-9CCC-D4D96453B7AF}">
      <dgm:prSet/>
      <dgm:spPr/>
      <dgm:t>
        <a:bodyPr/>
        <a:lstStyle/>
        <a:p>
          <a:endParaRPr lang="fr-FR"/>
        </a:p>
      </dgm:t>
    </dgm:pt>
    <dgm:pt modelId="{1792F1FB-192A-4B29-A9CE-D16AA51B32DD}" type="sibTrans" cxnId="{A6A11BBD-ACD9-4325-9CCC-D4D96453B7AF}">
      <dgm:prSet/>
      <dgm:spPr/>
      <dgm:t>
        <a:bodyPr/>
        <a:lstStyle/>
        <a:p>
          <a:endParaRPr lang="fr-FR"/>
        </a:p>
      </dgm:t>
    </dgm:pt>
    <dgm:pt modelId="{084B78A6-A6AC-4CB6-A5B4-54D8164E781C}">
      <dgm:prSet phldrT="[Texte]"/>
      <dgm:spPr/>
      <dgm:t>
        <a:bodyPr/>
        <a:lstStyle/>
        <a:p>
          <a:r>
            <a:rPr lang="fr-CA" dirty="0">
              <a:solidFill>
                <a:srgbClr val="434759"/>
              </a:solidFill>
              <a:latin typeface="Corbel" panose="020B0503020204020204" pitchFamily="34" charset="0"/>
              <a:ea typeface="PMingLiU" panose="02020500000000000000" pitchFamily="18" charset="-120"/>
              <a:cs typeface="Times New Roman" panose="02020603050405020304" pitchFamily="18" charset="0"/>
            </a:rPr>
            <a:t>5 coordonnateurs et 1 chargé de mission / coordinateur d’EVS</a:t>
          </a:r>
          <a:endParaRPr lang="fr-FR" dirty="0"/>
        </a:p>
      </dgm:t>
    </dgm:pt>
    <dgm:pt modelId="{5801C540-3B48-4A93-8827-7D1504F9DFC0}" type="parTrans" cxnId="{A6134336-E29D-43FD-BDC0-931A6A76636B}">
      <dgm:prSet/>
      <dgm:spPr/>
      <dgm:t>
        <a:bodyPr/>
        <a:lstStyle/>
        <a:p>
          <a:endParaRPr lang="fr-FR"/>
        </a:p>
      </dgm:t>
    </dgm:pt>
    <dgm:pt modelId="{E52C6DD5-4D1C-49D4-9455-02CBA8D9E170}" type="sibTrans" cxnId="{A6134336-E29D-43FD-BDC0-931A6A76636B}">
      <dgm:prSet/>
      <dgm:spPr/>
      <dgm:t>
        <a:bodyPr/>
        <a:lstStyle/>
        <a:p>
          <a:endParaRPr lang="fr-FR"/>
        </a:p>
      </dgm:t>
    </dgm:pt>
    <dgm:pt modelId="{8195B15B-1920-4EF1-8512-4DB3B022F9B8}">
      <dgm:prSet phldrT="[Texte]"/>
      <dgm:spPr/>
      <dgm:t>
        <a:bodyPr/>
        <a:lstStyle/>
        <a:p>
          <a:pPr>
            <a:buClrTx/>
            <a:buSzTx/>
            <a:buFont typeface="Wingdings" panose="05000000000000000000" pitchFamily="2" charset="2"/>
            <a:buChar char="§"/>
          </a:pPr>
          <a:r>
            <a:rPr lang="fr-CA" dirty="0">
              <a:solidFill>
                <a:srgbClr val="434759"/>
              </a:solidFill>
              <a:latin typeface="Corbel" panose="020B0503020204020204" pitchFamily="34" charset="0"/>
              <a:ea typeface="PMingLiU" panose="02020500000000000000" pitchFamily="18" charset="-120"/>
              <a:cs typeface="Times New Roman" panose="02020603050405020304" pitchFamily="18" charset="0"/>
            </a:rPr>
            <a:t>4 animatrices </a:t>
          </a:r>
          <a:endParaRPr lang="fr-FR" dirty="0"/>
        </a:p>
      </dgm:t>
    </dgm:pt>
    <dgm:pt modelId="{FBAA9C57-8C26-4C32-A45F-0FFFDDF49F58}" type="parTrans" cxnId="{314464DD-7693-4907-95E1-53D93236D170}">
      <dgm:prSet/>
      <dgm:spPr/>
      <dgm:t>
        <a:bodyPr/>
        <a:lstStyle/>
        <a:p>
          <a:endParaRPr lang="fr-FR"/>
        </a:p>
      </dgm:t>
    </dgm:pt>
    <dgm:pt modelId="{A84DA002-C11F-4CDA-BDE8-D1CA2641DBC8}" type="sibTrans" cxnId="{314464DD-7693-4907-95E1-53D93236D170}">
      <dgm:prSet/>
      <dgm:spPr/>
      <dgm:t>
        <a:bodyPr/>
        <a:lstStyle/>
        <a:p>
          <a:endParaRPr lang="fr-FR"/>
        </a:p>
      </dgm:t>
    </dgm:pt>
    <dgm:pt modelId="{525E1868-CBC7-45CC-A824-E8CAC12102AC}">
      <dgm:prSet phldrT="[Texte]"/>
      <dgm:spPr/>
      <dgm:t>
        <a:bodyPr/>
        <a:lstStyle/>
        <a:p>
          <a:pPr>
            <a:buClrTx/>
            <a:buSzTx/>
            <a:buFont typeface="Wingdings" panose="05000000000000000000" pitchFamily="2" charset="2"/>
            <a:buChar char="§"/>
          </a:pPr>
          <a:r>
            <a:rPr lang="fr-CA" dirty="0">
              <a:solidFill>
                <a:srgbClr val="434759"/>
              </a:solidFill>
              <a:latin typeface="Corbel" panose="020B0503020204020204" pitchFamily="34" charset="0"/>
              <a:ea typeface="PMingLiU" panose="02020500000000000000" pitchFamily="18" charset="-120"/>
              <a:cs typeface="Times New Roman" panose="02020603050405020304" pitchFamily="18" charset="0"/>
            </a:rPr>
            <a:t>3 alternants ou contrats à durée déterminée</a:t>
          </a:r>
          <a:endParaRPr lang="fr-FR" dirty="0"/>
        </a:p>
      </dgm:t>
    </dgm:pt>
    <dgm:pt modelId="{80AC2AC6-9D65-4C5A-868C-CAC1CED03DB2}" type="parTrans" cxnId="{684A0B74-AEB6-4774-90A5-B3EF138C4D50}">
      <dgm:prSet/>
      <dgm:spPr/>
      <dgm:t>
        <a:bodyPr/>
        <a:lstStyle/>
        <a:p>
          <a:endParaRPr lang="fr-FR"/>
        </a:p>
      </dgm:t>
    </dgm:pt>
    <dgm:pt modelId="{B68C058B-8A9F-44FB-AB95-0BCE884D80C2}" type="sibTrans" cxnId="{684A0B74-AEB6-4774-90A5-B3EF138C4D50}">
      <dgm:prSet/>
      <dgm:spPr/>
      <dgm:t>
        <a:bodyPr/>
        <a:lstStyle/>
        <a:p>
          <a:endParaRPr lang="fr-FR"/>
        </a:p>
      </dgm:t>
    </dgm:pt>
    <dgm:pt modelId="{EA9F2650-DF90-4665-AE29-5AE95CF74793}">
      <dgm:prSet/>
      <dgm:spPr/>
      <dgm:t>
        <a:bodyPr/>
        <a:lstStyle/>
        <a:p>
          <a:r>
            <a:rPr lang="fr-CA">
              <a:solidFill>
                <a:srgbClr val="434759"/>
              </a:solidFill>
              <a:latin typeface="Corbel" panose="020B0503020204020204" pitchFamily="34" charset="0"/>
              <a:ea typeface="PMingLiU" panose="02020500000000000000" pitchFamily="18" charset="-120"/>
              <a:cs typeface="Times New Roman" panose="02020603050405020304" pitchFamily="18" charset="0"/>
            </a:rPr>
            <a:t>Une coordonnatrice PRE de la Ville </a:t>
          </a:r>
          <a:endParaRPr kumimoji="0" lang="fr-CA" u="none" strike="noStrike" cap="none" spc="0" normalizeH="0" baseline="0" noProof="0" dirty="0">
            <a:ln>
              <a:noFill/>
            </a:ln>
            <a:solidFill>
              <a:srgbClr val="434759"/>
            </a:solidFill>
            <a:effectLst/>
            <a:uLnTx/>
            <a:uFillTx/>
            <a:latin typeface="Corbel" panose="020B0503020204020204" pitchFamily="34" charset="0"/>
            <a:ea typeface="PMingLiU" panose="02020500000000000000" pitchFamily="18" charset="-120"/>
            <a:cs typeface="Times New Roman" panose="02020603050405020304" pitchFamily="18" charset="0"/>
          </a:endParaRPr>
        </a:p>
      </dgm:t>
    </dgm:pt>
    <dgm:pt modelId="{6C36774B-CFF4-4080-ADA5-FF76BF006A9F}" type="parTrans" cxnId="{D140C882-8D7C-455B-813F-E3F440BB6778}">
      <dgm:prSet/>
      <dgm:spPr/>
      <dgm:t>
        <a:bodyPr/>
        <a:lstStyle/>
        <a:p>
          <a:endParaRPr lang="fr-FR"/>
        </a:p>
      </dgm:t>
    </dgm:pt>
    <dgm:pt modelId="{BE883A19-701C-4C21-AF6A-2906F7928BCA}" type="sibTrans" cxnId="{D140C882-8D7C-455B-813F-E3F440BB6778}">
      <dgm:prSet/>
      <dgm:spPr/>
      <dgm:t>
        <a:bodyPr/>
        <a:lstStyle/>
        <a:p>
          <a:endParaRPr lang="fr-FR"/>
        </a:p>
      </dgm:t>
    </dgm:pt>
    <dgm:pt modelId="{04FB7BAB-FCCA-411E-9D44-5837E2912569}">
      <dgm:prSet/>
      <dgm:spPr/>
      <dgm:t>
        <a:bodyPr/>
        <a:lstStyle/>
        <a:p>
          <a:r>
            <a:rPr lang="fr-CA" dirty="0">
              <a:solidFill>
                <a:srgbClr val="434759"/>
              </a:solidFill>
              <a:latin typeface="Corbel" panose="020B0503020204020204" pitchFamily="34" charset="0"/>
              <a:ea typeface="PMingLiU" panose="02020500000000000000" pitchFamily="18" charset="-120"/>
              <a:cs typeface="Times New Roman" panose="02020603050405020304" pitchFamily="18" charset="0"/>
            </a:rPr>
            <a:t>Une référente dédiée aux sujets vacances, cuisine et culture</a:t>
          </a:r>
        </a:p>
      </dgm:t>
    </dgm:pt>
    <dgm:pt modelId="{D1B0DB86-413B-48E7-8EE2-3B6A2D3F668D}" type="parTrans" cxnId="{4A4982E2-E7B0-4622-82F1-469A262A94EA}">
      <dgm:prSet/>
      <dgm:spPr/>
      <dgm:t>
        <a:bodyPr/>
        <a:lstStyle/>
        <a:p>
          <a:endParaRPr lang="fr-FR"/>
        </a:p>
      </dgm:t>
    </dgm:pt>
    <dgm:pt modelId="{FEA58E78-9174-4AF8-BB1D-ED54B01F9C73}" type="sibTrans" cxnId="{4A4982E2-E7B0-4622-82F1-469A262A94EA}">
      <dgm:prSet/>
      <dgm:spPr/>
      <dgm:t>
        <a:bodyPr/>
        <a:lstStyle/>
        <a:p>
          <a:endParaRPr lang="fr-FR"/>
        </a:p>
      </dgm:t>
    </dgm:pt>
    <dgm:pt modelId="{380A37F5-FFEF-4B87-923D-6C1E4A45D578}" type="pres">
      <dgm:prSet presAssocID="{7D00B2D2-CF76-42F7-961D-5F94E7709F1E}" presName="diagram" presStyleCnt="0">
        <dgm:presLayoutVars>
          <dgm:dir/>
          <dgm:resizeHandles val="exact"/>
        </dgm:presLayoutVars>
      </dgm:prSet>
      <dgm:spPr/>
    </dgm:pt>
    <dgm:pt modelId="{604936A6-B51C-4F3E-95AC-3E61649637EC}" type="pres">
      <dgm:prSet presAssocID="{94DD3731-FBAF-4466-97E1-B4E007037892}" presName="node" presStyleLbl="node1" presStyleIdx="0" presStyleCnt="7">
        <dgm:presLayoutVars>
          <dgm:bulletEnabled val="1"/>
        </dgm:presLayoutVars>
      </dgm:prSet>
      <dgm:spPr/>
    </dgm:pt>
    <dgm:pt modelId="{A74A44E3-2DA2-49BC-885C-68C3EE691AEA}" type="pres">
      <dgm:prSet presAssocID="{AE258B16-AF0C-4B17-9AD4-660FF24A0E8D}" presName="sibTrans" presStyleCnt="0"/>
      <dgm:spPr/>
    </dgm:pt>
    <dgm:pt modelId="{1C965FA2-9B2F-4D02-A2A1-3060A85541BA}" type="pres">
      <dgm:prSet presAssocID="{63A11A27-786B-497E-BC87-5ED04AA7301A}" presName="node" presStyleLbl="node1" presStyleIdx="1" presStyleCnt="7">
        <dgm:presLayoutVars>
          <dgm:bulletEnabled val="1"/>
        </dgm:presLayoutVars>
      </dgm:prSet>
      <dgm:spPr/>
    </dgm:pt>
    <dgm:pt modelId="{199E8095-CED2-4A9B-8468-07F2CD9BC68F}" type="pres">
      <dgm:prSet presAssocID="{1792F1FB-192A-4B29-A9CE-D16AA51B32DD}" presName="sibTrans" presStyleCnt="0"/>
      <dgm:spPr/>
    </dgm:pt>
    <dgm:pt modelId="{C6E6E2E7-17AC-4C87-AA96-1D13D57FFF59}" type="pres">
      <dgm:prSet presAssocID="{084B78A6-A6AC-4CB6-A5B4-54D8164E781C}" presName="node" presStyleLbl="node1" presStyleIdx="2" presStyleCnt="7">
        <dgm:presLayoutVars>
          <dgm:bulletEnabled val="1"/>
        </dgm:presLayoutVars>
      </dgm:prSet>
      <dgm:spPr/>
    </dgm:pt>
    <dgm:pt modelId="{216A23CA-7DA0-488E-9A69-969CC1894ED8}" type="pres">
      <dgm:prSet presAssocID="{E52C6DD5-4D1C-49D4-9455-02CBA8D9E170}" presName="sibTrans" presStyleCnt="0"/>
      <dgm:spPr/>
    </dgm:pt>
    <dgm:pt modelId="{A05D6C6B-8D69-44F5-AD3E-95BB9E0B1FF4}" type="pres">
      <dgm:prSet presAssocID="{8195B15B-1920-4EF1-8512-4DB3B022F9B8}" presName="node" presStyleLbl="node1" presStyleIdx="3" presStyleCnt="7">
        <dgm:presLayoutVars>
          <dgm:bulletEnabled val="1"/>
        </dgm:presLayoutVars>
      </dgm:prSet>
      <dgm:spPr/>
    </dgm:pt>
    <dgm:pt modelId="{A9BB7975-C6C8-4DA7-BEAB-0C824F4DEF2F}" type="pres">
      <dgm:prSet presAssocID="{A84DA002-C11F-4CDA-BDE8-D1CA2641DBC8}" presName="sibTrans" presStyleCnt="0"/>
      <dgm:spPr/>
    </dgm:pt>
    <dgm:pt modelId="{733FD6B0-C99C-4692-B941-2E14FC9B34BB}" type="pres">
      <dgm:prSet presAssocID="{525E1868-CBC7-45CC-A824-E8CAC12102AC}" presName="node" presStyleLbl="node1" presStyleIdx="4" presStyleCnt="7">
        <dgm:presLayoutVars>
          <dgm:bulletEnabled val="1"/>
        </dgm:presLayoutVars>
      </dgm:prSet>
      <dgm:spPr/>
    </dgm:pt>
    <dgm:pt modelId="{F25DFE69-477A-4A71-B145-AE7C940581C7}" type="pres">
      <dgm:prSet presAssocID="{B68C058B-8A9F-44FB-AB95-0BCE884D80C2}" presName="sibTrans" presStyleCnt="0"/>
      <dgm:spPr/>
    </dgm:pt>
    <dgm:pt modelId="{B322AF71-DB39-4194-809B-9B29C891A4AA}" type="pres">
      <dgm:prSet presAssocID="{04FB7BAB-FCCA-411E-9D44-5837E2912569}" presName="node" presStyleLbl="node1" presStyleIdx="5" presStyleCnt="7">
        <dgm:presLayoutVars>
          <dgm:bulletEnabled val="1"/>
        </dgm:presLayoutVars>
      </dgm:prSet>
      <dgm:spPr/>
    </dgm:pt>
    <dgm:pt modelId="{17AD119C-EF4D-4F21-9C65-D93AC6991E78}" type="pres">
      <dgm:prSet presAssocID="{FEA58E78-9174-4AF8-BB1D-ED54B01F9C73}" presName="sibTrans" presStyleCnt="0"/>
      <dgm:spPr/>
    </dgm:pt>
    <dgm:pt modelId="{12C719C6-7AED-4EF6-9582-B9CE2F7D8772}" type="pres">
      <dgm:prSet presAssocID="{EA9F2650-DF90-4665-AE29-5AE95CF74793}" presName="node" presStyleLbl="node1" presStyleIdx="6" presStyleCnt="7">
        <dgm:presLayoutVars>
          <dgm:bulletEnabled val="1"/>
        </dgm:presLayoutVars>
      </dgm:prSet>
      <dgm:spPr/>
    </dgm:pt>
  </dgm:ptLst>
  <dgm:cxnLst>
    <dgm:cxn modelId="{E4FA3609-BE13-47B3-B203-0EDB48FABECC}" type="presOf" srcId="{7D00B2D2-CF76-42F7-961D-5F94E7709F1E}" destId="{380A37F5-FFEF-4B87-923D-6C1E4A45D578}" srcOrd="0" destOrd="0" presId="urn:microsoft.com/office/officeart/2005/8/layout/default"/>
    <dgm:cxn modelId="{04A0B814-88D8-488A-855E-111F44B8C8FE}" srcId="{7D00B2D2-CF76-42F7-961D-5F94E7709F1E}" destId="{94DD3731-FBAF-4466-97E1-B4E007037892}" srcOrd="0" destOrd="0" parTransId="{F4B2D410-CFFE-4E55-A24D-3C92330D38C3}" sibTransId="{AE258B16-AF0C-4B17-9AD4-660FF24A0E8D}"/>
    <dgm:cxn modelId="{009FA328-BB0C-4957-AE7F-09A97444A786}" type="presOf" srcId="{8195B15B-1920-4EF1-8512-4DB3B022F9B8}" destId="{A05D6C6B-8D69-44F5-AD3E-95BB9E0B1FF4}" srcOrd="0" destOrd="0" presId="urn:microsoft.com/office/officeart/2005/8/layout/default"/>
    <dgm:cxn modelId="{A6134336-E29D-43FD-BDC0-931A6A76636B}" srcId="{7D00B2D2-CF76-42F7-961D-5F94E7709F1E}" destId="{084B78A6-A6AC-4CB6-A5B4-54D8164E781C}" srcOrd="2" destOrd="0" parTransId="{5801C540-3B48-4A93-8827-7D1504F9DFC0}" sibTransId="{E52C6DD5-4D1C-49D4-9455-02CBA8D9E170}"/>
    <dgm:cxn modelId="{CAC0D443-6CF3-41EF-BDC0-9A273590F554}" type="presOf" srcId="{EA9F2650-DF90-4665-AE29-5AE95CF74793}" destId="{12C719C6-7AED-4EF6-9582-B9CE2F7D8772}" srcOrd="0" destOrd="0" presId="urn:microsoft.com/office/officeart/2005/8/layout/default"/>
    <dgm:cxn modelId="{684A0B74-AEB6-4774-90A5-B3EF138C4D50}" srcId="{7D00B2D2-CF76-42F7-961D-5F94E7709F1E}" destId="{525E1868-CBC7-45CC-A824-E8CAC12102AC}" srcOrd="4" destOrd="0" parTransId="{80AC2AC6-9D65-4C5A-868C-CAC1CED03DB2}" sibTransId="{B68C058B-8A9F-44FB-AB95-0BCE884D80C2}"/>
    <dgm:cxn modelId="{0CE7F478-E2EC-4C3E-8922-156F328BFB40}" type="presOf" srcId="{084B78A6-A6AC-4CB6-A5B4-54D8164E781C}" destId="{C6E6E2E7-17AC-4C87-AA96-1D13D57FFF59}" srcOrd="0" destOrd="0" presId="urn:microsoft.com/office/officeart/2005/8/layout/default"/>
    <dgm:cxn modelId="{D140C882-8D7C-455B-813F-E3F440BB6778}" srcId="{7D00B2D2-CF76-42F7-961D-5F94E7709F1E}" destId="{EA9F2650-DF90-4665-AE29-5AE95CF74793}" srcOrd="6" destOrd="0" parTransId="{6C36774B-CFF4-4080-ADA5-FF76BF006A9F}" sibTransId="{BE883A19-701C-4C21-AF6A-2906F7928BCA}"/>
    <dgm:cxn modelId="{2BFA2CBB-F789-4281-BDC2-FDA3E33B940B}" type="presOf" srcId="{63A11A27-786B-497E-BC87-5ED04AA7301A}" destId="{1C965FA2-9B2F-4D02-A2A1-3060A85541BA}" srcOrd="0" destOrd="0" presId="urn:microsoft.com/office/officeart/2005/8/layout/default"/>
    <dgm:cxn modelId="{A6A11BBD-ACD9-4325-9CCC-D4D96453B7AF}" srcId="{7D00B2D2-CF76-42F7-961D-5F94E7709F1E}" destId="{63A11A27-786B-497E-BC87-5ED04AA7301A}" srcOrd="1" destOrd="0" parTransId="{493ECCB2-F4B2-4F3D-A6BA-F912CF73AC7D}" sibTransId="{1792F1FB-192A-4B29-A9CE-D16AA51B32DD}"/>
    <dgm:cxn modelId="{314464DD-7693-4907-95E1-53D93236D170}" srcId="{7D00B2D2-CF76-42F7-961D-5F94E7709F1E}" destId="{8195B15B-1920-4EF1-8512-4DB3B022F9B8}" srcOrd="3" destOrd="0" parTransId="{FBAA9C57-8C26-4C32-A45F-0FFFDDF49F58}" sibTransId="{A84DA002-C11F-4CDA-BDE8-D1CA2641DBC8}"/>
    <dgm:cxn modelId="{4A4982E2-E7B0-4622-82F1-469A262A94EA}" srcId="{7D00B2D2-CF76-42F7-961D-5F94E7709F1E}" destId="{04FB7BAB-FCCA-411E-9D44-5837E2912569}" srcOrd="5" destOrd="0" parTransId="{D1B0DB86-413B-48E7-8EE2-3B6A2D3F668D}" sibTransId="{FEA58E78-9174-4AF8-BB1D-ED54B01F9C73}"/>
    <dgm:cxn modelId="{213909EC-EFF0-4C0F-AA07-2B327A7AF1DB}" type="presOf" srcId="{94DD3731-FBAF-4466-97E1-B4E007037892}" destId="{604936A6-B51C-4F3E-95AC-3E61649637EC}" srcOrd="0" destOrd="0" presId="urn:microsoft.com/office/officeart/2005/8/layout/default"/>
    <dgm:cxn modelId="{2D8F8CED-6018-4984-84C8-735D0B9C35DC}" type="presOf" srcId="{525E1868-CBC7-45CC-A824-E8CAC12102AC}" destId="{733FD6B0-C99C-4692-B941-2E14FC9B34BB}" srcOrd="0" destOrd="0" presId="urn:microsoft.com/office/officeart/2005/8/layout/default"/>
    <dgm:cxn modelId="{33C613F2-28D4-483D-9C8A-E8A7229B1B0E}" type="presOf" srcId="{04FB7BAB-FCCA-411E-9D44-5837E2912569}" destId="{B322AF71-DB39-4194-809B-9B29C891A4AA}" srcOrd="0" destOrd="0" presId="urn:microsoft.com/office/officeart/2005/8/layout/default"/>
    <dgm:cxn modelId="{E27A5AE9-83D5-4457-8371-9556293C9C99}" type="presParOf" srcId="{380A37F5-FFEF-4B87-923D-6C1E4A45D578}" destId="{604936A6-B51C-4F3E-95AC-3E61649637EC}" srcOrd="0" destOrd="0" presId="urn:microsoft.com/office/officeart/2005/8/layout/default"/>
    <dgm:cxn modelId="{7B464FE0-1622-4D8A-A06C-BD2962F7050D}" type="presParOf" srcId="{380A37F5-FFEF-4B87-923D-6C1E4A45D578}" destId="{A74A44E3-2DA2-49BC-885C-68C3EE691AEA}" srcOrd="1" destOrd="0" presId="urn:microsoft.com/office/officeart/2005/8/layout/default"/>
    <dgm:cxn modelId="{6C287EA1-E10C-416B-BFDF-601D1B2B54D8}" type="presParOf" srcId="{380A37F5-FFEF-4B87-923D-6C1E4A45D578}" destId="{1C965FA2-9B2F-4D02-A2A1-3060A85541BA}" srcOrd="2" destOrd="0" presId="urn:microsoft.com/office/officeart/2005/8/layout/default"/>
    <dgm:cxn modelId="{DA24B3AD-3B5E-4F3F-BEC3-FB31B787422A}" type="presParOf" srcId="{380A37F5-FFEF-4B87-923D-6C1E4A45D578}" destId="{199E8095-CED2-4A9B-8468-07F2CD9BC68F}" srcOrd="3" destOrd="0" presId="urn:microsoft.com/office/officeart/2005/8/layout/default"/>
    <dgm:cxn modelId="{E49F0DA9-8CFC-44AF-B499-EFBD479F988C}" type="presParOf" srcId="{380A37F5-FFEF-4B87-923D-6C1E4A45D578}" destId="{C6E6E2E7-17AC-4C87-AA96-1D13D57FFF59}" srcOrd="4" destOrd="0" presId="urn:microsoft.com/office/officeart/2005/8/layout/default"/>
    <dgm:cxn modelId="{5250D277-2D10-4A8E-B5EA-16FC277AC481}" type="presParOf" srcId="{380A37F5-FFEF-4B87-923D-6C1E4A45D578}" destId="{216A23CA-7DA0-488E-9A69-969CC1894ED8}" srcOrd="5" destOrd="0" presId="urn:microsoft.com/office/officeart/2005/8/layout/default"/>
    <dgm:cxn modelId="{2B8886CC-2870-4F11-97C5-44B451D23D70}" type="presParOf" srcId="{380A37F5-FFEF-4B87-923D-6C1E4A45D578}" destId="{A05D6C6B-8D69-44F5-AD3E-95BB9E0B1FF4}" srcOrd="6" destOrd="0" presId="urn:microsoft.com/office/officeart/2005/8/layout/default"/>
    <dgm:cxn modelId="{732EA83C-54C5-4D55-A37F-5CACE6874EA0}" type="presParOf" srcId="{380A37F5-FFEF-4B87-923D-6C1E4A45D578}" destId="{A9BB7975-C6C8-4DA7-BEAB-0C824F4DEF2F}" srcOrd="7" destOrd="0" presId="urn:microsoft.com/office/officeart/2005/8/layout/default"/>
    <dgm:cxn modelId="{26D19CAD-1E5F-4DCC-BD60-902108A4394C}" type="presParOf" srcId="{380A37F5-FFEF-4B87-923D-6C1E4A45D578}" destId="{733FD6B0-C99C-4692-B941-2E14FC9B34BB}" srcOrd="8" destOrd="0" presId="urn:microsoft.com/office/officeart/2005/8/layout/default"/>
    <dgm:cxn modelId="{157D3ED1-5F30-44E2-9F6C-78F3D002B977}" type="presParOf" srcId="{380A37F5-FFEF-4B87-923D-6C1E4A45D578}" destId="{F25DFE69-477A-4A71-B145-AE7C940581C7}" srcOrd="9" destOrd="0" presId="urn:microsoft.com/office/officeart/2005/8/layout/default"/>
    <dgm:cxn modelId="{91772272-CD3E-4512-9C82-415E568ED2A2}" type="presParOf" srcId="{380A37F5-FFEF-4B87-923D-6C1E4A45D578}" destId="{B322AF71-DB39-4194-809B-9B29C891A4AA}" srcOrd="10" destOrd="0" presId="urn:microsoft.com/office/officeart/2005/8/layout/default"/>
    <dgm:cxn modelId="{51B0798D-EFDC-49DB-9086-BB5C25306760}" type="presParOf" srcId="{380A37F5-FFEF-4B87-923D-6C1E4A45D578}" destId="{17AD119C-EF4D-4F21-9C65-D93AC6991E78}" srcOrd="11" destOrd="0" presId="urn:microsoft.com/office/officeart/2005/8/layout/default"/>
    <dgm:cxn modelId="{4B44CDD8-1B2B-4695-8906-88ED34175095}" type="presParOf" srcId="{380A37F5-FFEF-4B87-923D-6C1E4A45D578}" destId="{12C719C6-7AED-4EF6-9582-B9CE2F7D877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4006B9-A3C3-4822-80A9-9320B49107C8}"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fr-FR"/>
        </a:p>
      </dgm:t>
    </dgm:pt>
    <dgm:pt modelId="{542C2195-D6EE-41EA-99FA-2FFF3BD90E7A}">
      <dgm:prSet phldrT="[Texte]" custT="1"/>
      <dgm:spPr/>
      <dgm:t>
        <a:bodyPr/>
        <a:lstStyle/>
        <a:p>
          <a:r>
            <a:rPr lang="fr-CA" sz="1200" b="1" dirty="0">
              <a:solidFill>
                <a:schemeClr val="bg1"/>
              </a:solidFill>
            </a:rPr>
            <a:t>Entretiens bénéficiaires vague 1 (printemps)</a:t>
          </a:r>
          <a:endParaRPr lang="fr-FR" sz="1200" b="1" dirty="0">
            <a:solidFill>
              <a:schemeClr val="bg1"/>
            </a:solidFill>
          </a:endParaRPr>
        </a:p>
      </dgm:t>
    </dgm:pt>
    <dgm:pt modelId="{B352CA66-8358-46A5-93B0-78AA0487C0B4}" type="parTrans" cxnId="{0741F8D1-2385-412E-AD72-7153734B1F22}">
      <dgm:prSet/>
      <dgm:spPr/>
      <dgm:t>
        <a:bodyPr/>
        <a:lstStyle/>
        <a:p>
          <a:endParaRPr lang="fr-FR"/>
        </a:p>
      </dgm:t>
    </dgm:pt>
    <dgm:pt modelId="{8C69E747-1E22-44D2-A413-C11AF4408B8D}" type="sibTrans" cxnId="{0741F8D1-2385-412E-AD72-7153734B1F22}">
      <dgm:prSet/>
      <dgm:spPr/>
      <dgm:t>
        <a:bodyPr/>
        <a:lstStyle/>
        <a:p>
          <a:endParaRPr lang="fr-FR"/>
        </a:p>
      </dgm:t>
    </dgm:pt>
    <dgm:pt modelId="{10D2934F-530A-41DA-B708-DF0A3C57EF1D}">
      <dgm:prSet phldrT="[Texte]" custT="1"/>
      <dgm:spPr>
        <a:solidFill>
          <a:schemeClr val="bg1">
            <a:lumMod val="85000"/>
            <a:alpha val="90000"/>
          </a:schemeClr>
        </a:solidFill>
      </dgm:spPr>
      <dgm:t>
        <a:bodyPr/>
        <a:lstStyle/>
        <a:p>
          <a:r>
            <a:rPr lang="fr-CA" sz="1100" b="1" dirty="0">
              <a:solidFill>
                <a:schemeClr val="bg2"/>
              </a:solidFill>
            </a:rPr>
            <a:t>REALISE : 30 entretiens au total </a:t>
          </a:r>
          <a:r>
            <a:rPr lang="fr-CA" sz="1100" dirty="0">
              <a:solidFill>
                <a:schemeClr val="bg2"/>
              </a:solidFill>
            </a:rPr>
            <a:t> : </a:t>
          </a:r>
          <a:endParaRPr lang="fr-FR" sz="1100" dirty="0">
            <a:solidFill>
              <a:schemeClr val="bg2"/>
            </a:solidFill>
          </a:endParaRPr>
        </a:p>
      </dgm:t>
    </dgm:pt>
    <dgm:pt modelId="{8CB6BF08-2ACF-4D5E-B2F7-355F236131DE}" type="parTrans" cxnId="{E27D21C4-22E2-4D47-B7D8-8D3CFF744BEE}">
      <dgm:prSet/>
      <dgm:spPr/>
      <dgm:t>
        <a:bodyPr/>
        <a:lstStyle/>
        <a:p>
          <a:endParaRPr lang="fr-FR"/>
        </a:p>
      </dgm:t>
    </dgm:pt>
    <dgm:pt modelId="{5B19A92E-F791-477F-AF11-D8944EF7BCEC}" type="sibTrans" cxnId="{E27D21C4-22E2-4D47-B7D8-8D3CFF744BEE}">
      <dgm:prSet/>
      <dgm:spPr/>
      <dgm:t>
        <a:bodyPr/>
        <a:lstStyle/>
        <a:p>
          <a:endParaRPr lang="fr-FR"/>
        </a:p>
      </dgm:t>
    </dgm:pt>
    <dgm:pt modelId="{A089324F-B97C-4CA3-9F09-AFE0CC9713B9}">
      <dgm:prSet phldrT="[Texte]" custT="1"/>
      <dgm:spPr>
        <a:solidFill>
          <a:schemeClr val="bg1">
            <a:lumMod val="85000"/>
            <a:alpha val="90000"/>
          </a:schemeClr>
        </a:solidFill>
      </dgm:spPr>
      <dgm:t>
        <a:bodyPr/>
        <a:lstStyle/>
        <a:p>
          <a:pPr>
            <a:buFont typeface="Arial" panose="020B0604020202020204" pitchFamily="34" charset="0"/>
            <a:buChar char="•"/>
          </a:pPr>
          <a:r>
            <a:rPr lang="fr-CA" sz="1100" b="1" dirty="0">
              <a:solidFill>
                <a:schemeClr val="bg2"/>
              </a:solidFill>
            </a:rPr>
            <a:t>4 observations  </a:t>
          </a:r>
          <a:r>
            <a:rPr lang="fr-CA" sz="1100" dirty="0">
              <a:solidFill>
                <a:schemeClr val="bg2"/>
              </a:solidFill>
            </a:rPr>
            <a:t>: action d’auto-financement, forum loisirs et séjours, visite d’un terrain de camping dédié aux projets vacances, réunion d’information.</a:t>
          </a:r>
          <a:endParaRPr lang="fr-FR" sz="1100" dirty="0">
            <a:solidFill>
              <a:schemeClr val="bg2"/>
            </a:solidFill>
          </a:endParaRPr>
        </a:p>
      </dgm:t>
    </dgm:pt>
    <dgm:pt modelId="{944E944D-97D9-4510-B3F3-1BEB97F77E05}" type="parTrans" cxnId="{20BEF807-5994-48BE-9276-98EE1F992539}">
      <dgm:prSet/>
      <dgm:spPr/>
      <dgm:t>
        <a:bodyPr/>
        <a:lstStyle/>
        <a:p>
          <a:endParaRPr lang="fr-FR"/>
        </a:p>
      </dgm:t>
    </dgm:pt>
    <dgm:pt modelId="{09ABEFB2-E11D-41BC-B72F-22D88F06D23D}" type="sibTrans" cxnId="{20BEF807-5994-48BE-9276-98EE1F992539}">
      <dgm:prSet/>
      <dgm:spPr/>
      <dgm:t>
        <a:bodyPr/>
        <a:lstStyle/>
        <a:p>
          <a:endParaRPr lang="fr-FR"/>
        </a:p>
      </dgm:t>
    </dgm:pt>
    <dgm:pt modelId="{B44B895B-5342-478C-929F-229DF2C96C0E}">
      <dgm:prSet phldrT="[Texte]" custT="1"/>
      <dgm:spPr/>
      <dgm:t>
        <a:bodyPr/>
        <a:lstStyle/>
        <a:p>
          <a:r>
            <a:rPr lang="fr-CA" sz="1200" b="1" dirty="0">
              <a:solidFill>
                <a:schemeClr val="bg1"/>
              </a:solidFill>
            </a:rPr>
            <a:t>Entretiens bénéficiaires vague 2 (automne)</a:t>
          </a:r>
          <a:endParaRPr lang="fr-FR" sz="1200" b="1" dirty="0">
            <a:solidFill>
              <a:schemeClr val="bg1"/>
            </a:solidFill>
          </a:endParaRPr>
        </a:p>
      </dgm:t>
    </dgm:pt>
    <dgm:pt modelId="{A572DD42-7D92-42A9-A1F3-58518A9DD6B1}" type="parTrans" cxnId="{F4A82A1F-0330-49F7-8FCE-F836DFCBB275}">
      <dgm:prSet/>
      <dgm:spPr/>
      <dgm:t>
        <a:bodyPr/>
        <a:lstStyle/>
        <a:p>
          <a:endParaRPr lang="fr-FR"/>
        </a:p>
      </dgm:t>
    </dgm:pt>
    <dgm:pt modelId="{F0A4A0EE-A517-4618-96F7-FE0407E4B877}" type="sibTrans" cxnId="{F4A82A1F-0330-49F7-8FCE-F836DFCBB275}">
      <dgm:prSet/>
      <dgm:spPr/>
      <dgm:t>
        <a:bodyPr/>
        <a:lstStyle/>
        <a:p>
          <a:endParaRPr lang="fr-FR"/>
        </a:p>
      </dgm:t>
    </dgm:pt>
    <dgm:pt modelId="{EF0AB944-DB44-4DD6-8961-3F8B54854814}">
      <dgm:prSet phldrT="[Texte]" custT="1"/>
      <dgm:spPr>
        <a:solidFill>
          <a:schemeClr val="bg1">
            <a:lumMod val="85000"/>
            <a:alpha val="90000"/>
          </a:schemeClr>
        </a:solidFill>
      </dgm:spPr>
      <dgm:t>
        <a:bodyPr/>
        <a:lstStyle/>
        <a:p>
          <a:r>
            <a:rPr lang="fr-CA" sz="1100" dirty="0">
              <a:solidFill>
                <a:schemeClr val="bg2"/>
              </a:solidFill>
            </a:rPr>
            <a:t> </a:t>
          </a:r>
          <a:r>
            <a:rPr lang="fr-CA" sz="1100" b="1" dirty="0">
              <a:solidFill>
                <a:schemeClr val="bg2"/>
              </a:solidFill>
            </a:rPr>
            <a:t>REALISE</a:t>
          </a:r>
          <a:r>
            <a:rPr lang="fr-CA" sz="1100" dirty="0">
              <a:solidFill>
                <a:schemeClr val="bg2"/>
              </a:solidFill>
            </a:rPr>
            <a:t> : </a:t>
          </a:r>
          <a:r>
            <a:rPr lang="fr-CA" sz="1100" b="1" dirty="0">
              <a:solidFill>
                <a:schemeClr val="bg2"/>
              </a:solidFill>
            </a:rPr>
            <a:t>33 entretiens au total </a:t>
          </a:r>
          <a:endParaRPr lang="fr-FR" sz="1100" b="1" dirty="0">
            <a:solidFill>
              <a:schemeClr val="bg2"/>
            </a:solidFill>
          </a:endParaRPr>
        </a:p>
      </dgm:t>
    </dgm:pt>
    <dgm:pt modelId="{5C3967EA-CE73-4973-A6D7-92E9055C78FA}" type="parTrans" cxnId="{3F5201C0-F0A4-452E-A64D-18D74F0C39BE}">
      <dgm:prSet/>
      <dgm:spPr/>
      <dgm:t>
        <a:bodyPr/>
        <a:lstStyle/>
        <a:p>
          <a:endParaRPr lang="fr-FR"/>
        </a:p>
      </dgm:t>
    </dgm:pt>
    <dgm:pt modelId="{A607DF77-2F7C-4013-84A5-A66B0F1D31BD}" type="sibTrans" cxnId="{3F5201C0-F0A4-452E-A64D-18D74F0C39BE}">
      <dgm:prSet/>
      <dgm:spPr/>
      <dgm:t>
        <a:bodyPr/>
        <a:lstStyle/>
        <a:p>
          <a:endParaRPr lang="fr-FR"/>
        </a:p>
      </dgm:t>
    </dgm:pt>
    <dgm:pt modelId="{7C1918C6-DA17-4A61-A3FA-C706A84A8446}">
      <dgm:prSet phldrT="[Texte]" custT="1"/>
      <dgm:spPr>
        <a:solidFill>
          <a:schemeClr val="bg1">
            <a:lumMod val="85000"/>
            <a:alpha val="90000"/>
          </a:schemeClr>
        </a:solidFill>
      </dgm:spPr>
      <dgm:t>
        <a:bodyPr/>
        <a:lstStyle/>
        <a:p>
          <a:r>
            <a:rPr lang="fr-CA" sz="1100" dirty="0">
              <a:solidFill>
                <a:schemeClr val="bg2"/>
              </a:solidFill>
            </a:rPr>
            <a:t> 21 familles (les mères exclusivement)</a:t>
          </a:r>
          <a:endParaRPr lang="fr-FR" sz="1100" dirty="0">
            <a:solidFill>
              <a:schemeClr val="bg2"/>
            </a:solidFill>
          </a:endParaRPr>
        </a:p>
      </dgm:t>
    </dgm:pt>
    <dgm:pt modelId="{7D449686-BC4B-4B2C-8FC4-CD4F83A397F5}" type="parTrans" cxnId="{FAC46E87-ED98-4347-8F96-91B22B811B9B}">
      <dgm:prSet/>
      <dgm:spPr/>
      <dgm:t>
        <a:bodyPr/>
        <a:lstStyle/>
        <a:p>
          <a:endParaRPr lang="fr-FR"/>
        </a:p>
      </dgm:t>
    </dgm:pt>
    <dgm:pt modelId="{60E09883-B881-47BA-BCD8-6ACDA6B54451}" type="sibTrans" cxnId="{FAC46E87-ED98-4347-8F96-91B22B811B9B}">
      <dgm:prSet/>
      <dgm:spPr/>
      <dgm:t>
        <a:bodyPr/>
        <a:lstStyle/>
        <a:p>
          <a:endParaRPr lang="fr-FR"/>
        </a:p>
      </dgm:t>
    </dgm:pt>
    <dgm:pt modelId="{31D8689E-E4A9-4769-B41C-944BB57D4670}">
      <dgm:prSet custT="1"/>
      <dgm:spPr>
        <a:solidFill>
          <a:schemeClr val="bg1">
            <a:lumMod val="85000"/>
            <a:alpha val="90000"/>
          </a:schemeClr>
        </a:solidFill>
      </dgm:spPr>
      <dgm:t>
        <a:bodyPr/>
        <a:lstStyle/>
        <a:p>
          <a:r>
            <a:rPr lang="fr-CA" sz="1100" dirty="0">
              <a:solidFill>
                <a:schemeClr val="bg2"/>
              </a:solidFill>
            </a:rPr>
            <a:t>13 familles (les mères exclusivement)</a:t>
          </a:r>
        </a:p>
      </dgm:t>
    </dgm:pt>
    <dgm:pt modelId="{E7E5EDCF-5990-4FA4-ACD0-A9F5829D286F}" type="parTrans" cxnId="{BFFAFE9B-AFEB-41BD-AD05-506AC6D1C430}">
      <dgm:prSet/>
      <dgm:spPr/>
      <dgm:t>
        <a:bodyPr/>
        <a:lstStyle/>
        <a:p>
          <a:endParaRPr lang="fr-FR"/>
        </a:p>
      </dgm:t>
    </dgm:pt>
    <dgm:pt modelId="{02E43809-174D-4907-8C8A-5E61F9353485}" type="sibTrans" cxnId="{BFFAFE9B-AFEB-41BD-AD05-506AC6D1C430}">
      <dgm:prSet/>
      <dgm:spPr/>
      <dgm:t>
        <a:bodyPr/>
        <a:lstStyle/>
        <a:p>
          <a:endParaRPr lang="fr-FR"/>
        </a:p>
      </dgm:t>
    </dgm:pt>
    <dgm:pt modelId="{0A86D94E-103F-4BA7-A7B2-66114BB9B126}">
      <dgm:prSet custT="1"/>
      <dgm:spPr>
        <a:solidFill>
          <a:schemeClr val="bg1">
            <a:lumMod val="85000"/>
            <a:alpha val="90000"/>
          </a:schemeClr>
        </a:solidFill>
      </dgm:spPr>
      <dgm:t>
        <a:bodyPr/>
        <a:lstStyle/>
        <a:p>
          <a:r>
            <a:rPr lang="fr-CA" sz="1100" dirty="0">
              <a:solidFill>
                <a:schemeClr val="bg2"/>
              </a:solidFill>
            </a:rPr>
            <a:t>2 personnes isolées, en situation de handicap</a:t>
          </a:r>
        </a:p>
      </dgm:t>
    </dgm:pt>
    <dgm:pt modelId="{C0BD4716-D470-4132-BD94-CC48451CAE84}" type="parTrans" cxnId="{11613FCC-CA65-457E-9754-0BD2850B6725}">
      <dgm:prSet/>
      <dgm:spPr/>
      <dgm:t>
        <a:bodyPr/>
        <a:lstStyle/>
        <a:p>
          <a:endParaRPr lang="fr-FR"/>
        </a:p>
      </dgm:t>
    </dgm:pt>
    <dgm:pt modelId="{F9FFC9E8-0B9D-44DE-AF4A-EED9B8D4A6E7}" type="sibTrans" cxnId="{11613FCC-CA65-457E-9754-0BD2850B6725}">
      <dgm:prSet/>
      <dgm:spPr/>
      <dgm:t>
        <a:bodyPr/>
        <a:lstStyle/>
        <a:p>
          <a:endParaRPr lang="fr-FR"/>
        </a:p>
      </dgm:t>
    </dgm:pt>
    <dgm:pt modelId="{FA0C5156-648A-48A5-B45E-CF6D951CD7E6}">
      <dgm:prSet custT="1"/>
      <dgm:spPr>
        <a:solidFill>
          <a:schemeClr val="bg1">
            <a:lumMod val="85000"/>
            <a:alpha val="90000"/>
          </a:schemeClr>
        </a:solidFill>
      </dgm:spPr>
      <dgm:t>
        <a:bodyPr/>
        <a:lstStyle/>
        <a:p>
          <a:r>
            <a:rPr lang="fr-CA" sz="1100" dirty="0">
              <a:solidFill>
                <a:schemeClr val="bg2"/>
              </a:solidFill>
            </a:rPr>
            <a:t>6 jeunes (de 16 à 20 ans) dont un bénévole + 1 échange informel avec 3 adolescents en auto-financement </a:t>
          </a:r>
        </a:p>
      </dgm:t>
    </dgm:pt>
    <dgm:pt modelId="{7BF1F108-9E53-4EE2-8956-086C8F68BA29}" type="parTrans" cxnId="{52BFEA3A-8D06-4158-A11F-E13F688C521C}">
      <dgm:prSet/>
      <dgm:spPr/>
      <dgm:t>
        <a:bodyPr/>
        <a:lstStyle/>
        <a:p>
          <a:endParaRPr lang="fr-FR"/>
        </a:p>
      </dgm:t>
    </dgm:pt>
    <dgm:pt modelId="{7DFE444A-A9B3-4177-9DF8-E00A58942884}" type="sibTrans" cxnId="{52BFEA3A-8D06-4158-A11F-E13F688C521C}">
      <dgm:prSet/>
      <dgm:spPr/>
      <dgm:t>
        <a:bodyPr/>
        <a:lstStyle/>
        <a:p>
          <a:endParaRPr lang="fr-FR"/>
        </a:p>
      </dgm:t>
    </dgm:pt>
    <dgm:pt modelId="{E87B8B0A-4F46-4FD5-8506-C0B5AFCEAB84}">
      <dgm:prSet custT="1"/>
      <dgm:spPr>
        <a:solidFill>
          <a:schemeClr val="bg1">
            <a:lumMod val="85000"/>
            <a:alpha val="90000"/>
          </a:schemeClr>
        </a:solidFill>
      </dgm:spPr>
      <dgm:t>
        <a:bodyPr/>
        <a:lstStyle/>
        <a:p>
          <a:r>
            <a:rPr lang="fr-CA" sz="1100" dirty="0">
              <a:solidFill>
                <a:schemeClr val="bg2"/>
              </a:solidFill>
            </a:rPr>
            <a:t>7 séniors + 10 séniors en entretien collectif</a:t>
          </a:r>
        </a:p>
      </dgm:t>
    </dgm:pt>
    <dgm:pt modelId="{859E2B76-3FA1-4319-8B83-FECBBF8D970F}" type="parTrans" cxnId="{2FA8C1BE-3071-4CFF-A85D-E84C22D7C4FB}">
      <dgm:prSet/>
      <dgm:spPr/>
      <dgm:t>
        <a:bodyPr/>
        <a:lstStyle/>
        <a:p>
          <a:endParaRPr lang="fr-FR"/>
        </a:p>
      </dgm:t>
    </dgm:pt>
    <dgm:pt modelId="{AC8B37BD-6A80-4AAF-BBBB-8AFAA6B0BB7D}" type="sibTrans" cxnId="{2FA8C1BE-3071-4CFF-A85D-E84C22D7C4FB}">
      <dgm:prSet/>
      <dgm:spPr/>
      <dgm:t>
        <a:bodyPr/>
        <a:lstStyle/>
        <a:p>
          <a:endParaRPr lang="fr-FR"/>
        </a:p>
      </dgm:t>
    </dgm:pt>
    <dgm:pt modelId="{D6E95852-5724-4FA2-B630-7E0E9AA183FF}">
      <dgm:prSet custT="1"/>
      <dgm:spPr>
        <a:solidFill>
          <a:schemeClr val="bg1">
            <a:lumMod val="85000"/>
            <a:alpha val="90000"/>
          </a:schemeClr>
        </a:solidFill>
      </dgm:spPr>
      <dgm:t>
        <a:bodyPr/>
        <a:lstStyle/>
        <a:p>
          <a:r>
            <a:rPr lang="fr-CA" sz="1100" b="1" dirty="0">
              <a:solidFill>
                <a:schemeClr val="bg2"/>
              </a:solidFill>
            </a:rPr>
            <a:t>Des bénéficiaires femmes </a:t>
          </a:r>
          <a:r>
            <a:rPr lang="fr-CA" sz="1100" dirty="0">
              <a:solidFill>
                <a:schemeClr val="bg2"/>
              </a:solidFill>
            </a:rPr>
            <a:t>quasiment exclusivement, excepté pour les jeunes</a:t>
          </a:r>
        </a:p>
      </dgm:t>
    </dgm:pt>
    <dgm:pt modelId="{A90A6778-50FF-4AD2-AA9C-02D71EA2EE04}" type="parTrans" cxnId="{86C87544-93BE-4DE6-8FF8-70283D77F0D7}">
      <dgm:prSet/>
      <dgm:spPr/>
      <dgm:t>
        <a:bodyPr/>
        <a:lstStyle/>
        <a:p>
          <a:endParaRPr lang="fr-FR"/>
        </a:p>
      </dgm:t>
    </dgm:pt>
    <dgm:pt modelId="{16CB3F7C-1E33-4A3A-93AF-5A4A0CB0280B}" type="sibTrans" cxnId="{86C87544-93BE-4DE6-8FF8-70283D77F0D7}">
      <dgm:prSet/>
      <dgm:spPr/>
      <dgm:t>
        <a:bodyPr/>
        <a:lstStyle/>
        <a:p>
          <a:endParaRPr lang="fr-FR"/>
        </a:p>
      </dgm:t>
    </dgm:pt>
    <dgm:pt modelId="{188B6362-5F47-45D6-A6A8-16264F65964D}">
      <dgm:prSet custT="1"/>
      <dgm:spPr>
        <a:solidFill>
          <a:schemeClr val="bg1">
            <a:lumMod val="85000"/>
            <a:alpha val="90000"/>
          </a:schemeClr>
        </a:solidFill>
      </dgm:spPr>
      <dgm:t>
        <a:bodyPr/>
        <a:lstStyle/>
        <a:p>
          <a:r>
            <a:rPr lang="fr-CA" sz="1100" dirty="0">
              <a:solidFill>
                <a:schemeClr val="bg2"/>
              </a:solidFill>
            </a:rPr>
            <a:t>Des personnes en majorité </a:t>
          </a:r>
          <a:r>
            <a:rPr lang="fr-CA" sz="1100" b="1" dirty="0">
              <a:solidFill>
                <a:schemeClr val="bg2"/>
              </a:solidFill>
            </a:rPr>
            <a:t>déjà parties </a:t>
          </a:r>
          <a:r>
            <a:rPr lang="fr-CA" sz="1100" dirty="0">
              <a:solidFill>
                <a:schemeClr val="bg2"/>
              </a:solidFill>
            </a:rPr>
            <a:t>en vacances via le Centre social </a:t>
          </a:r>
        </a:p>
      </dgm:t>
    </dgm:pt>
    <dgm:pt modelId="{9BED33A6-E573-49E6-BBA8-31CCE953DA27}" type="parTrans" cxnId="{3776A985-4DD1-4D01-BADB-997C695CFD67}">
      <dgm:prSet/>
      <dgm:spPr/>
      <dgm:t>
        <a:bodyPr/>
        <a:lstStyle/>
        <a:p>
          <a:endParaRPr lang="fr-FR"/>
        </a:p>
      </dgm:t>
    </dgm:pt>
    <dgm:pt modelId="{E1AE3F2B-5769-4EE3-8115-D472840B8863}" type="sibTrans" cxnId="{3776A985-4DD1-4D01-BADB-997C695CFD67}">
      <dgm:prSet/>
      <dgm:spPr/>
      <dgm:t>
        <a:bodyPr/>
        <a:lstStyle/>
        <a:p>
          <a:endParaRPr lang="fr-FR"/>
        </a:p>
      </dgm:t>
    </dgm:pt>
    <dgm:pt modelId="{496071FF-C013-4780-8BF2-359484FEF925}">
      <dgm:prSet custT="1"/>
      <dgm:spPr>
        <a:solidFill>
          <a:schemeClr val="bg1">
            <a:lumMod val="85000"/>
            <a:alpha val="90000"/>
          </a:schemeClr>
        </a:solidFill>
      </dgm:spPr>
      <dgm:t>
        <a:bodyPr/>
        <a:lstStyle/>
        <a:p>
          <a:endParaRPr lang="fr-CA" sz="1100" dirty="0">
            <a:solidFill>
              <a:schemeClr val="bg2"/>
            </a:solidFill>
          </a:endParaRPr>
        </a:p>
      </dgm:t>
    </dgm:pt>
    <dgm:pt modelId="{02E3B26E-CA0A-4EFE-8CD8-6F8997B853E2}" type="parTrans" cxnId="{430C9781-4404-42ED-80EC-BC9E6F38036C}">
      <dgm:prSet/>
      <dgm:spPr/>
      <dgm:t>
        <a:bodyPr/>
        <a:lstStyle/>
        <a:p>
          <a:endParaRPr lang="fr-FR"/>
        </a:p>
      </dgm:t>
    </dgm:pt>
    <dgm:pt modelId="{051FA2C9-7938-49E0-AADB-99C474D8B199}" type="sibTrans" cxnId="{430C9781-4404-42ED-80EC-BC9E6F38036C}">
      <dgm:prSet/>
      <dgm:spPr/>
      <dgm:t>
        <a:bodyPr/>
        <a:lstStyle/>
        <a:p>
          <a:endParaRPr lang="fr-FR"/>
        </a:p>
      </dgm:t>
    </dgm:pt>
    <dgm:pt modelId="{C465FED0-75FE-4BF9-B8BF-EA063EA04264}">
      <dgm:prSet phldrT="[Texte]" custT="1"/>
      <dgm:spPr>
        <a:solidFill>
          <a:schemeClr val="bg1">
            <a:lumMod val="85000"/>
            <a:alpha val="90000"/>
          </a:schemeClr>
        </a:solidFill>
      </dgm:spPr>
      <dgm:t>
        <a:bodyPr/>
        <a:lstStyle/>
        <a:p>
          <a:pPr>
            <a:buFont typeface="Arial" panose="020B0604020202020204" pitchFamily="34" charset="0"/>
            <a:buNone/>
          </a:pPr>
          <a:endParaRPr lang="fr-FR" sz="1100" dirty="0">
            <a:solidFill>
              <a:schemeClr val="bg2"/>
            </a:solidFill>
          </a:endParaRPr>
        </a:p>
      </dgm:t>
    </dgm:pt>
    <dgm:pt modelId="{D3DCC6AB-DC8E-4A30-BBB3-1C2118EEBDE2}" type="parTrans" cxnId="{AD76DA54-3E9D-4B91-986C-B9A9A9641856}">
      <dgm:prSet/>
      <dgm:spPr/>
      <dgm:t>
        <a:bodyPr/>
        <a:lstStyle/>
        <a:p>
          <a:endParaRPr lang="fr-FR"/>
        </a:p>
      </dgm:t>
    </dgm:pt>
    <dgm:pt modelId="{D6E2FB08-5B6D-4F00-AEAA-B1EE64CB7002}" type="sibTrans" cxnId="{AD76DA54-3E9D-4B91-986C-B9A9A9641856}">
      <dgm:prSet/>
      <dgm:spPr/>
      <dgm:t>
        <a:bodyPr/>
        <a:lstStyle/>
        <a:p>
          <a:endParaRPr lang="fr-FR"/>
        </a:p>
      </dgm:t>
    </dgm:pt>
    <dgm:pt modelId="{19EAF3E6-742B-4271-8E49-6BC398D4E9CC}">
      <dgm:prSet phldrT="[Texte]" custT="1"/>
      <dgm:spPr>
        <a:solidFill>
          <a:schemeClr val="bg1">
            <a:lumMod val="85000"/>
            <a:alpha val="90000"/>
          </a:schemeClr>
        </a:solidFill>
      </dgm:spPr>
      <dgm:t>
        <a:bodyPr/>
        <a:lstStyle/>
        <a:p>
          <a:r>
            <a:rPr lang="fr-CA" sz="1100" dirty="0">
              <a:solidFill>
                <a:schemeClr val="bg2"/>
              </a:solidFill>
            </a:rPr>
            <a:t>1 maire (du Coudray)</a:t>
          </a:r>
          <a:endParaRPr lang="fr-FR" sz="1100" dirty="0">
            <a:solidFill>
              <a:schemeClr val="bg2"/>
            </a:solidFill>
          </a:endParaRPr>
        </a:p>
      </dgm:t>
    </dgm:pt>
    <dgm:pt modelId="{DD2A51D2-37CB-4FC5-9AD9-9F96F4FCC23D}" type="parTrans" cxnId="{3682698D-870C-4C15-B784-06B3B8494BB2}">
      <dgm:prSet/>
      <dgm:spPr/>
      <dgm:t>
        <a:bodyPr/>
        <a:lstStyle/>
        <a:p>
          <a:endParaRPr lang="fr-FR"/>
        </a:p>
      </dgm:t>
    </dgm:pt>
    <dgm:pt modelId="{3D8BD996-9877-4ECD-9712-187DD6048A98}" type="sibTrans" cxnId="{3682698D-870C-4C15-B784-06B3B8494BB2}">
      <dgm:prSet/>
      <dgm:spPr/>
      <dgm:t>
        <a:bodyPr/>
        <a:lstStyle/>
        <a:p>
          <a:endParaRPr lang="fr-FR"/>
        </a:p>
      </dgm:t>
    </dgm:pt>
    <dgm:pt modelId="{07969D2C-FE89-41BB-95F0-06FEA239A87E}">
      <dgm:prSet phldrT="[Texte]" custT="1"/>
      <dgm:spPr>
        <a:solidFill>
          <a:schemeClr val="bg1">
            <a:lumMod val="85000"/>
            <a:alpha val="90000"/>
          </a:schemeClr>
        </a:solidFill>
      </dgm:spPr>
      <dgm:t>
        <a:bodyPr/>
        <a:lstStyle/>
        <a:p>
          <a:r>
            <a:rPr lang="fr-CA" sz="1100" dirty="0">
              <a:solidFill>
                <a:schemeClr val="bg2"/>
              </a:solidFill>
            </a:rPr>
            <a:t>8 séniors</a:t>
          </a:r>
          <a:endParaRPr lang="fr-FR" sz="1100" dirty="0">
            <a:solidFill>
              <a:schemeClr val="bg2"/>
            </a:solidFill>
          </a:endParaRPr>
        </a:p>
      </dgm:t>
    </dgm:pt>
    <dgm:pt modelId="{16F02B89-5A17-4015-B943-250EEF8A6B6E}" type="parTrans" cxnId="{E045F7F1-1FAE-43D5-9CD9-76FBD8C10C46}">
      <dgm:prSet/>
      <dgm:spPr/>
      <dgm:t>
        <a:bodyPr/>
        <a:lstStyle/>
        <a:p>
          <a:endParaRPr lang="fr-FR"/>
        </a:p>
      </dgm:t>
    </dgm:pt>
    <dgm:pt modelId="{20009FF0-26D8-464D-8413-FFCA99206C6D}" type="sibTrans" cxnId="{E045F7F1-1FAE-43D5-9CD9-76FBD8C10C46}">
      <dgm:prSet/>
      <dgm:spPr/>
      <dgm:t>
        <a:bodyPr/>
        <a:lstStyle/>
        <a:p>
          <a:endParaRPr lang="fr-FR"/>
        </a:p>
      </dgm:t>
    </dgm:pt>
    <dgm:pt modelId="{8AEB66D1-31B4-4D2C-972D-EFB804D640AE}">
      <dgm:prSet phldrT="[Texte]" custT="1"/>
      <dgm:spPr>
        <a:solidFill>
          <a:schemeClr val="bg1">
            <a:lumMod val="85000"/>
            <a:alpha val="90000"/>
          </a:schemeClr>
        </a:solidFill>
      </dgm:spPr>
      <dgm:t>
        <a:bodyPr/>
        <a:lstStyle/>
        <a:p>
          <a:r>
            <a:rPr lang="fr-CA" sz="1100" dirty="0">
              <a:solidFill>
                <a:schemeClr val="bg2"/>
              </a:solidFill>
            </a:rPr>
            <a:t>1 départ avec l’expérimentation famille d’accueil (hors APV)</a:t>
          </a:r>
          <a:endParaRPr lang="fr-FR" sz="1100" dirty="0">
            <a:solidFill>
              <a:schemeClr val="bg2"/>
            </a:solidFill>
          </a:endParaRPr>
        </a:p>
      </dgm:t>
    </dgm:pt>
    <dgm:pt modelId="{B2D84C61-C004-4950-ABB0-CB3491BDAAAF}" type="parTrans" cxnId="{0D0842C5-4785-4E17-9CF1-F036BA06BD46}">
      <dgm:prSet/>
      <dgm:spPr/>
      <dgm:t>
        <a:bodyPr/>
        <a:lstStyle/>
        <a:p>
          <a:endParaRPr lang="fr-FR"/>
        </a:p>
      </dgm:t>
    </dgm:pt>
    <dgm:pt modelId="{FE6A966B-4E52-4F90-87CD-2D109206ED55}" type="sibTrans" cxnId="{0D0842C5-4785-4E17-9CF1-F036BA06BD46}">
      <dgm:prSet/>
      <dgm:spPr/>
      <dgm:t>
        <a:bodyPr/>
        <a:lstStyle/>
        <a:p>
          <a:endParaRPr lang="fr-FR"/>
        </a:p>
      </dgm:t>
    </dgm:pt>
    <dgm:pt modelId="{5562126E-1A3B-4F19-BB15-0E786247E1F1}">
      <dgm:prSet phldrT="[Texte]" custT="1"/>
      <dgm:spPr>
        <a:solidFill>
          <a:schemeClr val="bg1">
            <a:lumMod val="85000"/>
            <a:alpha val="90000"/>
          </a:schemeClr>
        </a:solidFill>
      </dgm:spPr>
      <dgm:t>
        <a:bodyPr/>
        <a:lstStyle/>
        <a:p>
          <a:r>
            <a:rPr lang="fr-CA" sz="1100" dirty="0">
              <a:solidFill>
                <a:schemeClr val="bg2"/>
              </a:solidFill>
            </a:rPr>
            <a:t>2 jeunes </a:t>
          </a:r>
          <a:endParaRPr lang="fr-FR" sz="1100" dirty="0">
            <a:solidFill>
              <a:schemeClr val="bg2"/>
            </a:solidFill>
          </a:endParaRPr>
        </a:p>
      </dgm:t>
    </dgm:pt>
    <dgm:pt modelId="{2F595C0B-1E71-4638-A8FD-7E8C9A0F8761}" type="parTrans" cxnId="{F6285C3E-88C3-4670-A68D-8734A1D1EC50}">
      <dgm:prSet/>
      <dgm:spPr/>
      <dgm:t>
        <a:bodyPr/>
        <a:lstStyle/>
        <a:p>
          <a:endParaRPr lang="fr-FR"/>
        </a:p>
      </dgm:t>
    </dgm:pt>
    <dgm:pt modelId="{4478EEB3-FA62-41BB-8EB8-70B8097BAF8F}" type="sibTrans" cxnId="{F6285C3E-88C3-4670-A68D-8734A1D1EC50}">
      <dgm:prSet/>
      <dgm:spPr/>
      <dgm:t>
        <a:bodyPr/>
        <a:lstStyle/>
        <a:p>
          <a:endParaRPr lang="fr-FR"/>
        </a:p>
      </dgm:t>
    </dgm:pt>
    <dgm:pt modelId="{4EEDB0EF-699E-4387-8814-1889F2C273FB}">
      <dgm:prSet phldrT="[Texte]" custT="1"/>
      <dgm:spPr>
        <a:solidFill>
          <a:schemeClr val="bg1">
            <a:lumMod val="85000"/>
            <a:alpha val="90000"/>
          </a:schemeClr>
        </a:solidFill>
      </dgm:spPr>
      <dgm:t>
        <a:bodyPr/>
        <a:lstStyle/>
        <a:p>
          <a:r>
            <a:rPr lang="fr-CA" sz="1100" b="1" dirty="0">
              <a:solidFill>
                <a:schemeClr val="bg2"/>
              </a:solidFill>
            </a:rPr>
            <a:t> 2 observations </a:t>
          </a:r>
          <a:r>
            <a:rPr lang="fr-CA" sz="1100" dirty="0">
              <a:solidFill>
                <a:schemeClr val="bg2"/>
              </a:solidFill>
            </a:rPr>
            <a:t>: une réunion d’information et une action d’auto-financement.</a:t>
          </a:r>
          <a:br>
            <a:rPr lang="fr-CA" sz="1100" dirty="0">
              <a:solidFill>
                <a:schemeClr val="bg2"/>
              </a:solidFill>
            </a:rPr>
          </a:br>
          <a:r>
            <a:rPr lang="fr-CA" sz="1100" dirty="0">
              <a:solidFill>
                <a:schemeClr val="bg2"/>
              </a:solidFill>
            </a:rPr>
            <a:t>Des difficultés à connaître le programme d’actions des centres et de trouver des temps d’observations de bilans. </a:t>
          </a:r>
          <a:endParaRPr lang="fr-FR" sz="1100" dirty="0">
            <a:solidFill>
              <a:schemeClr val="bg2"/>
            </a:solidFill>
          </a:endParaRPr>
        </a:p>
      </dgm:t>
    </dgm:pt>
    <dgm:pt modelId="{54E86D04-4E22-4FA8-BF08-C2383F946D68}" type="parTrans" cxnId="{42DB31E3-99F0-4DFE-A4E1-1D03FCD2C6DE}">
      <dgm:prSet/>
      <dgm:spPr/>
      <dgm:t>
        <a:bodyPr/>
        <a:lstStyle/>
        <a:p>
          <a:endParaRPr lang="fr-FR"/>
        </a:p>
      </dgm:t>
    </dgm:pt>
    <dgm:pt modelId="{D6101051-0256-42A6-8DC2-24E6BAF843AE}" type="sibTrans" cxnId="{42DB31E3-99F0-4DFE-A4E1-1D03FCD2C6DE}">
      <dgm:prSet/>
      <dgm:spPr/>
      <dgm:t>
        <a:bodyPr/>
        <a:lstStyle/>
        <a:p>
          <a:endParaRPr lang="fr-FR"/>
        </a:p>
      </dgm:t>
    </dgm:pt>
    <dgm:pt modelId="{B19EA904-58B3-44C0-A082-5FDFA9606E67}">
      <dgm:prSet phldrT="[Texte]" custT="1"/>
      <dgm:spPr>
        <a:solidFill>
          <a:schemeClr val="bg1">
            <a:lumMod val="85000"/>
            <a:alpha val="90000"/>
          </a:schemeClr>
        </a:solidFill>
      </dgm:spPr>
      <dgm:t>
        <a:bodyPr/>
        <a:lstStyle/>
        <a:p>
          <a:endParaRPr lang="fr-FR" sz="1100" dirty="0">
            <a:solidFill>
              <a:schemeClr val="bg2"/>
            </a:solidFill>
          </a:endParaRPr>
        </a:p>
      </dgm:t>
    </dgm:pt>
    <dgm:pt modelId="{F6C1EDB0-E65F-4D2B-9196-9AC29AC6C5CA}" type="parTrans" cxnId="{D2DE5509-B29B-461B-B159-A985937B6293}">
      <dgm:prSet/>
      <dgm:spPr/>
      <dgm:t>
        <a:bodyPr/>
        <a:lstStyle/>
        <a:p>
          <a:endParaRPr lang="fr-FR"/>
        </a:p>
      </dgm:t>
    </dgm:pt>
    <dgm:pt modelId="{DC861E8E-FDB1-4149-96E4-3D0D77A560F1}" type="sibTrans" cxnId="{D2DE5509-B29B-461B-B159-A985937B6293}">
      <dgm:prSet/>
      <dgm:spPr/>
      <dgm:t>
        <a:bodyPr/>
        <a:lstStyle/>
        <a:p>
          <a:endParaRPr lang="fr-FR"/>
        </a:p>
      </dgm:t>
    </dgm:pt>
    <dgm:pt modelId="{184BAB9F-C464-4715-8A99-B6E4529962C4}">
      <dgm:prSet phldrT="[Texte]" custT="1"/>
      <dgm:spPr>
        <a:solidFill>
          <a:schemeClr val="bg1">
            <a:lumMod val="85000"/>
            <a:alpha val="90000"/>
          </a:schemeClr>
        </a:solidFill>
      </dgm:spPr>
      <dgm:t>
        <a:bodyPr/>
        <a:lstStyle/>
        <a:p>
          <a:r>
            <a:rPr lang="fr-CA" sz="1100" dirty="0">
              <a:solidFill>
                <a:schemeClr val="bg2"/>
              </a:solidFill>
            </a:rPr>
            <a:t> Des </a:t>
          </a:r>
          <a:r>
            <a:rPr lang="fr-CA" sz="1100" b="1" dirty="0">
              <a:solidFill>
                <a:schemeClr val="bg2"/>
              </a:solidFill>
            </a:rPr>
            <a:t>bénéficiaires femmes </a:t>
          </a:r>
          <a:r>
            <a:rPr lang="fr-CA" sz="1100" dirty="0">
              <a:solidFill>
                <a:schemeClr val="bg2"/>
              </a:solidFill>
            </a:rPr>
            <a:t>encore, excepté quelques séniors ou des jeunes.</a:t>
          </a:r>
          <a:endParaRPr lang="fr-FR" sz="1100" dirty="0">
            <a:solidFill>
              <a:schemeClr val="bg2"/>
            </a:solidFill>
          </a:endParaRPr>
        </a:p>
      </dgm:t>
    </dgm:pt>
    <dgm:pt modelId="{6AC4B855-5CF3-45D5-A2F9-7B164909DCC1}" type="parTrans" cxnId="{E104D18F-ED19-4786-B269-D5365559FA00}">
      <dgm:prSet/>
      <dgm:spPr/>
      <dgm:t>
        <a:bodyPr/>
        <a:lstStyle/>
        <a:p>
          <a:endParaRPr lang="fr-FR"/>
        </a:p>
      </dgm:t>
    </dgm:pt>
    <dgm:pt modelId="{55286831-87E0-4DC6-99ED-BD6D58916120}" type="sibTrans" cxnId="{E104D18F-ED19-4786-B269-D5365559FA00}">
      <dgm:prSet/>
      <dgm:spPr/>
      <dgm:t>
        <a:bodyPr/>
        <a:lstStyle/>
        <a:p>
          <a:endParaRPr lang="fr-FR"/>
        </a:p>
      </dgm:t>
    </dgm:pt>
    <dgm:pt modelId="{5A3F0F80-B698-474B-B328-6FE48DFFFDD8}">
      <dgm:prSet phldrT="[Texte]" custT="1"/>
      <dgm:spPr>
        <a:solidFill>
          <a:schemeClr val="bg1">
            <a:lumMod val="85000"/>
            <a:alpha val="90000"/>
          </a:schemeClr>
        </a:solidFill>
      </dgm:spPr>
      <dgm:t>
        <a:bodyPr/>
        <a:lstStyle/>
        <a:p>
          <a:r>
            <a:rPr lang="fr-CA" sz="1100" dirty="0">
              <a:solidFill>
                <a:schemeClr val="bg2"/>
              </a:solidFill>
            </a:rPr>
            <a:t> Des personnes déjà parties en vacances ou nouvelles</a:t>
          </a:r>
          <a:endParaRPr lang="fr-FR" sz="1100" dirty="0">
            <a:solidFill>
              <a:schemeClr val="bg2"/>
            </a:solidFill>
          </a:endParaRPr>
        </a:p>
      </dgm:t>
    </dgm:pt>
    <dgm:pt modelId="{7624CE67-8C20-4AEE-8AE3-AC1894FA3617}" type="parTrans" cxnId="{BA5F3C96-6BA0-4192-9924-E35BC8C721CA}">
      <dgm:prSet/>
      <dgm:spPr/>
      <dgm:t>
        <a:bodyPr/>
        <a:lstStyle/>
        <a:p>
          <a:endParaRPr lang="fr-FR"/>
        </a:p>
      </dgm:t>
    </dgm:pt>
    <dgm:pt modelId="{C6E1CC8F-9B6E-4819-85B2-AE945D286ACC}" type="sibTrans" cxnId="{BA5F3C96-6BA0-4192-9924-E35BC8C721CA}">
      <dgm:prSet/>
      <dgm:spPr/>
      <dgm:t>
        <a:bodyPr/>
        <a:lstStyle/>
        <a:p>
          <a:endParaRPr lang="fr-FR"/>
        </a:p>
      </dgm:t>
    </dgm:pt>
    <dgm:pt modelId="{3417241C-F7A4-4660-9E8C-EEB827356336}">
      <dgm:prSet phldrT="[Texte]" custT="1"/>
      <dgm:spPr>
        <a:solidFill>
          <a:schemeClr val="bg1">
            <a:lumMod val="85000"/>
            <a:alpha val="90000"/>
          </a:schemeClr>
        </a:solidFill>
      </dgm:spPr>
      <dgm:t>
        <a:bodyPr/>
        <a:lstStyle/>
        <a:p>
          <a:endParaRPr lang="fr-FR" sz="1100" dirty="0">
            <a:solidFill>
              <a:schemeClr val="bg2"/>
            </a:solidFill>
          </a:endParaRPr>
        </a:p>
      </dgm:t>
    </dgm:pt>
    <dgm:pt modelId="{6A1EC193-1553-402B-9153-2371B39C83E8}" type="parTrans" cxnId="{393A1488-F0E6-4751-95EC-85B009CDC8BD}">
      <dgm:prSet/>
      <dgm:spPr/>
      <dgm:t>
        <a:bodyPr/>
        <a:lstStyle/>
        <a:p>
          <a:endParaRPr lang="fr-FR"/>
        </a:p>
      </dgm:t>
    </dgm:pt>
    <dgm:pt modelId="{EFB07E94-99AC-4710-BD26-583B7FEF2632}" type="sibTrans" cxnId="{393A1488-F0E6-4751-95EC-85B009CDC8BD}">
      <dgm:prSet/>
      <dgm:spPr/>
      <dgm:t>
        <a:bodyPr/>
        <a:lstStyle/>
        <a:p>
          <a:endParaRPr lang="fr-FR"/>
        </a:p>
      </dgm:t>
    </dgm:pt>
    <dgm:pt modelId="{B745070C-CC9B-44BD-826D-339D30A263F6}" type="pres">
      <dgm:prSet presAssocID="{7E4006B9-A3C3-4822-80A9-9320B49107C8}" presName="Name0" presStyleCnt="0">
        <dgm:presLayoutVars>
          <dgm:dir/>
          <dgm:animLvl val="lvl"/>
          <dgm:resizeHandles val="exact"/>
        </dgm:presLayoutVars>
      </dgm:prSet>
      <dgm:spPr/>
    </dgm:pt>
    <dgm:pt modelId="{067860E6-19D3-4CFB-8CA4-9BBCD12858A2}" type="pres">
      <dgm:prSet presAssocID="{542C2195-D6EE-41EA-99FA-2FFF3BD90E7A}" presName="composite" presStyleCnt="0"/>
      <dgm:spPr/>
    </dgm:pt>
    <dgm:pt modelId="{983DF826-A582-4ADF-AAB3-326AA35654DA}" type="pres">
      <dgm:prSet presAssocID="{542C2195-D6EE-41EA-99FA-2FFF3BD90E7A}" presName="parTx" presStyleLbl="alignNode1" presStyleIdx="0" presStyleCnt="2" custScaleY="100000">
        <dgm:presLayoutVars>
          <dgm:chMax val="0"/>
          <dgm:chPref val="0"/>
          <dgm:bulletEnabled val="1"/>
        </dgm:presLayoutVars>
      </dgm:prSet>
      <dgm:spPr/>
    </dgm:pt>
    <dgm:pt modelId="{02530B8B-628A-4370-9BF8-22506D6F1EFB}" type="pres">
      <dgm:prSet presAssocID="{542C2195-D6EE-41EA-99FA-2FFF3BD90E7A}" presName="desTx" presStyleLbl="alignAccFollowNode1" presStyleIdx="0" presStyleCnt="2">
        <dgm:presLayoutVars>
          <dgm:bulletEnabled val="1"/>
        </dgm:presLayoutVars>
      </dgm:prSet>
      <dgm:spPr/>
    </dgm:pt>
    <dgm:pt modelId="{1D396D4B-89A0-4891-84DD-0971FE5E4D36}" type="pres">
      <dgm:prSet presAssocID="{8C69E747-1E22-44D2-A413-C11AF4408B8D}" presName="space" presStyleCnt="0"/>
      <dgm:spPr/>
    </dgm:pt>
    <dgm:pt modelId="{F1E62D6C-839A-4E10-8884-AA689680347F}" type="pres">
      <dgm:prSet presAssocID="{B44B895B-5342-478C-929F-229DF2C96C0E}" presName="composite" presStyleCnt="0"/>
      <dgm:spPr/>
    </dgm:pt>
    <dgm:pt modelId="{2A3B3567-8C11-414B-8F01-2C9C3212B9D4}" type="pres">
      <dgm:prSet presAssocID="{B44B895B-5342-478C-929F-229DF2C96C0E}" presName="parTx" presStyleLbl="alignNode1" presStyleIdx="1" presStyleCnt="2" custScaleY="100000">
        <dgm:presLayoutVars>
          <dgm:chMax val="0"/>
          <dgm:chPref val="0"/>
          <dgm:bulletEnabled val="1"/>
        </dgm:presLayoutVars>
      </dgm:prSet>
      <dgm:spPr/>
    </dgm:pt>
    <dgm:pt modelId="{FBA2BC63-B1BF-45B9-9160-D9A878F8B8C1}" type="pres">
      <dgm:prSet presAssocID="{B44B895B-5342-478C-929F-229DF2C96C0E}" presName="desTx" presStyleLbl="alignAccFollowNode1" presStyleIdx="1" presStyleCnt="2" custLinFactNeighborX="1" custLinFactNeighborY="1878">
        <dgm:presLayoutVars>
          <dgm:bulletEnabled val="1"/>
        </dgm:presLayoutVars>
      </dgm:prSet>
      <dgm:spPr/>
    </dgm:pt>
  </dgm:ptLst>
  <dgm:cxnLst>
    <dgm:cxn modelId="{058BA000-C229-4834-822A-A307D105BD6A}" type="presOf" srcId="{188B6362-5F47-45D6-A6A8-16264F65964D}" destId="{02530B8B-628A-4370-9BF8-22506D6F1EFB}" srcOrd="0" destOrd="9" presId="urn:microsoft.com/office/officeart/2005/8/layout/hList1"/>
    <dgm:cxn modelId="{20BEF807-5994-48BE-9276-98EE1F992539}" srcId="{542C2195-D6EE-41EA-99FA-2FFF3BD90E7A}" destId="{A089324F-B97C-4CA3-9F09-AFE0CC9713B9}" srcOrd="2" destOrd="0" parTransId="{944E944D-97D9-4510-B3F3-1BEB97F77E05}" sibTransId="{09ABEFB2-E11D-41BC-B72F-22D88F06D23D}"/>
    <dgm:cxn modelId="{D2DE5509-B29B-461B-B159-A985937B6293}" srcId="{B44B895B-5342-478C-929F-229DF2C96C0E}" destId="{B19EA904-58B3-44C0-A082-5FDFA9606E67}" srcOrd="6" destOrd="0" parTransId="{F6C1EDB0-E65F-4D2B-9196-9AC29AC6C5CA}" sibTransId="{DC861E8E-FDB1-4149-96E4-3D0D77A560F1}"/>
    <dgm:cxn modelId="{75F0E30B-CC70-4785-BA55-02A07A5AD23E}" type="presOf" srcId="{3417241C-F7A4-4660-9E8C-EEB827356336}" destId="{FBA2BC63-B1BF-45B9-9160-D9A878F8B8C1}" srcOrd="0" destOrd="8" presId="urn:microsoft.com/office/officeart/2005/8/layout/hList1"/>
    <dgm:cxn modelId="{1E10D112-760F-46FC-A983-8A0B89913637}" type="presOf" srcId="{542C2195-D6EE-41EA-99FA-2FFF3BD90E7A}" destId="{983DF826-A582-4ADF-AAB3-326AA35654DA}" srcOrd="0" destOrd="0" presId="urn:microsoft.com/office/officeart/2005/8/layout/hList1"/>
    <dgm:cxn modelId="{82AFD414-9C84-4972-9DE5-4D79F1050A54}" type="presOf" srcId="{10D2934F-530A-41DA-B708-DF0A3C57EF1D}" destId="{02530B8B-628A-4370-9BF8-22506D6F1EFB}" srcOrd="0" destOrd="0" presId="urn:microsoft.com/office/officeart/2005/8/layout/hList1"/>
    <dgm:cxn modelId="{84BC7D19-ACC6-4494-A553-D0F2F9A22D4C}" type="presOf" srcId="{4EEDB0EF-699E-4387-8814-1889F2C273FB}" destId="{FBA2BC63-B1BF-45B9-9160-D9A878F8B8C1}" srcOrd="0" destOrd="7" presId="urn:microsoft.com/office/officeart/2005/8/layout/hList1"/>
    <dgm:cxn modelId="{B88EFE1A-FC44-4AFA-BFB8-AC28234B5773}" type="presOf" srcId="{D6E95852-5724-4FA2-B630-7E0E9AA183FF}" destId="{02530B8B-628A-4370-9BF8-22506D6F1EFB}" srcOrd="0" destOrd="8" presId="urn:microsoft.com/office/officeart/2005/8/layout/hList1"/>
    <dgm:cxn modelId="{F4A82A1F-0330-49F7-8FCE-F836DFCBB275}" srcId="{7E4006B9-A3C3-4822-80A9-9320B49107C8}" destId="{B44B895B-5342-478C-929F-229DF2C96C0E}" srcOrd="1" destOrd="0" parTransId="{A572DD42-7D92-42A9-A1F3-58518A9DD6B1}" sibTransId="{F0A4A0EE-A517-4618-96F7-FE0407E4B877}"/>
    <dgm:cxn modelId="{11248A24-7852-4B7E-8EEA-4D5DABCB4738}" type="presOf" srcId="{7E4006B9-A3C3-4822-80A9-9320B49107C8}" destId="{B745070C-CC9B-44BD-826D-339D30A263F6}" srcOrd="0" destOrd="0" presId="urn:microsoft.com/office/officeart/2005/8/layout/hList1"/>
    <dgm:cxn modelId="{D7963026-9CD2-410C-B7EF-5BFDB81B60BE}" type="presOf" srcId="{184BAB9F-C464-4715-8A99-B6E4529962C4}" destId="{FBA2BC63-B1BF-45B9-9160-D9A878F8B8C1}" srcOrd="0" destOrd="9" presId="urn:microsoft.com/office/officeart/2005/8/layout/hList1"/>
    <dgm:cxn modelId="{52BFEA3A-8D06-4158-A11F-E13F688C521C}" srcId="{10D2934F-530A-41DA-B708-DF0A3C57EF1D}" destId="{FA0C5156-648A-48A5-B45E-CF6D951CD7E6}" srcOrd="2" destOrd="0" parTransId="{7BF1F108-9E53-4EE2-8956-086C8F68BA29}" sibTransId="{7DFE444A-A9B3-4177-9DF8-E00A58942884}"/>
    <dgm:cxn modelId="{1AA5023C-1BB8-44EF-AC11-7D38C2D5EA27}" type="presOf" srcId="{5A3F0F80-B698-474B-B328-6FE48DFFFDD8}" destId="{FBA2BC63-B1BF-45B9-9160-D9A878F8B8C1}" srcOrd="0" destOrd="10" presId="urn:microsoft.com/office/officeart/2005/8/layout/hList1"/>
    <dgm:cxn modelId="{F6285C3E-88C3-4670-A68D-8734A1D1EC50}" srcId="{B44B895B-5342-478C-929F-229DF2C96C0E}" destId="{5562126E-1A3B-4F19-BB15-0E786247E1F1}" srcOrd="4" destOrd="0" parTransId="{2F595C0B-1E71-4638-A8FD-7E8C9A0F8761}" sibTransId="{4478EEB3-FA62-41BB-8EB8-70B8097BAF8F}"/>
    <dgm:cxn modelId="{50B67B60-7F00-4217-8E6A-9E8B495380EC}" type="presOf" srcId="{C465FED0-75FE-4BF9-B8BF-EA063EA04264}" destId="{02530B8B-628A-4370-9BF8-22506D6F1EFB}" srcOrd="0" destOrd="7" presId="urn:microsoft.com/office/officeart/2005/8/layout/hList1"/>
    <dgm:cxn modelId="{5C462061-ED00-414E-8669-247E7D1A07C8}" type="presOf" srcId="{31D8689E-E4A9-4769-B41C-944BB57D4670}" destId="{02530B8B-628A-4370-9BF8-22506D6F1EFB}" srcOrd="0" destOrd="1" presId="urn:microsoft.com/office/officeart/2005/8/layout/hList1"/>
    <dgm:cxn modelId="{86C87544-93BE-4DE6-8FF8-70283D77F0D7}" srcId="{542C2195-D6EE-41EA-99FA-2FFF3BD90E7A}" destId="{D6E95852-5724-4FA2-B630-7E0E9AA183FF}" srcOrd="4" destOrd="0" parTransId="{A90A6778-50FF-4AD2-AA9C-02D71EA2EE04}" sibTransId="{16CB3F7C-1E33-4A3A-93AF-5A4A0CB0280B}"/>
    <dgm:cxn modelId="{371B736B-2D51-4BBC-9046-EE0962E54DFD}" type="presOf" srcId="{A089324F-B97C-4CA3-9F09-AFE0CC9713B9}" destId="{02530B8B-628A-4370-9BF8-22506D6F1EFB}" srcOrd="0" destOrd="6" presId="urn:microsoft.com/office/officeart/2005/8/layout/hList1"/>
    <dgm:cxn modelId="{AD76DA54-3E9D-4B91-986C-B9A9A9641856}" srcId="{542C2195-D6EE-41EA-99FA-2FFF3BD90E7A}" destId="{C465FED0-75FE-4BF9-B8BF-EA063EA04264}" srcOrd="3" destOrd="0" parTransId="{D3DCC6AB-DC8E-4A30-BBB3-1C2118EEBDE2}" sibTransId="{D6E2FB08-5B6D-4F00-AEAA-B1EE64CB7002}"/>
    <dgm:cxn modelId="{8177DB56-36B1-422B-AA98-C5C2143DACE9}" type="presOf" srcId="{5562126E-1A3B-4F19-BB15-0E786247E1F1}" destId="{FBA2BC63-B1BF-45B9-9160-D9A878F8B8C1}" srcOrd="0" destOrd="4" presId="urn:microsoft.com/office/officeart/2005/8/layout/hList1"/>
    <dgm:cxn modelId="{F5D1857B-E8BE-4145-AC57-4687A7164F1C}" type="presOf" srcId="{7C1918C6-DA17-4A61-A3FA-C706A84A8446}" destId="{FBA2BC63-B1BF-45B9-9160-D9A878F8B8C1}" srcOrd="0" destOrd="1" presId="urn:microsoft.com/office/officeart/2005/8/layout/hList1"/>
    <dgm:cxn modelId="{251CDF7B-CE47-4154-B218-998F22A26B05}" type="presOf" srcId="{07969D2C-FE89-41BB-95F0-06FEA239A87E}" destId="{FBA2BC63-B1BF-45B9-9160-D9A878F8B8C1}" srcOrd="0" destOrd="3" presId="urn:microsoft.com/office/officeart/2005/8/layout/hList1"/>
    <dgm:cxn modelId="{430C9781-4404-42ED-80EC-BC9E6F38036C}" srcId="{542C2195-D6EE-41EA-99FA-2FFF3BD90E7A}" destId="{496071FF-C013-4780-8BF2-359484FEF925}" srcOrd="1" destOrd="0" parTransId="{02E3B26E-CA0A-4EFE-8CD8-6F8997B853E2}" sibTransId="{051FA2C9-7938-49E0-AADB-99C474D8B199}"/>
    <dgm:cxn modelId="{3776A985-4DD1-4D01-BADB-997C695CFD67}" srcId="{542C2195-D6EE-41EA-99FA-2FFF3BD90E7A}" destId="{188B6362-5F47-45D6-A6A8-16264F65964D}" srcOrd="5" destOrd="0" parTransId="{9BED33A6-E573-49E6-BBA8-31CCE953DA27}" sibTransId="{E1AE3F2B-5769-4EE3-8115-D472840B8863}"/>
    <dgm:cxn modelId="{FAC46E87-ED98-4347-8F96-91B22B811B9B}" srcId="{B44B895B-5342-478C-929F-229DF2C96C0E}" destId="{7C1918C6-DA17-4A61-A3FA-C706A84A8446}" srcOrd="1" destOrd="0" parTransId="{7D449686-BC4B-4B2C-8FC4-CD4F83A397F5}" sibTransId="{60E09883-B881-47BA-BCD8-6ACDA6B54451}"/>
    <dgm:cxn modelId="{393A1488-F0E6-4751-95EC-85B009CDC8BD}" srcId="{B44B895B-5342-478C-929F-229DF2C96C0E}" destId="{3417241C-F7A4-4660-9E8C-EEB827356336}" srcOrd="8" destOrd="0" parTransId="{6A1EC193-1553-402B-9153-2371B39C83E8}" sibTransId="{EFB07E94-99AC-4710-BD26-583B7FEF2632}"/>
    <dgm:cxn modelId="{3682698D-870C-4C15-B784-06B3B8494BB2}" srcId="{B44B895B-5342-478C-929F-229DF2C96C0E}" destId="{19EAF3E6-742B-4271-8E49-6BC398D4E9CC}" srcOrd="2" destOrd="0" parTransId="{DD2A51D2-37CB-4FC5-9AD9-9F96F4FCC23D}" sibTransId="{3D8BD996-9877-4ECD-9712-187DD6048A98}"/>
    <dgm:cxn modelId="{E104D18F-ED19-4786-B269-D5365559FA00}" srcId="{B44B895B-5342-478C-929F-229DF2C96C0E}" destId="{184BAB9F-C464-4715-8A99-B6E4529962C4}" srcOrd="9" destOrd="0" parTransId="{6AC4B855-5CF3-45D5-A2F9-7B164909DCC1}" sibTransId="{55286831-87E0-4DC6-99ED-BD6D58916120}"/>
    <dgm:cxn modelId="{BA5F3C96-6BA0-4192-9924-E35BC8C721CA}" srcId="{B44B895B-5342-478C-929F-229DF2C96C0E}" destId="{5A3F0F80-B698-474B-B328-6FE48DFFFDD8}" srcOrd="10" destOrd="0" parTransId="{7624CE67-8C20-4AEE-8AE3-AC1894FA3617}" sibTransId="{C6E1CC8F-9B6E-4819-85B2-AE945D286ACC}"/>
    <dgm:cxn modelId="{BFC5D597-E1DC-45F9-89FE-086EBC2AD078}" type="presOf" srcId="{E87B8B0A-4F46-4FD5-8506-C0B5AFCEAB84}" destId="{02530B8B-628A-4370-9BF8-22506D6F1EFB}" srcOrd="0" destOrd="4" presId="urn:microsoft.com/office/officeart/2005/8/layout/hList1"/>
    <dgm:cxn modelId="{BFFAFE9B-AFEB-41BD-AD05-506AC6D1C430}" srcId="{10D2934F-530A-41DA-B708-DF0A3C57EF1D}" destId="{31D8689E-E4A9-4769-B41C-944BB57D4670}" srcOrd="0" destOrd="0" parTransId="{E7E5EDCF-5990-4FA4-ACD0-A9F5829D286F}" sibTransId="{02E43809-174D-4907-8C8A-5E61F9353485}"/>
    <dgm:cxn modelId="{E3428A9F-D1F9-4DDE-82BE-B4B78D91EF54}" type="presOf" srcId="{19EAF3E6-742B-4271-8E49-6BC398D4E9CC}" destId="{FBA2BC63-B1BF-45B9-9160-D9A878F8B8C1}" srcOrd="0" destOrd="2" presId="urn:microsoft.com/office/officeart/2005/8/layout/hList1"/>
    <dgm:cxn modelId="{2FA8C1BE-3071-4CFF-A85D-E84C22D7C4FB}" srcId="{10D2934F-530A-41DA-B708-DF0A3C57EF1D}" destId="{E87B8B0A-4F46-4FD5-8506-C0B5AFCEAB84}" srcOrd="3" destOrd="0" parTransId="{859E2B76-3FA1-4319-8B83-FECBBF8D970F}" sibTransId="{AC8B37BD-6A80-4AAF-BBBB-8AFAA6B0BB7D}"/>
    <dgm:cxn modelId="{3F5201C0-F0A4-452E-A64D-18D74F0C39BE}" srcId="{B44B895B-5342-478C-929F-229DF2C96C0E}" destId="{EF0AB944-DB44-4DD6-8961-3F8B54854814}" srcOrd="0" destOrd="0" parTransId="{5C3967EA-CE73-4973-A6D7-92E9055C78FA}" sibTransId="{A607DF77-2F7C-4013-84A5-A66B0F1D31BD}"/>
    <dgm:cxn modelId="{E27D21C4-22E2-4D47-B7D8-8D3CFF744BEE}" srcId="{542C2195-D6EE-41EA-99FA-2FFF3BD90E7A}" destId="{10D2934F-530A-41DA-B708-DF0A3C57EF1D}" srcOrd="0" destOrd="0" parTransId="{8CB6BF08-2ACF-4D5E-B2F7-355F236131DE}" sibTransId="{5B19A92E-F791-477F-AF11-D8944EF7BCEC}"/>
    <dgm:cxn modelId="{0D0842C5-4785-4E17-9CF1-F036BA06BD46}" srcId="{B44B895B-5342-478C-929F-229DF2C96C0E}" destId="{8AEB66D1-31B4-4D2C-972D-EFB804D640AE}" srcOrd="5" destOrd="0" parTransId="{B2D84C61-C004-4950-ABB0-CB3491BDAAAF}" sibTransId="{FE6A966B-4E52-4F90-87CD-2D109206ED55}"/>
    <dgm:cxn modelId="{2D5B66C9-3955-40B9-B11C-63691F3956D8}" type="presOf" srcId="{B19EA904-58B3-44C0-A082-5FDFA9606E67}" destId="{FBA2BC63-B1BF-45B9-9160-D9A878F8B8C1}" srcOrd="0" destOrd="6" presId="urn:microsoft.com/office/officeart/2005/8/layout/hList1"/>
    <dgm:cxn modelId="{11613FCC-CA65-457E-9754-0BD2850B6725}" srcId="{10D2934F-530A-41DA-B708-DF0A3C57EF1D}" destId="{0A86D94E-103F-4BA7-A7B2-66114BB9B126}" srcOrd="1" destOrd="0" parTransId="{C0BD4716-D470-4132-BD94-CC48451CAE84}" sibTransId="{F9FFC9E8-0B9D-44DE-AF4A-EED9B8D4A6E7}"/>
    <dgm:cxn modelId="{0741F8D1-2385-412E-AD72-7153734B1F22}" srcId="{7E4006B9-A3C3-4822-80A9-9320B49107C8}" destId="{542C2195-D6EE-41EA-99FA-2FFF3BD90E7A}" srcOrd="0" destOrd="0" parTransId="{B352CA66-8358-46A5-93B0-78AA0487C0B4}" sibTransId="{8C69E747-1E22-44D2-A413-C11AF4408B8D}"/>
    <dgm:cxn modelId="{80E8FAD8-4A84-4781-8808-4C6A4C901FE3}" type="presOf" srcId="{FA0C5156-648A-48A5-B45E-CF6D951CD7E6}" destId="{02530B8B-628A-4370-9BF8-22506D6F1EFB}" srcOrd="0" destOrd="3" presId="urn:microsoft.com/office/officeart/2005/8/layout/hList1"/>
    <dgm:cxn modelId="{A831F4DE-1C93-40D9-A1AD-796A08026871}" type="presOf" srcId="{496071FF-C013-4780-8BF2-359484FEF925}" destId="{02530B8B-628A-4370-9BF8-22506D6F1EFB}" srcOrd="0" destOrd="5" presId="urn:microsoft.com/office/officeart/2005/8/layout/hList1"/>
    <dgm:cxn modelId="{42DB31E3-99F0-4DFE-A4E1-1D03FCD2C6DE}" srcId="{B44B895B-5342-478C-929F-229DF2C96C0E}" destId="{4EEDB0EF-699E-4387-8814-1889F2C273FB}" srcOrd="7" destOrd="0" parTransId="{54E86D04-4E22-4FA8-BF08-C2383F946D68}" sibTransId="{D6101051-0256-42A6-8DC2-24E6BAF843AE}"/>
    <dgm:cxn modelId="{AB4996E8-A021-45C7-BE85-B573D6896F18}" type="presOf" srcId="{EF0AB944-DB44-4DD6-8961-3F8B54854814}" destId="{FBA2BC63-B1BF-45B9-9160-D9A878F8B8C1}" srcOrd="0" destOrd="0" presId="urn:microsoft.com/office/officeart/2005/8/layout/hList1"/>
    <dgm:cxn modelId="{C17583EB-D8A9-4F89-9B5F-261F0BB9D4DE}" type="presOf" srcId="{B44B895B-5342-478C-929F-229DF2C96C0E}" destId="{2A3B3567-8C11-414B-8F01-2C9C3212B9D4}" srcOrd="0" destOrd="0" presId="urn:microsoft.com/office/officeart/2005/8/layout/hList1"/>
    <dgm:cxn modelId="{E045F7F1-1FAE-43D5-9CD9-76FBD8C10C46}" srcId="{B44B895B-5342-478C-929F-229DF2C96C0E}" destId="{07969D2C-FE89-41BB-95F0-06FEA239A87E}" srcOrd="3" destOrd="0" parTransId="{16F02B89-5A17-4015-B943-250EEF8A6B6E}" sibTransId="{20009FF0-26D8-464D-8413-FFCA99206C6D}"/>
    <dgm:cxn modelId="{77CAA5F9-3644-443B-8CC1-8DF702A839EE}" type="presOf" srcId="{8AEB66D1-31B4-4D2C-972D-EFB804D640AE}" destId="{FBA2BC63-B1BF-45B9-9160-D9A878F8B8C1}" srcOrd="0" destOrd="5" presId="urn:microsoft.com/office/officeart/2005/8/layout/hList1"/>
    <dgm:cxn modelId="{8E77E4F9-8563-46A7-BB16-A5925CA9EEC4}" type="presOf" srcId="{0A86D94E-103F-4BA7-A7B2-66114BB9B126}" destId="{02530B8B-628A-4370-9BF8-22506D6F1EFB}" srcOrd="0" destOrd="2" presId="urn:microsoft.com/office/officeart/2005/8/layout/hList1"/>
    <dgm:cxn modelId="{A1F0077F-F3C7-4ED8-9D9B-9CF365CACE18}" type="presParOf" srcId="{B745070C-CC9B-44BD-826D-339D30A263F6}" destId="{067860E6-19D3-4CFB-8CA4-9BBCD12858A2}" srcOrd="0" destOrd="0" presId="urn:microsoft.com/office/officeart/2005/8/layout/hList1"/>
    <dgm:cxn modelId="{8AEDFEBD-FAF6-4BB6-B318-21C0B3E36C0F}" type="presParOf" srcId="{067860E6-19D3-4CFB-8CA4-9BBCD12858A2}" destId="{983DF826-A582-4ADF-AAB3-326AA35654DA}" srcOrd="0" destOrd="0" presId="urn:microsoft.com/office/officeart/2005/8/layout/hList1"/>
    <dgm:cxn modelId="{671D0E05-BA8C-46D7-B446-62893D558344}" type="presParOf" srcId="{067860E6-19D3-4CFB-8CA4-9BBCD12858A2}" destId="{02530B8B-628A-4370-9BF8-22506D6F1EFB}" srcOrd="1" destOrd="0" presId="urn:microsoft.com/office/officeart/2005/8/layout/hList1"/>
    <dgm:cxn modelId="{EEB41C15-21BA-423F-A017-24AFF7FC40D2}" type="presParOf" srcId="{B745070C-CC9B-44BD-826D-339D30A263F6}" destId="{1D396D4B-89A0-4891-84DD-0971FE5E4D36}" srcOrd="1" destOrd="0" presId="urn:microsoft.com/office/officeart/2005/8/layout/hList1"/>
    <dgm:cxn modelId="{89CD590E-5843-4D56-BA15-8EDDA5651B68}" type="presParOf" srcId="{B745070C-CC9B-44BD-826D-339D30A263F6}" destId="{F1E62D6C-839A-4E10-8884-AA689680347F}" srcOrd="2" destOrd="0" presId="urn:microsoft.com/office/officeart/2005/8/layout/hList1"/>
    <dgm:cxn modelId="{CDEEE0C3-DAFA-45C1-9093-4E41B674D89F}" type="presParOf" srcId="{F1E62D6C-839A-4E10-8884-AA689680347F}" destId="{2A3B3567-8C11-414B-8F01-2C9C3212B9D4}" srcOrd="0" destOrd="0" presId="urn:microsoft.com/office/officeart/2005/8/layout/hList1"/>
    <dgm:cxn modelId="{2A13A9B6-2C26-4AFB-A50B-55B08E363253}" type="presParOf" srcId="{F1E62D6C-839A-4E10-8884-AA689680347F}" destId="{FBA2BC63-B1BF-45B9-9160-D9A878F8B8C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BE70AC-351B-431D-A8F3-C7F1A86636D4}" type="doc">
      <dgm:prSet loTypeId="urn:microsoft.com/office/officeart/2005/8/layout/vList6" loCatId="list" qsTypeId="urn:microsoft.com/office/officeart/2005/8/quickstyle/simple1" qsCatId="simple" csTypeId="urn:microsoft.com/office/officeart/2005/8/colors/accent2_1" csCatId="accent2" phldr="1"/>
      <dgm:spPr/>
      <dgm:t>
        <a:bodyPr/>
        <a:lstStyle/>
        <a:p>
          <a:endParaRPr lang="fr-FR"/>
        </a:p>
      </dgm:t>
    </dgm:pt>
    <dgm:pt modelId="{2648E0AA-E47E-4A49-892F-DE2033E996CB}">
      <dgm:prSet phldrT="[Texte]" custT="1"/>
      <dgm:spPr>
        <a:xfrm>
          <a:off x="37" y="2652"/>
          <a:ext cx="3610751" cy="633600"/>
        </a:xfrm>
        <a:solidFill>
          <a:srgbClr val="8F303E"/>
        </a:solidFill>
        <a:ln w="12700" cap="flat" cmpd="sng" algn="ctr">
          <a:solidFill>
            <a:srgbClr val="8F303E">
              <a:shade val="80000"/>
              <a:hueOff val="0"/>
              <a:satOff val="0"/>
              <a:lumOff val="0"/>
              <a:alphaOff val="0"/>
            </a:srgbClr>
          </a:solidFill>
          <a:prstDash val="solid"/>
          <a:miter lim="800000"/>
        </a:ln>
        <a:effectLst/>
      </dgm:spPr>
      <dgm:t>
        <a:bodyPr/>
        <a:lstStyle/>
        <a:p>
          <a:pPr>
            <a:buNone/>
          </a:pPr>
          <a:r>
            <a:rPr lang="fr-CA" sz="1400" b="1" dirty="0">
              <a:solidFill>
                <a:srgbClr val="FFFFFF"/>
              </a:solidFill>
              <a:latin typeface="Corbel"/>
              <a:ea typeface="+mn-ea"/>
              <a:cs typeface="+mn-cs"/>
            </a:rPr>
            <a:t>Logique « accès aux droits »</a:t>
          </a:r>
          <a:endParaRPr lang="fr-FR" sz="1400" b="1" dirty="0">
            <a:solidFill>
              <a:srgbClr val="FFFFFF"/>
            </a:solidFill>
            <a:latin typeface="Corbel"/>
            <a:ea typeface="+mn-ea"/>
            <a:cs typeface="+mn-cs"/>
          </a:endParaRPr>
        </a:p>
      </dgm:t>
    </dgm:pt>
    <dgm:pt modelId="{3F1E8EF1-0035-4110-9EB3-D84B7C24EE61}" type="parTrans" cxnId="{C20BF71A-F18B-4A25-B883-423A5753BDE7}">
      <dgm:prSet/>
      <dgm:spPr/>
      <dgm:t>
        <a:bodyPr/>
        <a:lstStyle/>
        <a:p>
          <a:endParaRPr lang="fr-FR" sz="900"/>
        </a:p>
      </dgm:t>
    </dgm:pt>
    <dgm:pt modelId="{8C2B5A2E-C421-49B8-B0B3-2163F0E68AC0}" type="sibTrans" cxnId="{C20BF71A-F18B-4A25-B883-423A5753BDE7}">
      <dgm:prSet/>
      <dgm:spPr/>
      <dgm:t>
        <a:bodyPr/>
        <a:lstStyle/>
        <a:p>
          <a:endParaRPr lang="fr-FR" sz="900"/>
        </a:p>
      </dgm:t>
    </dgm:pt>
    <dgm:pt modelId="{3FCA194F-88EE-4164-9947-365C1161CF72}">
      <dgm:prSet phldrT="[Texte]" custT="1"/>
      <dgm:spPr>
        <a:xfrm>
          <a:off x="4116294" y="2652"/>
          <a:ext cx="3610751" cy="633600"/>
        </a:xfrm>
        <a:solidFill>
          <a:srgbClr val="8F303E"/>
        </a:solidFill>
        <a:ln w="12700" cap="flat" cmpd="sng" algn="ctr">
          <a:solidFill>
            <a:srgbClr val="8F303E">
              <a:shade val="80000"/>
              <a:hueOff val="0"/>
              <a:satOff val="0"/>
              <a:lumOff val="0"/>
              <a:alphaOff val="0"/>
            </a:srgbClr>
          </a:solidFill>
          <a:prstDash val="solid"/>
          <a:miter lim="800000"/>
        </a:ln>
        <a:effectLst/>
      </dgm:spPr>
      <dgm:t>
        <a:bodyPr/>
        <a:lstStyle/>
        <a:p>
          <a:pPr>
            <a:buNone/>
          </a:pPr>
          <a:r>
            <a:rPr lang="fr-CA" sz="1400" b="1" dirty="0">
              <a:solidFill>
                <a:srgbClr val="FFFFFF"/>
              </a:solidFill>
              <a:latin typeface="Corbel"/>
              <a:ea typeface="+mn-ea"/>
              <a:cs typeface="+mn-cs"/>
            </a:rPr>
            <a:t>Logique « émancipatrice »</a:t>
          </a:r>
          <a:endParaRPr lang="fr-FR" sz="1400" b="1" dirty="0">
            <a:solidFill>
              <a:srgbClr val="FFFFFF"/>
            </a:solidFill>
            <a:latin typeface="Corbel"/>
            <a:ea typeface="+mn-ea"/>
            <a:cs typeface="+mn-cs"/>
          </a:endParaRPr>
        </a:p>
      </dgm:t>
    </dgm:pt>
    <dgm:pt modelId="{062A7F71-1895-4370-BA4B-7DC8FB0F7841}" type="parTrans" cxnId="{F40AD9B7-12C7-4C53-90A6-68F4DADDD119}">
      <dgm:prSet/>
      <dgm:spPr/>
      <dgm:t>
        <a:bodyPr/>
        <a:lstStyle/>
        <a:p>
          <a:endParaRPr lang="fr-FR" sz="900"/>
        </a:p>
      </dgm:t>
    </dgm:pt>
    <dgm:pt modelId="{E5A67728-4037-4A52-BFAA-A20C77BB5384}" type="sibTrans" cxnId="{F40AD9B7-12C7-4C53-90A6-68F4DADDD119}">
      <dgm:prSet/>
      <dgm:spPr/>
      <dgm:t>
        <a:bodyPr/>
        <a:lstStyle/>
        <a:p>
          <a:endParaRPr lang="fr-FR" sz="900"/>
        </a:p>
      </dgm:t>
    </dgm:pt>
    <dgm:pt modelId="{FDEDE4EE-A9BF-4158-84A9-24BA734DE7A3}">
      <dgm:prSet phldrT="[Texte]" custT="1"/>
      <dgm:spPr>
        <a:xfrm>
          <a:off x="4116294"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100" b="1" dirty="0">
              <a:solidFill>
                <a:srgbClr val="000000"/>
              </a:solidFill>
              <a:latin typeface="Corbel"/>
              <a:ea typeface="+mn-ea"/>
              <a:cs typeface="+mn-cs"/>
            </a:rPr>
            <a:t>L’objectif : </a:t>
          </a:r>
          <a:r>
            <a:rPr lang="fr-CA" sz="1100" b="0" dirty="0">
              <a:solidFill>
                <a:srgbClr val="000000"/>
              </a:solidFill>
              <a:latin typeface="Corbel"/>
              <a:ea typeface="+mn-ea"/>
              <a:cs typeface="+mn-cs"/>
            </a:rPr>
            <a:t>viser l’autonomie </a:t>
          </a:r>
          <a:r>
            <a:rPr lang="fr-FR" sz="1100" b="0" i="0" dirty="0">
              <a:solidFill>
                <a:srgbClr val="000000"/>
              </a:solidFill>
              <a:latin typeface="Corbel"/>
              <a:ea typeface="+mn-ea"/>
              <a:cs typeface="Times New Roman" panose="02020603050405020304" pitchFamily="18" charset="0"/>
            </a:rPr>
            <a:t>des personnes</a:t>
          </a:r>
          <a:endParaRPr lang="fr-FR" sz="1100" b="0" dirty="0">
            <a:solidFill>
              <a:srgbClr val="000000"/>
            </a:solidFill>
            <a:latin typeface="Corbel"/>
            <a:ea typeface="+mn-ea"/>
            <a:cs typeface="+mn-cs"/>
          </a:endParaRPr>
        </a:p>
      </dgm:t>
    </dgm:pt>
    <dgm:pt modelId="{16E713D6-DBAC-4CAF-92B2-38F0CE5C6B56}" type="parTrans" cxnId="{488ADC35-4493-4606-8E40-CEAF055B5F1C}">
      <dgm:prSet/>
      <dgm:spPr/>
      <dgm:t>
        <a:bodyPr/>
        <a:lstStyle/>
        <a:p>
          <a:endParaRPr lang="fr-FR" sz="900"/>
        </a:p>
      </dgm:t>
    </dgm:pt>
    <dgm:pt modelId="{5C3CE146-8858-4A4E-A4B3-4857F458F201}" type="sibTrans" cxnId="{488ADC35-4493-4606-8E40-CEAF055B5F1C}">
      <dgm:prSet/>
      <dgm:spPr/>
      <dgm:t>
        <a:bodyPr/>
        <a:lstStyle/>
        <a:p>
          <a:endParaRPr lang="fr-FR" sz="900"/>
        </a:p>
      </dgm:t>
    </dgm:pt>
    <dgm:pt modelId="{4D37064B-A8AB-4337-B5F2-5CAE678E9B2F}">
      <dgm:prSet phldrT="[Texte]" custT="1"/>
      <dgm:spPr>
        <a:xfrm>
          <a:off x="4116294"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100" b="1" i="0" dirty="0">
              <a:solidFill>
                <a:srgbClr val="000000"/>
              </a:solidFill>
              <a:latin typeface="Corbel"/>
              <a:ea typeface="+mn-ea"/>
              <a:cs typeface="+mn-cs"/>
            </a:rPr>
            <a:t>Les modalités d’organisation  </a:t>
          </a:r>
          <a:r>
            <a:rPr lang="fr-FR" sz="1100" i="0" dirty="0">
              <a:solidFill>
                <a:srgbClr val="000000"/>
              </a:solidFill>
              <a:latin typeface="Corbel"/>
              <a:ea typeface="+mn-ea"/>
              <a:cs typeface="+mn-cs"/>
            </a:rPr>
            <a:t>: préparer voire créer les séjours à travers un accompagnement resserré (réunions d’informations, suivis individuels ou collectifs), organisation d’actions d’auto-financement, etc. Une dynamique importante avec des projets collectifs de grande ampleur (Maubeuge, Pontault Combault, Saint- Quentin-la-Poterie)</a:t>
          </a:r>
          <a:endParaRPr lang="fr-FR" sz="1100" b="0" dirty="0">
            <a:solidFill>
              <a:srgbClr val="000000"/>
            </a:solidFill>
            <a:latin typeface="Corbel"/>
            <a:ea typeface="+mn-ea"/>
            <a:cs typeface="+mn-cs"/>
          </a:endParaRPr>
        </a:p>
      </dgm:t>
    </dgm:pt>
    <dgm:pt modelId="{F2B31696-ACB6-4787-AEEB-3CBEB9D0E0AC}" type="parTrans" cxnId="{1EBEF425-CE2C-46D0-820B-62669C156D35}">
      <dgm:prSet/>
      <dgm:spPr/>
      <dgm:t>
        <a:bodyPr/>
        <a:lstStyle/>
        <a:p>
          <a:endParaRPr lang="fr-FR" sz="900"/>
        </a:p>
      </dgm:t>
    </dgm:pt>
    <dgm:pt modelId="{B3AED0F2-47B9-4A25-A337-5498D66C40AB}" type="sibTrans" cxnId="{1EBEF425-CE2C-46D0-820B-62669C156D35}">
      <dgm:prSet/>
      <dgm:spPr/>
      <dgm:t>
        <a:bodyPr/>
        <a:lstStyle/>
        <a:p>
          <a:endParaRPr lang="fr-FR" sz="900"/>
        </a:p>
      </dgm:t>
    </dgm:pt>
    <dgm:pt modelId="{0D24B022-6019-49FB-8A10-907C6D4FCFA2}">
      <dgm:prSet phldrT="[Texte]" custT="1"/>
      <dgm:spPr>
        <a:xfrm>
          <a:off x="4116294"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100" i="0" dirty="0">
              <a:solidFill>
                <a:srgbClr val="000000"/>
              </a:solidFill>
              <a:latin typeface="Corbel"/>
              <a:ea typeface="+mn-ea"/>
              <a:cs typeface="+mn-cs"/>
            </a:rPr>
            <a:t> </a:t>
          </a:r>
          <a:r>
            <a:rPr lang="fr-FR" sz="1100" b="1" i="0" dirty="0">
              <a:solidFill>
                <a:srgbClr val="000000"/>
              </a:solidFill>
              <a:latin typeface="Corbel"/>
              <a:ea typeface="+mn-ea"/>
              <a:cs typeface="+mn-cs"/>
            </a:rPr>
            <a:t>Les publics visés </a:t>
          </a:r>
          <a:r>
            <a:rPr lang="fr-FR" sz="1100" i="0" dirty="0">
              <a:solidFill>
                <a:srgbClr val="000000"/>
              </a:solidFill>
              <a:latin typeface="Corbel"/>
              <a:ea typeface="+mn-ea"/>
              <a:cs typeface="+mn-cs"/>
            </a:rPr>
            <a:t>: des publics n’étant jamais partis en vacances, avec des appréhensions et freins ou en grandes difficultés sociales et économiques. </a:t>
          </a:r>
          <a:r>
            <a:rPr lang="fr-FR" sz="1100" i="0" dirty="0">
              <a:solidFill>
                <a:srgbClr val="000000"/>
              </a:solidFill>
              <a:latin typeface="+mn-lt"/>
              <a:ea typeface="+mn-ea"/>
              <a:cs typeface="+mn-cs"/>
            </a:rPr>
            <a:t>Un appui sur les familles déjà parties pour être en soutien aux nouvelles familles, soutien et partage de bonnes pratiques entre pairs.</a:t>
          </a:r>
          <a:endParaRPr lang="fr-FR" sz="1100" b="0" dirty="0">
            <a:solidFill>
              <a:srgbClr val="000000"/>
            </a:solidFill>
            <a:latin typeface="Corbel"/>
            <a:ea typeface="+mn-ea"/>
            <a:cs typeface="+mn-cs"/>
          </a:endParaRPr>
        </a:p>
      </dgm:t>
    </dgm:pt>
    <dgm:pt modelId="{D8E5165A-1250-4C9E-9324-A2A728C6458D}" type="parTrans" cxnId="{BAD7C1F7-EBBB-417D-A99C-C9731799E137}">
      <dgm:prSet/>
      <dgm:spPr/>
      <dgm:t>
        <a:bodyPr/>
        <a:lstStyle/>
        <a:p>
          <a:endParaRPr lang="fr-FR" sz="900"/>
        </a:p>
      </dgm:t>
    </dgm:pt>
    <dgm:pt modelId="{31B9E6B9-2C22-45FD-A325-728B4430396B}" type="sibTrans" cxnId="{BAD7C1F7-EBBB-417D-A99C-C9731799E137}">
      <dgm:prSet/>
      <dgm:spPr/>
      <dgm:t>
        <a:bodyPr/>
        <a:lstStyle/>
        <a:p>
          <a:endParaRPr lang="fr-FR" sz="900"/>
        </a:p>
      </dgm:t>
    </dgm:pt>
    <dgm:pt modelId="{D9C7A0B9-0769-43E2-B6E7-433387D02DA9}">
      <dgm:prSet phldrT="[Texte]" custT="1"/>
      <dgm:spPr>
        <a:xfrm>
          <a:off x="4116294"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100" b="1" i="0" dirty="0">
              <a:solidFill>
                <a:srgbClr val="000000"/>
              </a:solidFill>
              <a:latin typeface="Corbel"/>
              <a:ea typeface="+mn-ea"/>
              <a:cs typeface="+mn-cs"/>
            </a:rPr>
            <a:t>Les dispositifs utilisés </a:t>
          </a:r>
          <a:r>
            <a:rPr lang="fr-FR" sz="1100" i="0" dirty="0">
              <a:solidFill>
                <a:srgbClr val="000000"/>
              </a:solidFill>
              <a:latin typeface="Corbel"/>
              <a:ea typeface="+mn-ea"/>
              <a:cs typeface="+mn-cs"/>
            </a:rPr>
            <a:t>: APV principalement, associé aux autres dispositifs ANCV et CAF</a:t>
          </a:r>
          <a:endParaRPr lang="fr-FR" sz="1100" b="0" dirty="0">
            <a:solidFill>
              <a:srgbClr val="000000"/>
            </a:solidFill>
            <a:latin typeface="Corbel"/>
            <a:ea typeface="+mn-ea"/>
            <a:cs typeface="+mn-cs"/>
          </a:endParaRPr>
        </a:p>
      </dgm:t>
    </dgm:pt>
    <dgm:pt modelId="{9D5D3E62-CC3C-4A63-91EA-77355D5DE1C2}" type="parTrans" cxnId="{344C8217-2568-4825-8B48-30061436AC0A}">
      <dgm:prSet/>
      <dgm:spPr/>
      <dgm:t>
        <a:bodyPr/>
        <a:lstStyle/>
        <a:p>
          <a:endParaRPr lang="fr-FR" sz="900"/>
        </a:p>
      </dgm:t>
    </dgm:pt>
    <dgm:pt modelId="{CB437BBA-35B1-46BA-BF52-8A2E90525329}" type="sibTrans" cxnId="{344C8217-2568-4825-8B48-30061436AC0A}">
      <dgm:prSet/>
      <dgm:spPr/>
      <dgm:t>
        <a:bodyPr/>
        <a:lstStyle/>
        <a:p>
          <a:endParaRPr lang="fr-FR" sz="900"/>
        </a:p>
      </dgm:t>
    </dgm:pt>
    <dgm:pt modelId="{C012C47B-D397-4965-9E6C-337DA54DCE04}">
      <dgm:prSet phldrT="[Texte]" custT="1"/>
      <dgm:spPr>
        <a:xfrm>
          <a:off x="4116294"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100" b="1" i="0" dirty="0">
              <a:solidFill>
                <a:srgbClr val="000000"/>
              </a:solidFill>
              <a:latin typeface="Corbel"/>
              <a:ea typeface="+mn-ea"/>
              <a:cs typeface="+mn-cs"/>
            </a:rPr>
            <a:t>Les risques repérés </a:t>
          </a:r>
          <a:r>
            <a:rPr lang="fr-FR" sz="1100" i="0" dirty="0">
              <a:solidFill>
                <a:srgbClr val="000000"/>
              </a:solidFill>
              <a:latin typeface="Corbel"/>
              <a:ea typeface="+mn-ea"/>
              <a:cs typeface="+mn-cs"/>
            </a:rPr>
            <a:t>: un épuisement pour les professionnels du centre social ou des relations inter et intra-familiales pouvant s’avérer compliquées dans les séjours collectifs, les habitudes de vie et choix d’éducation étant différents et se confrontant, ainsi qu’un apprentissage de la vie en collectivité peu aisée pour les personnes les moins habituées.</a:t>
          </a:r>
        </a:p>
      </dgm:t>
    </dgm:pt>
    <dgm:pt modelId="{A919FC37-5DC7-427F-B293-C5F2B8F4581C}" type="parTrans" cxnId="{5EDC532E-D71E-4E51-83DD-CD7DE8219A25}">
      <dgm:prSet/>
      <dgm:spPr/>
      <dgm:t>
        <a:bodyPr/>
        <a:lstStyle/>
        <a:p>
          <a:endParaRPr lang="fr-FR" sz="900"/>
        </a:p>
      </dgm:t>
    </dgm:pt>
    <dgm:pt modelId="{0CBDFF77-AEA8-49CD-BA3E-D6D31EC42988}" type="sibTrans" cxnId="{5EDC532E-D71E-4E51-83DD-CD7DE8219A25}">
      <dgm:prSet/>
      <dgm:spPr/>
      <dgm:t>
        <a:bodyPr/>
        <a:lstStyle/>
        <a:p>
          <a:endParaRPr lang="fr-FR" sz="900"/>
        </a:p>
      </dgm:t>
    </dgm:pt>
    <dgm:pt modelId="{D4225016-13F6-41DF-8B03-7AEE7B743EEA}">
      <dgm:prSet phldrT="[Texte]" custT="1"/>
      <dgm:spPr>
        <a:xfrm>
          <a:off x="37"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114300" lvl="1" indent="-114300" defTabSz="666750">
            <a:lnSpc>
              <a:spcPct val="90000"/>
            </a:lnSpc>
            <a:spcBef>
              <a:spcPct val="0"/>
            </a:spcBef>
            <a:spcAft>
              <a:spcPct val="15000"/>
            </a:spcAft>
            <a:buFont typeface="Wingdings" panose="05000000000000000000" pitchFamily="2" charset="2"/>
            <a:buChar char="§"/>
          </a:pPr>
          <a:r>
            <a:rPr lang="fr-CA" sz="1100" b="1" dirty="0">
              <a:solidFill>
                <a:srgbClr val="000000"/>
              </a:solidFill>
              <a:latin typeface="Corbel"/>
              <a:ea typeface="+mn-ea"/>
              <a:cs typeface="+mn-cs"/>
            </a:rPr>
            <a:t>L’objectif</a:t>
          </a:r>
          <a:r>
            <a:rPr lang="fr-CA" sz="1100" dirty="0">
              <a:solidFill>
                <a:srgbClr val="000000"/>
              </a:solidFill>
              <a:latin typeface="Corbel"/>
              <a:ea typeface="+mn-ea"/>
              <a:cs typeface="+mn-cs"/>
            </a:rPr>
            <a:t> : </a:t>
          </a:r>
          <a:r>
            <a:rPr lang="fr-FR" sz="1100" b="0" i="0" dirty="0">
              <a:solidFill>
                <a:srgbClr val="000000"/>
              </a:solidFill>
              <a:latin typeface="Corbel"/>
              <a:ea typeface="+mn-ea"/>
              <a:cs typeface="Times New Roman" panose="02020603050405020304" pitchFamily="18" charset="0"/>
            </a:rPr>
            <a:t>viser la facilitation des départs en vacances pour garantir l’accès au droit de tous et toutes</a:t>
          </a:r>
          <a:endParaRPr lang="fr-FR" sz="1100" b="0" i="0" dirty="0">
            <a:solidFill>
              <a:srgbClr val="000000"/>
            </a:solidFill>
            <a:latin typeface="Corbel"/>
            <a:ea typeface="+mn-ea"/>
            <a:cs typeface="+mn-cs"/>
          </a:endParaRPr>
        </a:p>
      </dgm:t>
    </dgm:pt>
    <dgm:pt modelId="{96AE696C-9C9C-4573-B470-A652A4AC4D17}" type="sibTrans" cxnId="{00DFBE73-7579-4721-983B-BFFB5E259C77}">
      <dgm:prSet/>
      <dgm:spPr/>
      <dgm:t>
        <a:bodyPr/>
        <a:lstStyle/>
        <a:p>
          <a:endParaRPr lang="fr-FR" sz="900"/>
        </a:p>
      </dgm:t>
    </dgm:pt>
    <dgm:pt modelId="{AE60B8B4-FDEC-45C8-A567-F868F0408451}" type="parTrans" cxnId="{00DFBE73-7579-4721-983B-BFFB5E259C77}">
      <dgm:prSet/>
      <dgm:spPr/>
      <dgm:t>
        <a:bodyPr/>
        <a:lstStyle/>
        <a:p>
          <a:endParaRPr lang="fr-FR" sz="900"/>
        </a:p>
      </dgm:t>
    </dgm:pt>
    <dgm:pt modelId="{D8044A65-DDE2-4A14-964C-C2E349EF6182}">
      <dgm:prSet phldrT="[Texte]" custT="1"/>
      <dgm:spPr>
        <a:xfrm>
          <a:off x="37"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114300" lvl="1" indent="-114300" defTabSz="666750">
            <a:lnSpc>
              <a:spcPct val="90000"/>
            </a:lnSpc>
            <a:spcBef>
              <a:spcPct val="0"/>
            </a:spcBef>
            <a:spcAft>
              <a:spcPct val="15000"/>
            </a:spcAft>
            <a:buFont typeface="Wingdings" panose="05000000000000000000" pitchFamily="2" charset="2"/>
            <a:buChar char="§"/>
          </a:pPr>
          <a:r>
            <a:rPr lang="fr-CA" sz="1100" b="1" dirty="0">
              <a:solidFill>
                <a:srgbClr val="000000"/>
              </a:solidFill>
              <a:latin typeface="Corbel"/>
              <a:ea typeface="+mn-ea"/>
              <a:cs typeface="+mn-cs"/>
            </a:rPr>
            <a:t>Les modalités d’organisation </a:t>
          </a:r>
          <a:r>
            <a:rPr lang="fr-CA" sz="1100" dirty="0">
              <a:solidFill>
                <a:srgbClr val="000000"/>
              </a:solidFill>
              <a:latin typeface="Corbel"/>
              <a:ea typeface="+mn-ea"/>
              <a:cs typeface="+mn-cs"/>
            </a:rPr>
            <a:t>: des séjours le plus souvent « clés en main » proposés par le Centre Social ou des projets déjà avancés par les familles. Peu de réunions de préparation (souvent un appel ou une réunion d’informations)</a:t>
          </a:r>
          <a:endParaRPr lang="fr-FR" sz="1100" b="0" i="0" dirty="0">
            <a:solidFill>
              <a:srgbClr val="000000"/>
            </a:solidFill>
            <a:latin typeface="Corbel"/>
            <a:ea typeface="+mn-ea"/>
            <a:cs typeface="+mn-cs"/>
          </a:endParaRPr>
        </a:p>
      </dgm:t>
    </dgm:pt>
    <dgm:pt modelId="{551E6C90-F0F6-4431-B93D-ACC833C0B855}" type="sibTrans" cxnId="{40A0E737-5DF6-461C-B259-114430C0590A}">
      <dgm:prSet/>
      <dgm:spPr/>
      <dgm:t>
        <a:bodyPr/>
        <a:lstStyle/>
        <a:p>
          <a:endParaRPr lang="fr-FR" sz="900"/>
        </a:p>
      </dgm:t>
    </dgm:pt>
    <dgm:pt modelId="{25552055-5781-496F-829F-03C2E1B4ACFA}" type="parTrans" cxnId="{40A0E737-5DF6-461C-B259-114430C0590A}">
      <dgm:prSet/>
      <dgm:spPr/>
      <dgm:t>
        <a:bodyPr/>
        <a:lstStyle/>
        <a:p>
          <a:endParaRPr lang="fr-FR" sz="900"/>
        </a:p>
      </dgm:t>
    </dgm:pt>
    <dgm:pt modelId="{E6F7D2FA-C934-4A3F-8E51-37293CFA89C1}">
      <dgm:prSet phldrT="[Texte]" custT="1"/>
      <dgm:spPr>
        <a:xfrm>
          <a:off x="37"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114300" lvl="1" indent="-114300" defTabSz="666750">
            <a:lnSpc>
              <a:spcPct val="90000"/>
            </a:lnSpc>
            <a:spcBef>
              <a:spcPct val="0"/>
            </a:spcBef>
            <a:spcAft>
              <a:spcPct val="15000"/>
            </a:spcAft>
            <a:buFont typeface="Wingdings" panose="05000000000000000000" pitchFamily="2" charset="2"/>
            <a:buChar char="§"/>
          </a:pPr>
          <a:r>
            <a:rPr lang="fr-CA" sz="1100" b="1" i="0" dirty="0">
              <a:solidFill>
                <a:srgbClr val="000000"/>
              </a:solidFill>
              <a:latin typeface="Corbel"/>
              <a:ea typeface="+mn-ea"/>
              <a:cs typeface="+mn-cs"/>
            </a:rPr>
            <a:t>Les modalités d’accompagnement sur place</a:t>
          </a:r>
          <a:r>
            <a:rPr lang="fr-CA" sz="1100" b="0" i="0" dirty="0">
              <a:solidFill>
                <a:srgbClr val="000000"/>
              </a:solidFill>
              <a:latin typeface="Corbel"/>
              <a:ea typeface="+mn-ea"/>
              <a:cs typeface="+mn-cs"/>
            </a:rPr>
            <a:t>: le plus souvent inexistant, ou un accompagnement pour le transport uniquement</a:t>
          </a:r>
          <a:endParaRPr lang="fr-FR" sz="1100" b="0" i="0" dirty="0">
            <a:solidFill>
              <a:srgbClr val="000000"/>
            </a:solidFill>
            <a:latin typeface="Corbel"/>
            <a:ea typeface="+mn-ea"/>
            <a:cs typeface="+mn-cs"/>
          </a:endParaRPr>
        </a:p>
      </dgm:t>
    </dgm:pt>
    <dgm:pt modelId="{AC5030A8-C07F-42AB-87D4-44562916B15B}" type="sibTrans" cxnId="{4163B51C-51D4-4928-BDB6-117BC14A61C5}">
      <dgm:prSet/>
      <dgm:spPr/>
      <dgm:t>
        <a:bodyPr/>
        <a:lstStyle/>
        <a:p>
          <a:endParaRPr lang="fr-FR" sz="900"/>
        </a:p>
      </dgm:t>
    </dgm:pt>
    <dgm:pt modelId="{C5ED1948-D467-41AA-B3CE-4B856D502A13}" type="parTrans" cxnId="{4163B51C-51D4-4928-BDB6-117BC14A61C5}">
      <dgm:prSet/>
      <dgm:spPr/>
      <dgm:t>
        <a:bodyPr/>
        <a:lstStyle/>
        <a:p>
          <a:endParaRPr lang="fr-FR" sz="900"/>
        </a:p>
      </dgm:t>
    </dgm:pt>
    <dgm:pt modelId="{D536B7F5-59D1-4E5A-BA46-09520E436A3D}">
      <dgm:prSet phldrT="[Texte]" custT="1"/>
      <dgm:spPr>
        <a:xfrm>
          <a:off x="37"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114300" marR="0" lvl="0" indent="-1143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100" dirty="0">
              <a:solidFill>
                <a:srgbClr val="000000"/>
              </a:solidFill>
              <a:latin typeface="Corbel"/>
              <a:ea typeface="+mn-ea"/>
              <a:cs typeface="+mn-cs"/>
            </a:rPr>
            <a:t> </a:t>
          </a:r>
          <a:r>
            <a:rPr lang="fr-CA" sz="1100" b="1" dirty="0">
              <a:solidFill>
                <a:srgbClr val="000000"/>
              </a:solidFill>
              <a:latin typeface="Corbel"/>
              <a:ea typeface="+mn-ea"/>
              <a:cs typeface="+mn-cs"/>
            </a:rPr>
            <a:t>Les publics visés  </a:t>
          </a:r>
          <a:r>
            <a:rPr lang="fr-CA" sz="1100" dirty="0">
              <a:solidFill>
                <a:srgbClr val="000000"/>
              </a:solidFill>
              <a:latin typeface="Corbel"/>
              <a:ea typeface="+mn-ea"/>
              <a:cs typeface="+mn-cs"/>
            </a:rPr>
            <a:t>: des publics ayant déjà acquis une autonomie, souvent des familles partant déjà par leurs propres moyens à d’autres temps de l’année.  Le plus souvent, un nombre important de départs chaque année ou proposé à tous ceux qui le souhaitent sans restriction.</a:t>
          </a:r>
          <a:endParaRPr lang="fr-FR" sz="1100" b="0" i="0" dirty="0">
            <a:solidFill>
              <a:srgbClr val="000000"/>
            </a:solidFill>
            <a:latin typeface="Corbel"/>
            <a:ea typeface="+mn-ea"/>
            <a:cs typeface="+mn-cs"/>
          </a:endParaRPr>
        </a:p>
      </dgm:t>
    </dgm:pt>
    <dgm:pt modelId="{C6176D33-8093-42E8-914C-F6357ACECA3B}" type="sibTrans" cxnId="{7D94A867-6221-4C53-A520-223FAD2F4D49}">
      <dgm:prSet/>
      <dgm:spPr/>
      <dgm:t>
        <a:bodyPr/>
        <a:lstStyle/>
        <a:p>
          <a:endParaRPr lang="fr-FR" sz="900"/>
        </a:p>
      </dgm:t>
    </dgm:pt>
    <dgm:pt modelId="{ACDA3CC4-8E23-41CF-99FA-0BB94476FBE2}" type="parTrans" cxnId="{7D94A867-6221-4C53-A520-223FAD2F4D49}">
      <dgm:prSet/>
      <dgm:spPr/>
      <dgm:t>
        <a:bodyPr/>
        <a:lstStyle/>
        <a:p>
          <a:endParaRPr lang="fr-FR" sz="900"/>
        </a:p>
      </dgm:t>
    </dgm:pt>
    <dgm:pt modelId="{C49C27E8-C1E1-4028-A41B-B35B9D36A3A5}">
      <dgm:prSet phldrT="[Texte]" custT="1"/>
      <dgm:spPr>
        <a:xfrm>
          <a:off x="37"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114300" marR="0" lvl="0" indent="-1143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100" b="1" dirty="0">
              <a:solidFill>
                <a:srgbClr val="000000"/>
              </a:solidFill>
              <a:latin typeface="Corbel"/>
              <a:ea typeface="+mn-ea"/>
              <a:cs typeface="+mn-cs"/>
            </a:rPr>
            <a:t>Les dispositifs utilisés </a:t>
          </a:r>
          <a:r>
            <a:rPr lang="fr-CA" sz="1100" dirty="0">
              <a:solidFill>
                <a:srgbClr val="000000"/>
              </a:solidFill>
              <a:latin typeface="Corbel"/>
              <a:ea typeface="+mn-ea"/>
              <a:cs typeface="+mn-cs"/>
            </a:rPr>
            <a:t>: BSV ou SEV</a:t>
          </a:r>
          <a:endParaRPr lang="fr-FR" sz="1100" b="0" i="0" dirty="0">
            <a:solidFill>
              <a:srgbClr val="000000"/>
            </a:solidFill>
            <a:latin typeface="Corbel"/>
            <a:ea typeface="+mn-ea"/>
            <a:cs typeface="+mn-cs"/>
          </a:endParaRPr>
        </a:p>
      </dgm:t>
    </dgm:pt>
    <dgm:pt modelId="{7F912AA0-A57E-4B40-B5BE-D1922B9283D1}" type="sibTrans" cxnId="{6426BD6C-719E-41E8-8086-262389CB44F5}">
      <dgm:prSet/>
      <dgm:spPr/>
      <dgm:t>
        <a:bodyPr/>
        <a:lstStyle/>
        <a:p>
          <a:endParaRPr lang="fr-FR" sz="900"/>
        </a:p>
      </dgm:t>
    </dgm:pt>
    <dgm:pt modelId="{44B8E36E-6ED6-4722-8B24-657013EF24A1}" type="parTrans" cxnId="{6426BD6C-719E-41E8-8086-262389CB44F5}">
      <dgm:prSet/>
      <dgm:spPr/>
      <dgm:t>
        <a:bodyPr/>
        <a:lstStyle/>
        <a:p>
          <a:endParaRPr lang="fr-FR" sz="900"/>
        </a:p>
      </dgm:t>
    </dgm:pt>
    <dgm:pt modelId="{E190B35C-6A9D-4E15-B514-C51360AA5749}">
      <dgm:prSet phldrT="[Texte]" custT="1"/>
      <dgm:spPr>
        <a:xfrm>
          <a:off x="37"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114300" marR="0" lvl="0" indent="-1143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100" b="1" dirty="0">
              <a:solidFill>
                <a:srgbClr val="000000"/>
              </a:solidFill>
              <a:latin typeface="Corbel"/>
              <a:ea typeface="+mn-ea"/>
              <a:cs typeface="+mn-cs"/>
            </a:rPr>
            <a:t>Les risques repérés : </a:t>
          </a:r>
          <a:r>
            <a:rPr lang="fr-CA" sz="1100" dirty="0">
              <a:solidFill>
                <a:srgbClr val="000000"/>
              </a:solidFill>
              <a:latin typeface="Corbel"/>
              <a:ea typeface="+mn-ea"/>
              <a:cs typeface="+mn-cs"/>
            </a:rPr>
            <a:t>devenir une « agence de voyage » et des impacts des séjours sur les familles et personnes plus faiblement repérés par le centre social</a:t>
          </a:r>
          <a:endParaRPr lang="fr-FR" sz="1100" b="0" i="0" dirty="0">
            <a:solidFill>
              <a:srgbClr val="000000"/>
            </a:solidFill>
            <a:latin typeface="Corbel"/>
            <a:ea typeface="+mn-ea"/>
            <a:cs typeface="+mn-cs"/>
          </a:endParaRPr>
        </a:p>
      </dgm:t>
    </dgm:pt>
    <dgm:pt modelId="{DC5846CF-FA20-4F22-9070-A16E8819A1EA}" type="sibTrans" cxnId="{2AD8E336-4280-487D-BAEC-3CBF1ACDE00F}">
      <dgm:prSet/>
      <dgm:spPr/>
      <dgm:t>
        <a:bodyPr/>
        <a:lstStyle/>
        <a:p>
          <a:endParaRPr lang="fr-FR" sz="900"/>
        </a:p>
      </dgm:t>
    </dgm:pt>
    <dgm:pt modelId="{E6FFC3A0-2B37-4EB5-9811-449ADCC20165}" type="parTrans" cxnId="{2AD8E336-4280-487D-BAEC-3CBF1ACDE00F}">
      <dgm:prSet/>
      <dgm:spPr/>
      <dgm:t>
        <a:bodyPr/>
        <a:lstStyle/>
        <a:p>
          <a:endParaRPr lang="fr-FR" sz="900"/>
        </a:p>
      </dgm:t>
    </dgm:pt>
    <dgm:pt modelId="{5FEA8DD0-DF68-4863-88E7-E48F1E01037D}">
      <dgm:prSet phldrT="[Texte]" custT="1"/>
      <dgm:spPr>
        <a:xfrm>
          <a:off x="4116294"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100" b="1" i="0" dirty="0">
              <a:solidFill>
                <a:srgbClr val="000000"/>
              </a:solidFill>
              <a:latin typeface="Corbel"/>
              <a:ea typeface="+mn-ea"/>
              <a:cs typeface="+mn-cs"/>
            </a:rPr>
            <a:t>Les modalités d’accompagnement sur place : </a:t>
          </a:r>
          <a:r>
            <a:rPr lang="fr-CA" sz="1100" b="0" i="0" dirty="0">
              <a:solidFill>
                <a:srgbClr val="000000"/>
              </a:solidFill>
              <a:latin typeface="Corbel"/>
              <a:ea typeface="+mn-ea"/>
              <a:cs typeface="+mn-cs"/>
            </a:rPr>
            <a:t>une présence des professionnels sur place lors des séjours collectifs ou des contacts très fréquents ainsi qu’un accompagnement pour le transport </a:t>
          </a:r>
          <a:endParaRPr lang="fr-FR" sz="1100" b="0" dirty="0">
            <a:solidFill>
              <a:srgbClr val="000000"/>
            </a:solidFill>
            <a:latin typeface="Corbel"/>
            <a:ea typeface="+mn-ea"/>
            <a:cs typeface="+mn-cs"/>
          </a:endParaRPr>
        </a:p>
      </dgm:t>
    </dgm:pt>
    <dgm:pt modelId="{9CFEA4DA-0E28-4144-B020-DF31F4B93F1C}" type="parTrans" cxnId="{F2CB9F62-6135-464A-B1B4-589669FE5087}">
      <dgm:prSet/>
      <dgm:spPr/>
      <dgm:t>
        <a:bodyPr/>
        <a:lstStyle/>
        <a:p>
          <a:endParaRPr lang="fr-FR"/>
        </a:p>
      </dgm:t>
    </dgm:pt>
    <dgm:pt modelId="{281AC431-5332-42D0-B4EC-8D05C1F8A377}" type="sibTrans" cxnId="{F2CB9F62-6135-464A-B1B4-589669FE5087}">
      <dgm:prSet/>
      <dgm:spPr/>
      <dgm:t>
        <a:bodyPr/>
        <a:lstStyle/>
        <a:p>
          <a:endParaRPr lang="fr-FR"/>
        </a:p>
      </dgm:t>
    </dgm:pt>
    <dgm:pt modelId="{7E623F12-8987-4A0C-AD38-5819D5D3AA01}">
      <dgm:prSet phldrT="[Texte]" custT="1"/>
      <dgm:spPr>
        <a:xfrm>
          <a:off x="37" y="636252"/>
          <a:ext cx="3610751" cy="4623609"/>
        </a:xfr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gm:spPr>
      <dgm:t>
        <a:bodyPr/>
        <a:lstStyle/>
        <a:p>
          <a:pPr marL="114300" lvl="1" indent="-114300" defTabSz="666750">
            <a:lnSpc>
              <a:spcPct val="90000"/>
            </a:lnSpc>
            <a:spcBef>
              <a:spcPct val="0"/>
            </a:spcBef>
            <a:spcAft>
              <a:spcPct val="15000"/>
            </a:spcAft>
            <a:buFont typeface="Wingdings" panose="05000000000000000000" pitchFamily="2" charset="2"/>
            <a:buChar char="§"/>
          </a:pPr>
          <a:endParaRPr lang="fr-FR" sz="1100" b="0" i="0" dirty="0">
            <a:solidFill>
              <a:srgbClr val="000000"/>
            </a:solidFill>
            <a:latin typeface="Corbel"/>
            <a:ea typeface="+mn-ea"/>
            <a:cs typeface="+mn-cs"/>
          </a:endParaRPr>
        </a:p>
      </dgm:t>
    </dgm:pt>
    <dgm:pt modelId="{AEFEFD4C-0A88-4AF3-895D-316A1A14A1FA}" type="parTrans" cxnId="{4595E61D-3091-4B6B-A65E-F9020BC02EA2}">
      <dgm:prSet/>
      <dgm:spPr/>
      <dgm:t>
        <a:bodyPr/>
        <a:lstStyle/>
        <a:p>
          <a:endParaRPr lang="fr-FR"/>
        </a:p>
      </dgm:t>
    </dgm:pt>
    <dgm:pt modelId="{932C7157-05F7-4790-A2E5-922A97E0F615}" type="sibTrans" cxnId="{4595E61D-3091-4B6B-A65E-F9020BC02EA2}">
      <dgm:prSet/>
      <dgm:spPr/>
      <dgm:t>
        <a:bodyPr/>
        <a:lstStyle/>
        <a:p>
          <a:endParaRPr lang="fr-FR"/>
        </a:p>
      </dgm:t>
    </dgm:pt>
    <dgm:pt modelId="{8FE5FD33-833A-45D6-8F4A-4720518FF86B}" type="pres">
      <dgm:prSet presAssocID="{0CBE70AC-351B-431D-A8F3-C7F1A86636D4}" presName="Name0" presStyleCnt="0">
        <dgm:presLayoutVars>
          <dgm:dir/>
          <dgm:animLvl val="lvl"/>
          <dgm:resizeHandles/>
        </dgm:presLayoutVars>
      </dgm:prSet>
      <dgm:spPr/>
    </dgm:pt>
    <dgm:pt modelId="{175B980D-0746-47CB-B6F3-7315195B4334}" type="pres">
      <dgm:prSet presAssocID="{2648E0AA-E47E-4A49-892F-DE2033E996CB}" presName="linNode" presStyleCnt="0"/>
      <dgm:spPr/>
    </dgm:pt>
    <dgm:pt modelId="{1CD57982-6716-4F72-A338-0E2005FDDCE3}" type="pres">
      <dgm:prSet presAssocID="{2648E0AA-E47E-4A49-892F-DE2033E996CB}" presName="parentShp" presStyleLbl="node1" presStyleIdx="0" presStyleCnt="2" custScaleX="46563">
        <dgm:presLayoutVars>
          <dgm:bulletEnabled val="1"/>
        </dgm:presLayoutVars>
      </dgm:prSet>
      <dgm:spPr>
        <a:prstGeom prst="rect">
          <a:avLst/>
        </a:prstGeom>
      </dgm:spPr>
    </dgm:pt>
    <dgm:pt modelId="{3385E04E-04E3-4170-ADBD-A1C98003D3AE}" type="pres">
      <dgm:prSet presAssocID="{2648E0AA-E47E-4A49-892F-DE2033E996CB}" presName="childShp" presStyleLbl="bgAccFollowNode1" presStyleIdx="0" presStyleCnt="2" custScaleX="135625">
        <dgm:presLayoutVars>
          <dgm:bulletEnabled val="1"/>
        </dgm:presLayoutVars>
      </dgm:prSet>
      <dgm:spPr>
        <a:prstGeom prst="rect">
          <a:avLst/>
        </a:prstGeom>
      </dgm:spPr>
    </dgm:pt>
    <dgm:pt modelId="{3DC23A14-9A02-47A7-AC97-C952104C6C97}" type="pres">
      <dgm:prSet presAssocID="{8C2B5A2E-C421-49B8-B0B3-2163F0E68AC0}" presName="spacing" presStyleCnt="0"/>
      <dgm:spPr/>
    </dgm:pt>
    <dgm:pt modelId="{7E7DCAC3-224C-43A0-9E07-4EA9BA8DD29D}" type="pres">
      <dgm:prSet presAssocID="{3FCA194F-88EE-4164-9947-365C1161CF72}" presName="linNode" presStyleCnt="0"/>
      <dgm:spPr/>
    </dgm:pt>
    <dgm:pt modelId="{6B370728-6CC9-448C-8D88-7D42FDF0D1D0}" type="pres">
      <dgm:prSet presAssocID="{3FCA194F-88EE-4164-9947-365C1161CF72}" presName="parentShp" presStyleLbl="node1" presStyleIdx="1" presStyleCnt="2" custScaleX="46563">
        <dgm:presLayoutVars>
          <dgm:bulletEnabled val="1"/>
        </dgm:presLayoutVars>
      </dgm:prSet>
      <dgm:spPr>
        <a:prstGeom prst="rect">
          <a:avLst/>
        </a:prstGeom>
      </dgm:spPr>
    </dgm:pt>
    <dgm:pt modelId="{B864A9C6-AA87-4008-BBA1-C34A167C1887}" type="pres">
      <dgm:prSet presAssocID="{3FCA194F-88EE-4164-9947-365C1161CF72}" presName="childShp" presStyleLbl="bgAccFollowNode1" presStyleIdx="1" presStyleCnt="2" custScaleX="135625">
        <dgm:presLayoutVars>
          <dgm:bulletEnabled val="1"/>
        </dgm:presLayoutVars>
      </dgm:prSet>
      <dgm:spPr>
        <a:prstGeom prst="rect">
          <a:avLst/>
        </a:prstGeom>
      </dgm:spPr>
    </dgm:pt>
  </dgm:ptLst>
  <dgm:cxnLst>
    <dgm:cxn modelId="{77257401-E96B-4E8B-8666-35C388734C85}" type="presOf" srcId="{E6F7D2FA-C934-4A3F-8E51-37293CFA89C1}" destId="{3385E04E-04E3-4170-ADBD-A1C98003D3AE}" srcOrd="0" destOrd="3" presId="urn:microsoft.com/office/officeart/2005/8/layout/vList6"/>
    <dgm:cxn modelId="{344C8217-2568-4825-8B48-30061436AC0A}" srcId="{3FCA194F-88EE-4164-9947-365C1161CF72}" destId="{D9C7A0B9-0769-43E2-B6E7-433387D02DA9}" srcOrd="4" destOrd="0" parTransId="{9D5D3E62-CC3C-4A63-91EA-77355D5DE1C2}" sibTransId="{CB437BBA-35B1-46BA-BF52-8A2E90525329}"/>
    <dgm:cxn modelId="{C20BF71A-F18B-4A25-B883-423A5753BDE7}" srcId="{0CBE70AC-351B-431D-A8F3-C7F1A86636D4}" destId="{2648E0AA-E47E-4A49-892F-DE2033E996CB}" srcOrd="0" destOrd="0" parTransId="{3F1E8EF1-0035-4110-9EB3-D84B7C24EE61}" sibTransId="{8C2B5A2E-C421-49B8-B0B3-2163F0E68AC0}"/>
    <dgm:cxn modelId="{4163B51C-51D4-4928-BDB6-117BC14A61C5}" srcId="{2648E0AA-E47E-4A49-892F-DE2033E996CB}" destId="{E6F7D2FA-C934-4A3F-8E51-37293CFA89C1}" srcOrd="3" destOrd="0" parTransId="{C5ED1948-D467-41AA-B3CE-4B856D502A13}" sibTransId="{AC5030A8-C07F-42AB-87D4-44562916B15B}"/>
    <dgm:cxn modelId="{4595E61D-3091-4B6B-A65E-F9020BC02EA2}" srcId="{2648E0AA-E47E-4A49-892F-DE2033E996CB}" destId="{7E623F12-8987-4A0C-AD38-5819D5D3AA01}" srcOrd="0" destOrd="0" parTransId="{AEFEFD4C-0A88-4AF3-895D-316A1A14A1FA}" sibTransId="{932C7157-05F7-4790-A2E5-922A97E0F615}"/>
    <dgm:cxn modelId="{1EBEF425-CE2C-46D0-820B-62669C156D35}" srcId="{3FCA194F-88EE-4164-9947-365C1161CF72}" destId="{4D37064B-A8AB-4337-B5F2-5CAE678E9B2F}" srcOrd="1" destOrd="0" parTransId="{F2B31696-ACB6-4787-AEEB-3CBEB9D0E0AC}" sibTransId="{B3AED0F2-47B9-4A25-A337-5498D66C40AB}"/>
    <dgm:cxn modelId="{AD488C26-83B4-4FAD-8860-0E2A8C571A3D}" type="presOf" srcId="{D8044A65-DDE2-4A14-964C-C2E349EF6182}" destId="{3385E04E-04E3-4170-ADBD-A1C98003D3AE}" srcOrd="0" destOrd="2" presId="urn:microsoft.com/office/officeart/2005/8/layout/vList6"/>
    <dgm:cxn modelId="{5EDC532E-D71E-4E51-83DD-CD7DE8219A25}" srcId="{3FCA194F-88EE-4164-9947-365C1161CF72}" destId="{C012C47B-D397-4965-9E6C-337DA54DCE04}" srcOrd="5" destOrd="0" parTransId="{A919FC37-5DC7-427F-B293-C5F2B8F4581C}" sibTransId="{0CBDFF77-AEA8-49CD-BA3E-D6D31EC42988}"/>
    <dgm:cxn modelId="{488ADC35-4493-4606-8E40-CEAF055B5F1C}" srcId="{3FCA194F-88EE-4164-9947-365C1161CF72}" destId="{FDEDE4EE-A9BF-4158-84A9-24BA734DE7A3}" srcOrd="0" destOrd="0" parTransId="{16E713D6-DBAC-4CAF-92B2-38F0CE5C6B56}" sibTransId="{5C3CE146-8858-4A4E-A4B3-4857F458F201}"/>
    <dgm:cxn modelId="{2AD8E336-4280-487D-BAEC-3CBF1ACDE00F}" srcId="{2648E0AA-E47E-4A49-892F-DE2033E996CB}" destId="{E190B35C-6A9D-4E15-B514-C51360AA5749}" srcOrd="6" destOrd="0" parTransId="{E6FFC3A0-2B37-4EB5-9811-449ADCC20165}" sibTransId="{DC5846CF-FA20-4F22-9070-A16E8819A1EA}"/>
    <dgm:cxn modelId="{40A0E737-5DF6-461C-B259-114430C0590A}" srcId="{2648E0AA-E47E-4A49-892F-DE2033E996CB}" destId="{D8044A65-DDE2-4A14-964C-C2E349EF6182}" srcOrd="2" destOrd="0" parTransId="{25552055-5781-496F-829F-03C2E1B4ACFA}" sibTransId="{551E6C90-F0F6-4431-B93D-ACC833C0B855}"/>
    <dgm:cxn modelId="{3C6E0D5E-48DE-4105-AF12-70A5939FEB00}" type="presOf" srcId="{E190B35C-6A9D-4E15-B514-C51360AA5749}" destId="{3385E04E-04E3-4170-ADBD-A1C98003D3AE}" srcOrd="0" destOrd="6" presId="urn:microsoft.com/office/officeart/2005/8/layout/vList6"/>
    <dgm:cxn modelId="{F2CB9F62-6135-464A-B1B4-589669FE5087}" srcId="{3FCA194F-88EE-4164-9947-365C1161CF72}" destId="{5FEA8DD0-DF68-4863-88E7-E48F1E01037D}" srcOrd="2" destOrd="0" parTransId="{9CFEA4DA-0E28-4144-B020-DF31F4B93F1C}" sibTransId="{281AC431-5332-42D0-B4EC-8D05C1F8A377}"/>
    <dgm:cxn modelId="{7D94A867-6221-4C53-A520-223FAD2F4D49}" srcId="{2648E0AA-E47E-4A49-892F-DE2033E996CB}" destId="{D536B7F5-59D1-4E5A-BA46-09520E436A3D}" srcOrd="4" destOrd="0" parTransId="{ACDA3CC4-8E23-41CF-99FA-0BB94476FBE2}" sibTransId="{C6176D33-8093-42E8-914C-F6357ACECA3B}"/>
    <dgm:cxn modelId="{22F0CC4B-83D0-40E7-9EF3-8B7D66B48AC8}" type="presOf" srcId="{2648E0AA-E47E-4A49-892F-DE2033E996CB}" destId="{1CD57982-6716-4F72-A338-0E2005FDDCE3}" srcOrd="0" destOrd="0" presId="urn:microsoft.com/office/officeart/2005/8/layout/vList6"/>
    <dgm:cxn modelId="{6426BD6C-719E-41E8-8086-262389CB44F5}" srcId="{2648E0AA-E47E-4A49-892F-DE2033E996CB}" destId="{C49C27E8-C1E1-4028-A41B-B35B9D36A3A5}" srcOrd="5" destOrd="0" parTransId="{44B8E36E-6ED6-4722-8B24-657013EF24A1}" sibTransId="{7F912AA0-A57E-4B40-B5BE-D1922B9283D1}"/>
    <dgm:cxn modelId="{4ED1544F-68D4-4FC7-8C32-A6C8F9C046CF}" type="presOf" srcId="{3FCA194F-88EE-4164-9947-365C1161CF72}" destId="{6B370728-6CC9-448C-8D88-7D42FDF0D1D0}" srcOrd="0" destOrd="0" presId="urn:microsoft.com/office/officeart/2005/8/layout/vList6"/>
    <dgm:cxn modelId="{00DFBE73-7579-4721-983B-BFFB5E259C77}" srcId="{2648E0AA-E47E-4A49-892F-DE2033E996CB}" destId="{D4225016-13F6-41DF-8B03-7AEE7B743EEA}" srcOrd="1" destOrd="0" parTransId="{AE60B8B4-FDEC-45C8-A567-F868F0408451}" sibTransId="{96AE696C-9C9C-4573-B470-A652A4AC4D17}"/>
    <dgm:cxn modelId="{47E6CB74-EA6D-4DF4-8593-4141B0EFB203}" type="presOf" srcId="{7E623F12-8987-4A0C-AD38-5819D5D3AA01}" destId="{3385E04E-04E3-4170-ADBD-A1C98003D3AE}" srcOrd="0" destOrd="0" presId="urn:microsoft.com/office/officeart/2005/8/layout/vList6"/>
    <dgm:cxn modelId="{08DEE886-7E52-40FB-BAA9-2656A95DD3F2}" type="presOf" srcId="{D9C7A0B9-0769-43E2-B6E7-433387D02DA9}" destId="{B864A9C6-AA87-4008-BBA1-C34A167C1887}" srcOrd="0" destOrd="4" presId="urn:microsoft.com/office/officeart/2005/8/layout/vList6"/>
    <dgm:cxn modelId="{0A5AF486-E40C-4E18-915D-FDA91938B27D}" type="presOf" srcId="{5FEA8DD0-DF68-4863-88E7-E48F1E01037D}" destId="{B864A9C6-AA87-4008-BBA1-C34A167C1887}" srcOrd="0" destOrd="2" presId="urn:microsoft.com/office/officeart/2005/8/layout/vList6"/>
    <dgm:cxn modelId="{93E9BB8A-7140-478B-A66F-FADBEF596A76}" type="presOf" srcId="{C012C47B-D397-4965-9E6C-337DA54DCE04}" destId="{B864A9C6-AA87-4008-BBA1-C34A167C1887}" srcOrd="0" destOrd="5" presId="urn:microsoft.com/office/officeart/2005/8/layout/vList6"/>
    <dgm:cxn modelId="{3B864192-4E7E-4D25-B0D4-8B5B1D0FBAEF}" type="presOf" srcId="{0CBE70AC-351B-431D-A8F3-C7F1A86636D4}" destId="{8FE5FD33-833A-45D6-8F4A-4720518FF86B}" srcOrd="0" destOrd="0" presId="urn:microsoft.com/office/officeart/2005/8/layout/vList6"/>
    <dgm:cxn modelId="{2D1175A0-C1EC-41F0-9CAA-7F5251037142}" type="presOf" srcId="{0D24B022-6019-49FB-8A10-907C6D4FCFA2}" destId="{B864A9C6-AA87-4008-BBA1-C34A167C1887}" srcOrd="0" destOrd="3" presId="urn:microsoft.com/office/officeart/2005/8/layout/vList6"/>
    <dgm:cxn modelId="{938168A6-6573-4A72-A975-6E5099ECE9CA}" type="presOf" srcId="{FDEDE4EE-A9BF-4158-84A9-24BA734DE7A3}" destId="{B864A9C6-AA87-4008-BBA1-C34A167C1887}" srcOrd="0" destOrd="0" presId="urn:microsoft.com/office/officeart/2005/8/layout/vList6"/>
    <dgm:cxn modelId="{E61195AA-7D5F-4C40-9B28-82CC03775F90}" type="presOf" srcId="{4D37064B-A8AB-4337-B5F2-5CAE678E9B2F}" destId="{B864A9C6-AA87-4008-BBA1-C34A167C1887}" srcOrd="0" destOrd="1" presId="urn:microsoft.com/office/officeart/2005/8/layout/vList6"/>
    <dgm:cxn modelId="{F40AD9B7-12C7-4C53-90A6-68F4DADDD119}" srcId="{0CBE70AC-351B-431D-A8F3-C7F1A86636D4}" destId="{3FCA194F-88EE-4164-9947-365C1161CF72}" srcOrd="1" destOrd="0" parTransId="{062A7F71-1895-4370-BA4B-7DC8FB0F7841}" sibTransId="{E5A67728-4037-4A52-BFAA-A20C77BB5384}"/>
    <dgm:cxn modelId="{7380C6BA-71C0-46A6-9407-F56E79863B95}" type="presOf" srcId="{D4225016-13F6-41DF-8B03-7AEE7B743EEA}" destId="{3385E04E-04E3-4170-ADBD-A1C98003D3AE}" srcOrd="0" destOrd="1" presId="urn:microsoft.com/office/officeart/2005/8/layout/vList6"/>
    <dgm:cxn modelId="{9667B9DE-BBDF-45CF-8C4A-A63E577CE1BC}" type="presOf" srcId="{C49C27E8-C1E1-4028-A41B-B35B9D36A3A5}" destId="{3385E04E-04E3-4170-ADBD-A1C98003D3AE}" srcOrd="0" destOrd="5" presId="urn:microsoft.com/office/officeart/2005/8/layout/vList6"/>
    <dgm:cxn modelId="{00CEB0E2-D3CB-45A7-A11C-A67A6A0A20B8}" type="presOf" srcId="{D536B7F5-59D1-4E5A-BA46-09520E436A3D}" destId="{3385E04E-04E3-4170-ADBD-A1C98003D3AE}" srcOrd="0" destOrd="4" presId="urn:microsoft.com/office/officeart/2005/8/layout/vList6"/>
    <dgm:cxn modelId="{BAD7C1F7-EBBB-417D-A99C-C9731799E137}" srcId="{3FCA194F-88EE-4164-9947-365C1161CF72}" destId="{0D24B022-6019-49FB-8A10-907C6D4FCFA2}" srcOrd="3" destOrd="0" parTransId="{D8E5165A-1250-4C9E-9324-A2A728C6458D}" sibTransId="{31B9E6B9-2C22-45FD-A325-728B4430396B}"/>
    <dgm:cxn modelId="{168D7B85-94BB-4BA5-9F10-1E29993BB2BC}" type="presParOf" srcId="{8FE5FD33-833A-45D6-8F4A-4720518FF86B}" destId="{175B980D-0746-47CB-B6F3-7315195B4334}" srcOrd="0" destOrd="0" presId="urn:microsoft.com/office/officeart/2005/8/layout/vList6"/>
    <dgm:cxn modelId="{D6D8E692-A384-44C5-826D-9E1B03606F54}" type="presParOf" srcId="{175B980D-0746-47CB-B6F3-7315195B4334}" destId="{1CD57982-6716-4F72-A338-0E2005FDDCE3}" srcOrd="0" destOrd="0" presId="urn:microsoft.com/office/officeart/2005/8/layout/vList6"/>
    <dgm:cxn modelId="{4EFAE712-1E15-4089-9CDE-E5E3997EE9A7}" type="presParOf" srcId="{175B980D-0746-47CB-B6F3-7315195B4334}" destId="{3385E04E-04E3-4170-ADBD-A1C98003D3AE}" srcOrd="1" destOrd="0" presId="urn:microsoft.com/office/officeart/2005/8/layout/vList6"/>
    <dgm:cxn modelId="{20E56C63-3B24-4D48-9928-A4BFD385614A}" type="presParOf" srcId="{8FE5FD33-833A-45D6-8F4A-4720518FF86B}" destId="{3DC23A14-9A02-47A7-AC97-C952104C6C97}" srcOrd="1" destOrd="0" presId="urn:microsoft.com/office/officeart/2005/8/layout/vList6"/>
    <dgm:cxn modelId="{C3B361B2-DABC-4DB6-8FE5-C96DDE5E6366}" type="presParOf" srcId="{8FE5FD33-833A-45D6-8F4A-4720518FF86B}" destId="{7E7DCAC3-224C-43A0-9E07-4EA9BA8DD29D}" srcOrd="2" destOrd="0" presId="urn:microsoft.com/office/officeart/2005/8/layout/vList6"/>
    <dgm:cxn modelId="{2BBE51E0-4EEE-4AAA-92F5-51398C02E32F}" type="presParOf" srcId="{7E7DCAC3-224C-43A0-9E07-4EA9BA8DD29D}" destId="{6B370728-6CC9-448C-8D88-7D42FDF0D1D0}" srcOrd="0" destOrd="0" presId="urn:microsoft.com/office/officeart/2005/8/layout/vList6"/>
    <dgm:cxn modelId="{86075A30-E21A-4362-989D-6B91481BFF75}" type="presParOf" srcId="{7E7DCAC3-224C-43A0-9E07-4EA9BA8DD29D}" destId="{B864A9C6-AA87-4008-BBA1-C34A167C188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365D45-5F0D-4464-9ABF-C1C0374E2CF7}"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fr-FR"/>
        </a:p>
      </dgm:t>
    </dgm:pt>
    <dgm:pt modelId="{D33973DD-75D8-4BE6-9D8B-C54F66A1BA95}">
      <dgm:prSet phldrT="[Texte]" custT="1"/>
      <dgm:spPr/>
      <dgm:t>
        <a:bodyPr/>
        <a:lstStyle/>
        <a:p>
          <a:r>
            <a:rPr lang="fr-CA" sz="1000" dirty="0"/>
            <a:t>PROJETS VACANCES</a:t>
          </a:r>
          <a:endParaRPr lang="fr-FR" sz="1000" dirty="0"/>
        </a:p>
      </dgm:t>
    </dgm:pt>
    <dgm:pt modelId="{8DCBDD76-67CE-4AB3-83C7-C4C3B62AF5B9}" type="parTrans" cxnId="{E01E5BDC-43E8-4E0D-AEA9-D94149ACB284}">
      <dgm:prSet/>
      <dgm:spPr/>
      <dgm:t>
        <a:bodyPr/>
        <a:lstStyle/>
        <a:p>
          <a:endParaRPr lang="fr-FR" sz="2000"/>
        </a:p>
      </dgm:t>
    </dgm:pt>
    <dgm:pt modelId="{502768C1-763D-4F80-A5A6-DB64E0087FA5}" type="sibTrans" cxnId="{E01E5BDC-43E8-4E0D-AEA9-D94149ACB284}">
      <dgm:prSet/>
      <dgm:spPr/>
      <dgm:t>
        <a:bodyPr/>
        <a:lstStyle/>
        <a:p>
          <a:endParaRPr lang="fr-FR" sz="2000"/>
        </a:p>
      </dgm:t>
    </dgm:pt>
    <dgm:pt modelId="{496EF7D5-4A88-47EC-9F1F-A677804DC230}">
      <dgm:prSet phldrT="[Texte]" custT="1"/>
      <dgm:spPr/>
      <dgm:t>
        <a:bodyPr/>
        <a:lstStyle/>
        <a:p>
          <a:r>
            <a:rPr lang="fr-CA" sz="900" dirty="0"/>
            <a:t>Tout public </a:t>
          </a:r>
          <a:endParaRPr lang="fr-FR" sz="900" dirty="0"/>
        </a:p>
      </dgm:t>
    </dgm:pt>
    <dgm:pt modelId="{E7FC7B78-CDCE-4B52-8C35-983812554FCB}" type="parTrans" cxnId="{BEA5F6DF-AD07-41BB-937C-B1B89D233726}">
      <dgm:prSet/>
      <dgm:spPr/>
      <dgm:t>
        <a:bodyPr/>
        <a:lstStyle/>
        <a:p>
          <a:endParaRPr lang="fr-FR" sz="2000"/>
        </a:p>
      </dgm:t>
    </dgm:pt>
    <dgm:pt modelId="{43803A69-B6C7-44A2-A4FA-2BE6643856E2}" type="sibTrans" cxnId="{BEA5F6DF-AD07-41BB-937C-B1B89D233726}">
      <dgm:prSet/>
      <dgm:spPr/>
      <dgm:t>
        <a:bodyPr/>
        <a:lstStyle/>
        <a:p>
          <a:endParaRPr lang="fr-FR" sz="2000"/>
        </a:p>
      </dgm:t>
    </dgm:pt>
    <dgm:pt modelId="{B23213FF-8D21-41C2-A3C2-D572F52BCD9D}">
      <dgm:prSet phldrT="[Texte]" custT="1"/>
      <dgm:spPr/>
      <dgm:t>
        <a:bodyPr/>
        <a:lstStyle/>
        <a:p>
          <a:r>
            <a:rPr lang="fr-CA" sz="900" dirty="0"/>
            <a:t>Orientations par les partenaires du territoire</a:t>
          </a:r>
          <a:endParaRPr lang="fr-FR" sz="900" dirty="0"/>
        </a:p>
      </dgm:t>
    </dgm:pt>
    <dgm:pt modelId="{FE7CE5F8-5076-4EDD-82C9-22B69DA68611}" type="parTrans" cxnId="{CC730CC1-23C0-4823-8047-66950878FC3B}">
      <dgm:prSet/>
      <dgm:spPr/>
      <dgm:t>
        <a:bodyPr/>
        <a:lstStyle/>
        <a:p>
          <a:endParaRPr lang="fr-FR" sz="2000"/>
        </a:p>
      </dgm:t>
    </dgm:pt>
    <dgm:pt modelId="{F9D31497-3414-4B43-8762-982F54AB3691}" type="sibTrans" cxnId="{CC730CC1-23C0-4823-8047-66950878FC3B}">
      <dgm:prSet/>
      <dgm:spPr/>
      <dgm:t>
        <a:bodyPr/>
        <a:lstStyle/>
        <a:p>
          <a:endParaRPr lang="fr-FR" sz="2000"/>
        </a:p>
      </dgm:t>
    </dgm:pt>
    <dgm:pt modelId="{3BC8157C-17B9-42A6-9E19-C2231DEDAC3D}">
      <dgm:prSet phldrT="[Texte]" custT="1"/>
      <dgm:spPr/>
      <dgm:t>
        <a:bodyPr/>
        <a:lstStyle/>
        <a:p>
          <a:r>
            <a:rPr lang="fr-CA" sz="900" dirty="0"/>
            <a:t>Repérage des publics par les professionnels du Centre Social</a:t>
          </a:r>
          <a:endParaRPr lang="fr-FR" sz="900" dirty="0"/>
        </a:p>
      </dgm:t>
    </dgm:pt>
    <dgm:pt modelId="{C2C13153-9453-4461-B1D3-634793024C54}" type="parTrans" cxnId="{44A0331C-9665-4215-B0D2-A0B19877CAB9}">
      <dgm:prSet/>
      <dgm:spPr/>
      <dgm:t>
        <a:bodyPr/>
        <a:lstStyle/>
        <a:p>
          <a:endParaRPr lang="fr-FR" sz="2000"/>
        </a:p>
      </dgm:t>
    </dgm:pt>
    <dgm:pt modelId="{7E051441-D9D1-4463-82FA-96D7EE06BCA9}" type="sibTrans" cxnId="{44A0331C-9665-4215-B0D2-A0B19877CAB9}">
      <dgm:prSet/>
      <dgm:spPr/>
      <dgm:t>
        <a:bodyPr/>
        <a:lstStyle/>
        <a:p>
          <a:endParaRPr lang="fr-FR" sz="2000"/>
        </a:p>
      </dgm:t>
    </dgm:pt>
    <dgm:pt modelId="{9628ACBD-7451-4873-9A4F-2192860E1330}" type="pres">
      <dgm:prSet presAssocID="{F9365D45-5F0D-4464-9ABF-C1C0374E2CF7}" presName="cycle" presStyleCnt="0">
        <dgm:presLayoutVars>
          <dgm:chMax val="1"/>
          <dgm:dir/>
          <dgm:animLvl val="ctr"/>
          <dgm:resizeHandles val="exact"/>
        </dgm:presLayoutVars>
      </dgm:prSet>
      <dgm:spPr/>
    </dgm:pt>
    <dgm:pt modelId="{643365DE-A399-43CA-BC66-EA3CEF5B5912}" type="pres">
      <dgm:prSet presAssocID="{D33973DD-75D8-4BE6-9D8B-C54F66A1BA95}" presName="centerShape" presStyleLbl="node0" presStyleIdx="0" presStyleCnt="1"/>
      <dgm:spPr/>
    </dgm:pt>
    <dgm:pt modelId="{9C0D0B28-9077-4E6D-8A0E-A5F5749A91B8}" type="pres">
      <dgm:prSet presAssocID="{E7FC7B78-CDCE-4B52-8C35-983812554FCB}" presName="parTrans" presStyleLbl="bgSibTrans2D1" presStyleIdx="0" presStyleCnt="3"/>
      <dgm:spPr/>
    </dgm:pt>
    <dgm:pt modelId="{544D47AB-5B10-4F0C-ADF4-1AD6A6C38D48}" type="pres">
      <dgm:prSet presAssocID="{496EF7D5-4A88-47EC-9F1F-A677804DC230}" presName="node" presStyleLbl="node1" presStyleIdx="0" presStyleCnt="3">
        <dgm:presLayoutVars>
          <dgm:bulletEnabled val="1"/>
        </dgm:presLayoutVars>
      </dgm:prSet>
      <dgm:spPr/>
    </dgm:pt>
    <dgm:pt modelId="{28EDFBE1-7EC5-428E-940A-3B39C6EC5124}" type="pres">
      <dgm:prSet presAssocID="{FE7CE5F8-5076-4EDD-82C9-22B69DA68611}" presName="parTrans" presStyleLbl="bgSibTrans2D1" presStyleIdx="1" presStyleCnt="3"/>
      <dgm:spPr/>
    </dgm:pt>
    <dgm:pt modelId="{44279C40-84B1-4851-8F2A-94DF2842D5CE}" type="pres">
      <dgm:prSet presAssocID="{B23213FF-8D21-41C2-A3C2-D572F52BCD9D}" presName="node" presStyleLbl="node1" presStyleIdx="1" presStyleCnt="3">
        <dgm:presLayoutVars>
          <dgm:bulletEnabled val="1"/>
        </dgm:presLayoutVars>
      </dgm:prSet>
      <dgm:spPr/>
    </dgm:pt>
    <dgm:pt modelId="{6370A79C-E65E-441D-B667-A4D3A3ACB45A}" type="pres">
      <dgm:prSet presAssocID="{C2C13153-9453-4461-B1D3-634793024C54}" presName="parTrans" presStyleLbl="bgSibTrans2D1" presStyleIdx="2" presStyleCnt="3"/>
      <dgm:spPr/>
    </dgm:pt>
    <dgm:pt modelId="{DD275E50-D6A5-4750-8D14-26A6C9C45C20}" type="pres">
      <dgm:prSet presAssocID="{3BC8157C-17B9-42A6-9E19-C2231DEDAC3D}" presName="node" presStyleLbl="node1" presStyleIdx="2" presStyleCnt="3">
        <dgm:presLayoutVars>
          <dgm:bulletEnabled val="1"/>
        </dgm:presLayoutVars>
      </dgm:prSet>
      <dgm:spPr/>
    </dgm:pt>
  </dgm:ptLst>
  <dgm:cxnLst>
    <dgm:cxn modelId="{44A0331C-9665-4215-B0D2-A0B19877CAB9}" srcId="{D33973DD-75D8-4BE6-9D8B-C54F66A1BA95}" destId="{3BC8157C-17B9-42A6-9E19-C2231DEDAC3D}" srcOrd="2" destOrd="0" parTransId="{C2C13153-9453-4461-B1D3-634793024C54}" sibTransId="{7E051441-D9D1-4463-82FA-96D7EE06BCA9}"/>
    <dgm:cxn modelId="{930A914E-98B4-4058-BACE-59E4276F8E63}" type="presOf" srcId="{496EF7D5-4A88-47EC-9F1F-A677804DC230}" destId="{544D47AB-5B10-4F0C-ADF4-1AD6A6C38D48}" srcOrd="0" destOrd="0" presId="urn:microsoft.com/office/officeart/2005/8/layout/radial4"/>
    <dgm:cxn modelId="{137CA670-2E53-4133-BB99-D7BB7C56BF0A}" type="presOf" srcId="{B23213FF-8D21-41C2-A3C2-D572F52BCD9D}" destId="{44279C40-84B1-4851-8F2A-94DF2842D5CE}" srcOrd="0" destOrd="0" presId="urn:microsoft.com/office/officeart/2005/8/layout/radial4"/>
    <dgm:cxn modelId="{74CADEAA-C8A9-4085-AD83-5B2226ED4461}" type="presOf" srcId="{FE7CE5F8-5076-4EDD-82C9-22B69DA68611}" destId="{28EDFBE1-7EC5-428E-940A-3B39C6EC5124}" srcOrd="0" destOrd="0" presId="urn:microsoft.com/office/officeart/2005/8/layout/radial4"/>
    <dgm:cxn modelId="{99C49BAC-8C92-4944-9DB3-145B91E12452}" type="presOf" srcId="{C2C13153-9453-4461-B1D3-634793024C54}" destId="{6370A79C-E65E-441D-B667-A4D3A3ACB45A}" srcOrd="0" destOrd="0" presId="urn:microsoft.com/office/officeart/2005/8/layout/radial4"/>
    <dgm:cxn modelId="{2B0AFABB-FDA8-4A44-AC45-C831CC5256D2}" type="presOf" srcId="{F9365D45-5F0D-4464-9ABF-C1C0374E2CF7}" destId="{9628ACBD-7451-4873-9A4F-2192860E1330}" srcOrd="0" destOrd="0" presId="urn:microsoft.com/office/officeart/2005/8/layout/radial4"/>
    <dgm:cxn modelId="{46987BBE-4F34-4D81-88A1-511D583B281A}" type="presOf" srcId="{E7FC7B78-CDCE-4B52-8C35-983812554FCB}" destId="{9C0D0B28-9077-4E6D-8A0E-A5F5749A91B8}" srcOrd="0" destOrd="0" presId="urn:microsoft.com/office/officeart/2005/8/layout/radial4"/>
    <dgm:cxn modelId="{CC730CC1-23C0-4823-8047-66950878FC3B}" srcId="{D33973DD-75D8-4BE6-9D8B-C54F66A1BA95}" destId="{B23213FF-8D21-41C2-A3C2-D572F52BCD9D}" srcOrd="1" destOrd="0" parTransId="{FE7CE5F8-5076-4EDD-82C9-22B69DA68611}" sibTransId="{F9D31497-3414-4B43-8762-982F54AB3691}"/>
    <dgm:cxn modelId="{62A104D9-A3EB-4DF8-9B96-81074408A609}" type="presOf" srcId="{3BC8157C-17B9-42A6-9E19-C2231DEDAC3D}" destId="{DD275E50-D6A5-4750-8D14-26A6C9C45C20}" srcOrd="0" destOrd="0" presId="urn:microsoft.com/office/officeart/2005/8/layout/radial4"/>
    <dgm:cxn modelId="{E01E5BDC-43E8-4E0D-AEA9-D94149ACB284}" srcId="{F9365D45-5F0D-4464-9ABF-C1C0374E2CF7}" destId="{D33973DD-75D8-4BE6-9D8B-C54F66A1BA95}" srcOrd="0" destOrd="0" parTransId="{8DCBDD76-67CE-4AB3-83C7-C4C3B62AF5B9}" sibTransId="{502768C1-763D-4F80-A5A6-DB64E0087FA5}"/>
    <dgm:cxn modelId="{BEA5F6DF-AD07-41BB-937C-B1B89D233726}" srcId="{D33973DD-75D8-4BE6-9D8B-C54F66A1BA95}" destId="{496EF7D5-4A88-47EC-9F1F-A677804DC230}" srcOrd="0" destOrd="0" parTransId="{E7FC7B78-CDCE-4B52-8C35-983812554FCB}" sibTransId="{43803A69-B6C7-44A2-A4FA-2BE6643856E2}"/>
    <dgm:cxn modelId="{50498BE2-9A7B-4219-AD76-287AAD1FB08B}" type="presOf" srcId="{D33973DD-75D8-4BE6-9D8B-C54F66A1BA95}" destId="{643365DE-A399-43CA-BC66-EA3CEF5B5912}" srcOrd="0" destOrd="0" presId="urn:microsoft.com/office/officeart/2005/8/layout/radial4"/>
    <dgm:cxn modelId="{E84B2B98-4BD0-4C56-A828-FF597A41E0EB}" type="presParOf" srcId="{9628ACBD-7451-4873-9A4F-2192860E1330}" destId="{643365DE-A399-43CA-BC66-EA3CEF5B5912}" srcOrd="0" destOrd="0" presId="urn:microsoft.com/office/officeart/2005/8/layout/radial4"/>
    <dgm:cxn modelId="{F09CE624-62A1-4B1B-A7B7-FF9B62DF840F}" type="presParOf" srcId="{9628ACBD-7451-4873-9A4F-2192860E1330}" destId="{9C0D0B28-9077-4E6D-8A0E-A5F5749A91B8}" srcOrd="1" destOrd="0" presId="urn:microsoft.com/office/officeart/2005/8/layout/radial4"/>
    <dgm:cxn modelId="{4FA142AE-4005-4400-8270-549CD47F13E5}" type="presParOf" srcId="{9628ACBD-7451-4873-9A4F-2192860E1330}" destId="{544D47AB-5B10-4F0C-ADF4-1AD6A6C38D48}" srcOrd="2" destOrd="0" presId="urn:microsoft.com/office/officeart/2005/8/layout/radial4"/>
    <dgm:cxn modelId="{8F9FF0A7-06B3-466C-B576-4B58A3B789F0}" type="presParOf" srcId="{9628ACBD-7451-4873-9A4F-2192860E1330}" destId="{28EDFBE1-7EC5-428E-940A-3B39C6EC5124}" srcOrd="3" destOrd="0" presId="urn:microsoft.com/office/officeart/2005/8/layout/radial4"/>
    <dgm:cxn modelId="{E736EB26-2775-4B49-89F6-1183442105FA}" type="presParOf" srcId="{9628ACBD-7451-4873-9A4F-2192860E1330}" destId="{44279C40-84B1-4851-8F2A-94DF2842D5CE}" srcOrd="4" destOrd="0" presId="urn:microsoft.com/office/officeart/2005/8/layout/radial4"/>
    <dgm:cxn modelId="{46B377D4-4AEB-4D03-9F31-79060DE322D2}" type="presParOf" srcId="{9628ACBD-7451-4873-9A4F-2192860E1330}" destId="{6370A79C-E65E-441D-B667-A4D3A3ACB45A}" srcOrd="5" destOrd="0" presId="urn:microsoft.com/office/officeart/2005/8/layout/radial4"/>
    <dgm:cxn modelId="{00809BA6-5616-41D2-9BA1-9F654B8D9C5A}" type="presParOf" srcId="{9628ACBD-7451-4873-9A4F-2192860E1330}" destId="{DD275E50-D6A5-4750-8D14-26A6C9C45C2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BE70AC-351B-431D-A8F3-C7F1A86636D4}"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fr-FR"/>
        </a:p>
      </dgm:t>
    </dgm:pt>
    <dgm:pt modelId="{2648E0AA-E47E-4A49-892F-DE2033E996CB}">
      <dgm:prSet phldrT="[Texte]" custT="1"/>
      <dgm:spPr>
        <a:solidFill>
          <a:schemeClr val="accent2"/>
        </a:solidFill>
      </dgm:spPr>
      <dgm:t>
        <a:bodyPr/>
        <a:lstStyle/>
        <a:p>
          <a:r>
            <a:rPr lang="fr-CA" sz="1100" b="1" dirty="0">
              <a:solidFill>
                <a:schemeClr val="bg1"/>
              </a:solidFill>
            </a:rPr>
            <a:t>Le plus souvent repéré dans les centres mettant l’accent sur « les départs pour tous »</a:t>
          </a:r>
          <a:endParaRPr lang="fr-FR" sz="1100" b="1" dirty="0">
            <a:solidFill>
              <a:schemeClr val="bg1"/>
            </a:solidFill>
          </a:endParaRPr>
        </a:p>
      </dgm:t>
    </dgm:pt>
    <dgm:pt modelId="{3F1E8EF1-0035-4110-9EB3-D84B7C24EE61}" type="parTrans" cxnId="{C20BF71A-F18B-4A25-B883-423A5753BDE7}">
      <dgm:prSet/>
      <dgm:spPr/>
      <dgm:t>
        <a:bodyPr/>
        <a:lstStyle/>
        <a:p>
          <a:endParaRPr lang="fr-FR"/>
        </a:p>
      </dgm:t>
    </dgm:pt>
    <dgm:pt modelId="{8C2B5A2E-C421-49B8-B0B3-2163F0E68AC0}" type="sibTrans" cxnId="{C20BF71A-F18B-4A25-B883-423A5753BDE7}">
      <dgm:prSet/>
      <dgm:spPr/>
      <dgm:t>
        <a:bodyPr/>
        <a:lstStyle/>
        <a:p>
          <a:endParaRPr lang="fr-FR"/>
        </a:p>
      </dgm:t>
    </dgm:pt>
    <dgm:pt modelId="{3FCA194F-88EE-4164-9947-365C1161CF72}">
      <dgm:prSet phldrT="[Texte]" custT="1"/>
      <dgm:spPr>
        <a:solidFill>
          <a:schemeClr val="accent2"/>
        </a:solidFill>
      </dgm:spPr>
      <dgm:t>
        <a:bodyPr/>
        <a:lstStyle/>
        <a:p>
          <a:r>
            <a:rPr lang="fr-CA" sz="1100" b="1" dirty="0">
              <a:solidFill>
                <a:schemeClr val="bg1"/>
              </a:solidFill>
            </a:rPr>
            <a:t>Le plus souvent repéré dans les centres utilisant les vacances comme « outil d’émancipation»</a:t>
          </a:r>
          <a:endParaRPr lang="fr-FR" sz="1100" b="1" dirty="0">
            <a:solidFill>
              <a:schemeClr val="bg1"/>
            </a:solidFill>
          </a:endParaRPr>
        </a:p>
      </dgm:t>
    </dgm:pt>
    <dgm:pt modelId="{062A7F71-1895-4370-BA4B-7DC8FB0F7841}" type="parTrans" cxnId="{F40AD9B7-12C7-4C53-90A6-68F4DADDD119}">
      <dgm:prSet/>
      <dgm:spPr/>
      <dgm:t>
        <a:bodyPr/>
        <a:lstStyle/>
        <a:p>
          <a:endParaRPr lang="fr-FR"/>
        </a:p>
      </dgm:t>
    </dgm:pt>
    <dgm:pt modelId="{E5A67728-4037-4A52-BFAA-A20C77BB5384}" type="sibTrans" cxnId="{F40AD9B7-12C7-4C53-90A6-68F4DADDD119}">
      <dgm:prSet/>
      <dgm:spPr/>
      <dgm:t>
        <a:bodyPr/>
        <a:lstStyle/>
        <a:p>
          <a:endParaRPr lang="fr-FR"/>
        </a:p>
      </dgm:t>
    </dgm:pt>
    <dgm:pt modelId="{FDEDE4EE-A9BF-4158-84A9-24BA734DE7A3}">
      <dgm:prSet phldrT="[Texte]" custT="1"/>
      <dgm:spPr/>
      <dgm:t>
        <a:bodyPr/>
        <a:lstStyle/>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100" b="1"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Une mise en place de critères spécifiques</a:t>
          </a:r>
          <a:r>
            <a:rPr lang="fr-FR" sz="11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au-delà du critère financier : l’appréciation du besoin de la famille, la mise en place d’un nombre de départs successifs limités ou non, des critères d’isolement ou de précarité. </a:t>
          </a:r>
          <a:endParaRPr lang="fr-FR" sz="600" b="0" dirty="0">
            <a:solidFill>
              <a:schemeClr val="bg2"/>
            </a:solidFill>
          </a:endParaRPr>
        </a:p>
      </dgm:t>
    </dgm:pt>
    <dgm:pt modelId="{16E713D6-DBAC-4CAF-92B2-38F0CE5C6B56}" type="parTrans" cxnId="{488ADC35-4493-4606-8E40-CEAF055B5F1C}">
      <dgm:prSet/>
      <dgm:spPr/>
      <dgm:t>
        <a:bodyPr/>
        <a:lstStyle/>
        <a:p>
          <a:endParaRPr lang="fr-FR"/>
        </a:p>
      </dgm:t>
    </dgm:pt>
    <dgm:pt modelId="{5C3CE146-8858-4A4E-A4B3-4857F458F201}" type="sibTrans" cxnId="{488ADC35-4493-4606-8E40-CEAF055B5F1C}">
      <dgm:prSet/>
      <dgm:spPr/>
      <dgm:t>
        <a:bodyPr/>
        <a:lstStyle/>
        <a:p>
          <a:endParaRPr lang="fr-FR"/>
        </a:p>
      </dgm:t>
    </dgm:pt>
    <dgm:pt modelId="{D4225016-13F6-41DF-8B03-7AEE7B743EEA}">
      <dgm:prSet phldrT="[Texte]" custT="1"/>
      <dgm:spPr/>
      <dgm:t>
        <a:bodyPr/>
        <a:lstStyle/>
        <a:p>
          <a:pPr marL="114300" marR="0" lvl="1" indent="-114300" algn="just" defTabSz="666750" eaLnBrk="1" fontAlgn="auto" latinLnBrk="0" hangingPunct="1">
            <a:lnSpc>
              <a:spcPct val="90000"/>
            </a:lnSpc>
            <a:spcBef>
              <a:spcPct val="0"/>
            </a:spcBef>
            <a:spcAft>
              <a:spcPct val="15000"/>
            </a:spcAft>
            <a:buClrTx/>
            <a:buSzTx/>
            <a:buFont typeface="Wingdings" panose="05000000000000000000" pitchFamily="2" charset="2"/>
            <a:buChar char="§"/>
            <a:tabLst/>
            <a:defRPr/>
          </a:pPr>
          <a:r>
            <a:rPr lang="fr-FR" sz="1100" b="1"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Une absence de sélection</a:t>
          </a:r>
          <a:r>
            <a:rPr lang="fr-FR" sz="11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a:t>
          </a:r>
          <a:r>
            <a:rPr lang="fr-FR" sz="1100" b="1"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pour faire partir un grand nombre de personnes</a:t>
          </a:r>
          <a:r>
            <a:rPr lang="fr-FR" sz="11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(usagères du Centre Social ou non), à travers une communication large (flyers partenaires, affichage au CS, site internet, Facebook, etc.).  </a:t>
          </a:r>
          <a:endParaRPr lang="fr-FR" sz="1100" b="0" i="0" dirty="0">
            <a:solidFill>
              <a:schemeClr val="bg2"/>
            </a:solidFill>
          </a:endParaRPr>
        </a:p>
      </dgm:t>
    </dgm:pt>
    <dgm:pt modelId="{AE60B8B4-FDEC-45C8-A567-F868F0408451}" type="parTrans" cxnId="{00DFBE73-7579-4721-983B-BFFB5E259C77}">
      <dgm:prSet/>
      <dgm:spPr/>
      <dgm:t>
        <a:bodyPr/>
        <a:lstStyle/>
        <a:p>
          <a:endParaRPr lang="fr-FR"/>
        </a:p>
      </dgm:t>
    </dgm:pt>
    <dgm:pt modelId="{96AE696C-9C9C-4573-B470-A652A4AC4D17}" type="sibTrans" cxnId="{00DFBE73-7579-4721-983B-BFFB5E259C77}">
      <dgm:prSet/>
      <dgm:spPr/>
      <dgm:t>
        <a:bodyPr/>
        <a:lstStyle/>
        <a:p>
          <a:endParaRPr lang="fr-FR"/>
        </a:p>
      </dgm:t>
    </dgm:pt>
    <dgm:pt modelId="{29470C30-FB56-40E0-A1A7-B099C7B18D62}">
      <dgm:prSet phldrT="[Texte]" custT="1"/>
      <dgm:spPr/>
      <dgm:t>
        <a:bodyPr/>
        <a:lstStyle/>
        <a:p>
          <a:pPr marL="114300" marR="0" lvl="1" indent="-114300" algn="just" defTabSz="666750" eaLnBrk="1" fontAlgn="auto" latinLnBrk="0" hangingPunct="1">
            <a:lnSpc>
              <a:spcPct val="90000"/>
            </a:lnSpc>
            <a:spcBef>
              <a:spcPct val="0"/>
            </a:spcBef>
            <a:spcAft>
              <a:spcPct val="15000"/>
            </a:spcAft>
            <a:buClrTx/>
            <a:buSzTx/>
            <a:buFont typeface="Wingdings" panose="05000000000000000000" pitchFamily="2" charset="2"/>
            <a:buNone/>
            <a:tabLst/>
            <a:defRPr/>
          </a:pPr>
          <a:r>
            <a:rPr lang="fr-FR" sz="11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OU</a:t>
          </a:r>
          <a:endParaRPr lang="fr-FR" sz="1100" b="0" i="0" dirty="0">
            <a:solidFill>
              <a:schemeClr val="bg2"/>
            </a:solidFill>
          </a:endParaRPr>
        </a:p>
      </dgm:t>
    </dgm:pt>
    <dgm:pt modelId="{4D3BEDAF-E215-4094-84D3-24BD00B04094}" type="parTrans" cxnId="{F9C84698-D428-4CF8-9320-C30FBAA43810}">
      <dgm:prSet/>
      <dgm:spPr/>
      <dgm:t>
        <a:bodyPr/>
        <a:lstStyle/>
        <a:p>
          <a:endParaRPr lang="fr-FR"/>
        </a:p>
      </dgm:t>
    </dgm:pt>
    <dgm:pt modelId="{246431C6-46AF-4F18-8334-7E7508323B26}" type="sibTrans" cxnId="{F9C84698-D428-4CF8-9320-C30FBAA43810}">
      <dgm:prSet/>
      <dgm:spPr/>
      <dgm:t>
        <a:bodyPr/>
        <a:lstStyle/>
        <a:p>
          <a:endParaRPr lang="fr-FR"/>
        </a:p>
      </dgm:t>
    </dgm:pt>
    <dgm:pt modelId="{98A83B92-890E-46D1-85E2-792E87C5CB60}">
      <dgm:prSet phldrT="[Texte]" custT="1"/>
      <dgm:spPr/>
      <dgm:t>
        <a:bodyPr/>
        <a:lstStyle/>
        <a:p>
          <a:pPr marL="114300" marR="0" lvl="1" indent="-114300" algn="just" defTabSz="666750" eaLnBrk="1" fontAlgn="auto" latinLnBrk="0" hangingPunct="1">
            <a:lnSpc>
              <a:spcPct val="90000"/>
            </a:lnSpc>
            <a:spcBef>
              <a:spcPct val="0"/>
            </a:spcBef>
            <a:spcAft>
              <a:spcPct val="15000"/>
            </a:spcAft>
            <a:buClrTx/>
            <a:buSzTx/>
            <a:buFont typeface="Wingdings" panose="05000000000000000000" pitchFamily="2" charset="2"/>
            <a:buChar char="§"/>
            <a:tabLst/>
            <a:defRPr/>
          </a:pPr>
          <a:r>
            <a:rPr lang="fr-FR" sz="1100" b="1"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Une absence de sélection  pour faire partir les volontaires (auto-régulation</a:t>
          </a:r>
          <a:r>
            <a:rPr lang="fr-FR" sz="11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par rapport à la capacité d’accompagnement) : absence de communication / crainte du débordement</a:t>
          </a:r>
          <a:endParaRPr lang="fr-FR" sz="1100" b="0" i="0" dirty="0">
            <a:solidFill>
              <a:schemeClr val="bg2"/>
            </a:solidFill>
          </a:endParaRPr>
        </a:p>
      </dgm:t>
    </dgm:pt>
    <dgm:pt modelId="{0CECB64B-8175-4950-978F-29765404124B}" type="parTrans" cxnId="{515E1F1D-3665-400B-9682-F6F0DECE81EF}">
      <dgm:prSet/>
      <dgm:spPr/>
      <dgm:t>
        <a:bodyPr/>
        <a:lstStyle/>
        <a:p>
          <a:endParaRPr lang="fr-FR"/>
        </a:p>
      </dgm:t>
    </dgm:pt>
    <dgm:pt modelId="{FADEB8A8-0A48-4505-A6C3-2D9A6F59B23F}" type="sibTrans" cxnId="{515E1F1D-3665-400B-9682-F6F0DECE81EF}">
      <dgm:prSet/>
      <dgm:spPr/>
      <dgm:t>
        <a:bodyPr/>
        <a:lstStyle/>
        <a:p>
          <a:endParaRPr lang="fr-FR"/>
        </a:p>
      </dgm:t>
    </dgm:pt>
    <dgm:pt modelId="{4A89B8EF-852D-47A9-8745-C17F8760130A}">
      <dgm:prSet phldrT="[Texte]" custT="1"/>
      <dgm:spPr/>
      <dgm:t>
        <a:bodyPr/>
        <a:lstStyle/>
        <a:p>
          <a:pPr marL="114300" marR="0" lvl="1" indent="-114300" algn="just" defTabSz="666750" eaLnBrk="1" fontAlgn="auto" latinLnBrk="0" hangingPunct="1">
            <a:lnSpc>
              <a:spcPct val="90000"/>
            </a:lnSpc>
            <a:spcBef>
              <a:spcPct val="0"/>
            </a:spcBef>
            <a:spcAft>
              <a:spcPct val="15000"/>
            </a:spcAft>
            <a:buClrTx/>
            <a:buSzTx/>
            <a:buFont typeface="Wingdings" panose="05000000000000000000" pitchFamily="2" charset="2"/>
            <a:buNone/>
            <a:tabLst/>
            <a:defRPr/>
          </a:pPr>
          <a:r>
            <a:rPr lang="fr-FR" sz="11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OU</a:t>
          </a:r>
          <a:endParaRPr lang="fr-FR" sz="1100" b="0" i="0" dirty="0">
            <a:solidFill>
              <a:schemeClr val="bg2"/>
            </a:solidFill>
          </a:endParaRPr>
        </a:p>
      </dgm:t>
    </dgm:pt>
    <dgm:pt modelId="{A91CFC1B-28FB-46F8-A70F-544AAB4B8695}" type="parTrans" cxnId="{C6ECAF7A-8CAA-488A-98CF-D05FC9B3AC4F}">
      <dgm:prSet/>
      <dgm:spPr/>
      <dgm:t>
        <a:bodyPr/>
        <a:lstStyle/>
        <a:p>
          <a:endParaRPr lang="fr-FR"/>
        </a:p>
      </dgm:t>
    </dgm:pt>
    <dgm:pt modelId="{61EDA193-CCC9-4BA7-A159-BA3857F830F1}" type="sibTrans" cxnId="{C6ECAF7A-8CAA-488A-98CF-D05FC9B3AC4F}">
      <dgm:prSet/>
      <dgm:spPr/>
      <dgm:t>
        <a:bodyPr/>
        <a:lstStyle/>
        <a:p>
          <a:endParaRPr lang="fr-FR"/>
        </a:p>
      </dgm:t>
    </dgm:pt>
    <dgm:pt modelId="{4052F914-ABDF-4E43-B459-06F71264A054}">
      <dgm:prSet phldrT="[Texte]" custT="1"/>
      <dgm:spPr/>
      <dgm:t>
        <a:bodyPr/>
        <a:lstStyle/>
        <a:p>
          <a:pPr marL="114300" marR="0" lvl="1" indent="-114300" algn="just" defTabSz="666750" eaLnBrk="1" fontAlgn="auto" latinLnBrk="0" hangingPunct="1">
            <a:lnSpc>
              <a:spcPct val="90000"/>
            </a:lnSpc>
            <a:spcBef>
              <a:spcPct val="0"/>
            </a:spcBef>
            <a:spcAft>
              <a:spcPct val="15000"/>
            </a:spcAft>
            <a:buClrTx/>
            <a:buSzTx/>
            <a:buFont typeface="Wingdings" panose="05000000000000000000" pitchFamily="2" charset="2"/>
            <a:buChar char="§"/>
            <a:tabLst/>
            <a:defRPr/>
          </a:pPr>
          <a:r>
            <a:rPr lang="fr-FR" sz="1100" b="1"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Une sélection par tirage au sort</a:t>
          </a:r>
          <a:r>
            <a:rPr lang="fr-FR" sz="11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pour faire face à la demande.</a:t>
          </a:r>
        </a:p>
      </dgm:t>
    </dgm:pt>
    <dgm:pt modelId="{0065E43A-BFD2-4349-9EA7-7F291D399CA0}" type="parTrans" cxnId="{5EB6430B-9C43-49AD-80DD-986C6A6CD404}">
      <dgm:prSet/>
      <dgm:spPr/>
      <dgm:t>
        <a:bodyPr/>
        <a:lstStyle/>
        <a:p>
          <a:endParaRPr lang="fr-FR"/>
        </a:p>
      </dgm:t>
    </dgm:pt>
    <dgm:pt modelId="{8CDC3FFA-4321-4BBE-9F62-3E8E13AC9449}" type="sibTrans" cxnId="{5EB6430B-9C43-49AD-80DD-986C6A6CD404}">
      <dgm:prSet/>
      <dgm:spPr/>
      <dgm:t>
        <a:bodyPr/>
        <a:lstStyle/>
        <a:p>
          <a:endParaRPr lang="fr-FR"/>
        </a:p>
      </dgm:t>
    </dgm:pt>
    <dgm:pt modelId="{F83A092A-3F34-4B54-9EAA-5B085EAE16C9}">
      <dgm:prSet phldrT="[Texte]" custT="1"/>
      <dgm:spPr/>
      <dgm:t>
        <a:bodyPr/>
        <a:lstStyle/>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600" b="0" dirty="0">
            <a:solidFill>
              <a:schemeClr val="bg2"/>
            </a:solidFill>
          </a:endParaRPr>
        </a:p>
        <a:p>
          <a:pPr>
            <a:buFont typeface="Wingdings" panose="05000000000000000000" pitchFamily="2" charset="2"/>
            <a:buChar char="§"/>
          </a:pPr>
          <a:r>
            <a:rPr lang="fr-FR" sz="11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a:t>
          </a:r>
          <a:r>
            <a:rPr lang="fr-CA" sz="1100" b="1" dirty="0">
              <a:solidFill>
                <a:schemeClr val="bg2"/>
              </a:solidFill>
            </a:rPr>
            <a:t>Une mise en place de listes d’inscription </a:t>
          </a:r>
          <a:r>
            <a:rPr lang="fr-CA" sz="1100" b="0" dirty="0">
              <a:solidFill>
                <a:schemeClr val="bg2"/>
              </a:solidFill>
            </a:rPr>
            <a:t>avec le principe « premier arrivé premier servi » et/ou une mise en place de </a:t>
          </a:r>
          <a:r>
            <a:rPr lang="fr-CA" sz="1100" b="1" dirty="0">
              <a:solidFill>
                <a:schemeClr val="bg2"/>
              </a:solidFill>
            </a:rPr>
            <a:t>listes d’attentes </a:t>
          </a:r>
          <a:r>
            <a:rPr lang="fr-FR" sz="11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avec proportion d’anciens et de nouveaux,</a:t>
          </a:r>
          <a:r>
            <a:rPr lang="fr-CA" sz="1100" b="0" dirty="0">
              <a:solidFill>
                <a:schemeClr val="bg2"/>
              </a:solidFill>
            </a:rPr>
            <a:t> pour faire face à l’afflux des demandes.</a:t>
          </a:r>
          <a:endParaRPr lang="fr-FR" sz="600" b="0" dirty="0">
            <a:solidFill>
              <a:schemeClr val="bg2"/>
            </a:solidFill>
          </a:endParaRPr>
        </a:p>
      </dgm:t>
    </dgm:pt>
    <dgm:pt modelId="{06253CAC-395C-46ED-8A2F-D10AEFDF7B76}" type="parTrans" cxnId="{4606DCE0-32A0-4174-8F3A-D533B3E4F226}">
      <dgm:prSet/>
      <dgm:spPr/>
      <dgm:t>
        <a:bodyPr/>
        <a:lstStyle/>
        <a:p>
          <a:endParaRPr lang="fr-FR"/>
        </a:p>
      </dgm:t>
    </dgm:pt>
    <dgm:pt modelId="{022D822A-66CB-4B25-A864-05885B274D4C}" type="sibTrans" cxnId="{4606DCE0-32A0-4174-8F3A-D533B3E4F226}">
      <dgm:prSet/>
      <dgm:spPr/>
      <dgm:t>
        <a:bodyPr/>
        <a:lstStyle/>
        <a:p>
          <a:endParaRPr lang="fr-FR"/>
        </a:p>
      </dgm:t>
    </dgm:pt>
    <dgm:pt modelId="{D19B7894-5573-42F8-B425-7C7D9F692FD6}">
      <dgm:prSet phldrT="[Texte]" custT="1"/>
      <dgm:spPr/>
      <dgm:t>
        <a:bodyPr/>
        <a:lstStyle/>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1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Une communication limitée, via les travailleurs sociaux et partenaires.</a:t>
          </a:r>
          <a:endParaRPr lang="fr-FR" sz="600" b="0" dirty="0">
            <a:solidFill>
              <a:schemeClr val="bg2"/>
            </a:solidFill>
          </a:endParaRPr>
        </a:p>
      </dgm:t>
    </dgm:pt>
    <dgm:pt modelId="{CAD4E7C6-8B11-43C1-8975-CA2797D8B24C}" type="parTrans" cxnId="{60995A6C-1D40-48BC-88C9-9C5917CCE89E}">
      <dgm:prSet/>
      <dgm:spPr/>
      <dgm:t>
        <a:bodyPr/>
        <a:lstStyle/>
        <a:p>
          <a:endParaRPr lang="fr-FR"/>
        </a:p>
      </dgm:t>
    </dgm:pt>
    <dgm:pt modelId="{2D4D9B6B-9784-4286-8BF0-4CA6E15AE261}" type="sibTrans" cxnId="{60995A6C-1D40-48BC-88C9-9C5917CCE89E}">
      <dgm:prSet/>
      <dgm:spPr/>
      <dgm:t>
        <a:bodyPr/>
        <a:lstStyle/>
        <a:p>
          <a:endParaRPr lang="fr-FR"/>
        </a:p>
      </dgm:t>
    </dgm:pt>
    <dgm:pt modelId="{666A0704-5802-402A-87AB-BE2D481A9EBE}" type="pres">
      <dgm:prSet presAssocID="{0CBE70AC-351B-431D-A8F3-C7F1A86636D4}" presName="Name0" presStyleCnt="0">
        <dgm:presLayoutVars>
          <dgm:dir/>
          <dgm:animLvl val="lvl"/>
          <dgm:resizeHandles val="exact"/>
        </dgm:presLayoutVars>
      </dgm:prSet>
      <dgm:spPr/>
    </dgm:pt>
    <dgm:pt modelId="{88DC355D-DF56-4689-A37C-5BCDF899A9D6}" type="pres">
      <dgm:prSet presAssocID="{2648E0AA-E47E-4A49-892F-DE2033E996CB}" presName="composite" presStyleCnt="0"/>
      <dgm:spPr/>
    </dgm:pt>
    <dgm:pt modelId="{FFA390BF-1176-4A64-98F5-2D82D938BE4F}" type="pres">
      <dgm:prSet presAssocID="{2648E0AA-E47E-4A49-892F-DE2033E996CB}" presName="parTx" presStyleLbl="alignNode1" presStyleIdx="0" presStyleCnt="2" custScaleY="75382">
        <dgm:presLayoutVars>
          <dgm:chMax val="0"/>
          <dgm:chPref val="0"/>
          <dgm:bulletEnabled val="1"/>
        </dgm:presLayoutVars>
      </dgm:prSet>
      <dgm:spPr/>
    </dgm:pt>
    <dgm:pt modelId="{F91BAD8C-4438-48FC-952D-5123847C96A7}" type="pres">
      <dgm:prSet presAssocID="{2648E0AA-E47E-4A49-892F-DE2033E996CB}" presName="desTx" presStyleLbl="alignAccFollowNode1" presStyleIdx="0" presStyleCnt="2">
        <dgm:presLayoutVars>
          <dgm:bulletEnabled val="1"/>
        </dgm:presLayoutVars>
      </dgm:prSet>
      <dgm:spPr/>
    </dgm:pt>
    <dgm:pt modelId="{24B12B88-10FD-404D-AAC5-5F476959F65E}" type="pres">
      <dgm:prSet presAssocID="{8C2B5A2E-C421-49B8-B0B3-2163F0E68AC0}" presName="space" presStyleCnt="0"/>
      <dgm:spPr/>
    </dgm:pt>
    <dgm:pt modelId="{956B238D-9E0A-4965-AD08-1A468C729728}" type="pres">
      <dgm:prSet presAssocID="{3FCA194F-88EE-4164-9947-365C1161CF72}" presName="composite" presStyleCnt="0"/>
      <dgm:spPr/>
    </dgm:pt>
    <dgm:pt modelId="{F15715E1-3043-45FB-BE67-447759AF22E8}" type="pres">
      <dgm:prSet presAssocID="{3FCA194F-88EE-4164-9947-365C1161CF72}" presName="parTx" presStyleLbl="alignNode1" presStyleIdx="1" presStyleCnt="2" custScaleY="75382">
        <dgm:presLayoutVars>
          <dgm:chMax val="0"/>
          <dgm:chPref val="0"/>
          <dgm:bulletEnabled val="1"/>
        </dgm:presLayoutVars>
      </dgm:prSet>
      <dgm:spPr/>
    </dgm:pt>
    <dgm:pt modelId="{CBF98435-F266-41B6-AC78-47D07608C6D0}" type="pres">
      <dgm:prSet presAssocID="{3FCA194F-88EE-4164-9947-365C1161CF72}" presName="desTx" presStyleLbl="alignAccFollowNode1" presStyleIdx="1" presStyleCnt="2">
        <dgm:presLayoutVars>
          <dgm:bulletEnabled val="1"/>
        </dgm:presLayoutVars>
      </dgm:prSet>
      <dgm:spPr/>
    </dgm:pt>
  </dgm:ptLst>
  <dgm:cxnLst>
    <dgm:cxn modelId="{5EB6430B-9C43-49AD-80DD-986C6A6CD404}" srcId="{2648E0AA-E47E-4A49-892F-DE2033E996CB}" destId="{4052F914-ABDF-4E43-B459-06F71264A054}" srcOrd="4" destOrd="0" parTransId="{0065E43A-BFD2-4349-9EA7-7F291D399CA0}" sibTransId="{8CDC3FFA-4321-4BBE-9F62-3E8E13AC9449}"/>
    <dgm:cxn modelId="{8D349C0C-03B5-45A1-BB06-45272FD98B7E}" type="presOf" srcId="{F83A092A-3F34-4B54-9EAA-5B085EAE16C9}" destId="{CBF98435-F266-41B6-AC78-47D07608C6D0}" srcOrd="0" destOrd="2" presId="urn:microsoft.com/office/officeart/2005/8/layout/hList1"/>
    <dgm:cxn modelId="{393CF612-BF68-4791-8624-EC7D5733BA80}" type="presOf" srcId="{FDEDE4EE-A9BF-4158-84A9-24BA734DE7A3}" destId="{CBF98435-F266-41B6-AC78-47D07608C6D0}" srcOrd="0" destOrd="0" presId="urn:microsoft.com/office/officeart/2005/8/layout/hList1"/>
    <dgm:cxn modelId="{C20BF71A-F18B-4A25-B883-423A5753BDE7}" srcId="{0CBE70AC-351B-431D-A8F3-C7F1A86636D4}" destId="{2648E0AA-E47E-4A49-892F-DE2033E996CB}" srcOrd="0" destOrd="0" parTransId="{3F1E8EF1-0035-4110-9EB3-D84B7C24EE61}" sibTransId="{8C2B5A2E-C421-49B8-B0B3-2163F0E68AC0}"/>
    <dgm:cxn modelId="{515E1F1D-3665-400B-9682-F6F0DECE81EF}" srcId="{2648E0AA-E47E-4A49-892F-DE2033E996CB}" destId="{98A83B92-890E-46D1-85E2-792E87C5CB60}" srcOrd="2" destOrd="0" parTransId="{0CECB64B-8175-4950-978F-29765404124B}" sibTransId="{FADEB8A8-0A48-4505-A6C3-2D9A6F59B23F}"/>
    <dgm:cxn modelId="{488ADC35-4493-4606-8E40-CEAF055B5F1C}" srcId="{3FCA194F-88EE-4164-9947-365C1161CF72}" destId="{FDEDE4EE-A9BF-4158-84A9-24BA734DE7A3}" srcOrd="0" destOrd="0" parTransId="{16E713D6-DBAC-4CAF-92B2-38F0CE5C6B56}" sibTransId="{5C3CE146-8858-4A4E-A4B3-4857F458F201}"/>
    <dgm:cxn modelId="{D918F33E-615C-4D4B-85D0-6FF3DF68983B}" type="presOf" srcId="{98A83B92-890E-46D1-85E2-792E87C5CB60}" destId="{F91BAD8C-4438-48FC-952D-5123847C96A7}" srcOrd="0" destOrd="2" presId="urn:microsoft.com/office/officeart/2005/8/layout/hList1"/>
    <dgm:cxn modelId="{3C05AE62-53E6-404E-8FA9-A57ED62C1C17}" type="presOf" srcId="{D4225016-13F6-41DF-8B03-7AEE7B743EEA}" destId="{F91BAD8C-4438-48FC-952D-5123847C96A7}" srcOrd="0" destOrd="0" presId="urn:microsoft.com/office/officeart/2005/8/layout/hList1"/>
    <dgm:cxn modelId="{60995A6C-1D40-48BC-88C9-9C5917CCE89E}" srcId="{3FCA194F-88EE-4164-9947-365C1161CF72}" destId="{D19B7894-5573-42F8-B425-7C7D9F692FD6}" srcOrd="1" destOrd="0" parTransId="{CAD4E7C6-8B11-43C1-8975-CA2797D8B24C}" sibTransId="{2D4D9B6B-9784-4286-8BF0-4CA6E15AE261}"/>
    <dgm:cxn modelId="{00DFBE73-7579-4721-983B-BFFB5E259C77}" srcId="{2648E0AA-E47E-4A49-892F-DE2033E996CB}" destId="{D4225016-13F6-41DF-8B03-7AEE7B743EEA}" srcOrd="0" destOrd="0" parTransId="{AE60B8B4-FDEC-45C8-A567-F868F0408451}" sibTransId="{96AE696C-9C9C-4573-B470-A652A4AC4D17}"/>
    <dgm:cxn modelId="{2B279554-7A37-4216-B757-C118F4D7F65F}" type="presOf" srcId="{2648E0AA-E47E-4A49-892F-DE2033E996CB}" destId="{FFA390BF-1176-4A64-98F5-2D82D938BE4F}" srcOrd="0" destOrd="0" presId="urn:microsoft.com/office/officeart/2005/8/layout/hList1"/>
    <dgm:cxn modelId="{29E8BF79-A6DB-470E-8434-8E9AAFCBF5F6}" type="presOf" srcId="{3FCA194F-88EE-4164-9947-365C1161CF72}" destId="{F15715E1-3043-45FB-BE67-447759AF22E8}" srcOrd="0" destOrd="0" presId="urn:microsoft.com/office/officeart/2005/8/layout/hList1"/>
    <dgm:cxn modelId="{E8DAE759-E531-4497-84D5-627423969173}" type="presOf" srcId="{4052F914-ABDF-4E43-B459-06F71264A054}" destId="{F91BAD8C-4438-48FC-952D-5123847C96A7}" srcOrd="0" destOrd="4" presId="urn:microsoft.com/office/officeart/2005/8/layout/hList1"/>
    <dgm:cxn modelId="{C6ECAF7A-8CAA-488A-98CF-D05FC9B3AC4F}" srcId="{2648E0AA-E47E-4A49-892F-DE2033E996CB}" destId="{4A89B8EF-852D-47A9-8745-C17F8760130A}" srcOrd="3" destOrd="0" parTransId="{A91CFC1B-28FB-46F8-A70F-544AAB4B8695}" sibTransId="{61EDA193-CCC9-4BA7-A159-BA3857F830F1}"/>
    <dgm:cxn modelId="{0FB8BD93-3FC1-45A5-B7B4-E9AC5F48589F}" type="presOf" srcId="{4A89B8EF-852D-47A9-8745-C17F8760130A}" destId="{F91BAD8C-4438-48FC-952D-5123847C96A7}" srcOrd="0" destOrd="3" presId="urn:microsoft.com/office/officeart/2005/8/layout/hList1"/>
    <dgm:cxn modelId="{F9C84698-D428-4CF8-9320-C30FBAA43810}" srcId="{2648E0AA-E47E-4A49-892F-DE2033E996CB}" destId="{29470C30-FB56-40E0-A1A7-B099C7B18D62}" srcOrd="1" destOrd="0" parTransId="{4D3BEDAF-E215-4094-84D3-24BD00B04094}" sibTransId="{246431C6-46AF-4F18-8334-7E7508323B26}"/>
    <dgm:cxn modelId="{FBAAFEB3-A4D3-4B70-AA25-FB797F281EFA}" type="presOf" srcId="{29470C30-FB56-40E0-A1A7-B099C7B18D62}" destId="{F91BAD8C-4438-48FC-952D-5123847C96A7}" srcOrd="0" destOrd="1" presId="urn:microsoft.com/office/officeart/2005/8/layout/hList1"/>
    <dgm:cxn modelId="{F40AD9B7-12C7-4C53-90A6-68F4DADDD119}" srcId="{0CBE70AC-351B-431D-A8F3-C7F1A86636D4}" destId="{3FCA194F-88EE-4164-9947-365C1161CF72}" srcOrd="1" destOrd="0" parTransId="{062A7F71-1895-4370-BA4B-7DC8FB0F7841}" sibTransId="{E5A67728-4037-4A52-BFAA-A20C77BB5384}"/>
    <dgm:cxn modelId="{316C28BB-E425-438D-AC74-D293C436A0FA}" type="presOf" srcId="{0CBE70AC-351B-431D-A8F3-C7F1A86636D4}" destId="{666A0704-5802-402A-87AB-BE2D481A9EBE}" srcOrd="0" destOrd="0" presId="urn:microsoft.com/office/officeart/2005/8/layout/hList1"/>
    <dgm:cxn modelId="{44DA4FC4-9430-462C-99AF-C12528A10E5E}" type="presOf" srcId="{D19B7894-5573-42F8-B425-7C7D9F692FD6}" destId="{CBF98435-F266-41B6-AC78-47D07608C6D0}" srcOrd="0" destOrd="1" presId="urn:microsoft.com/office/officeart/2005/8/layout/hList1"/>
    <dgm:cxn modelId="{4606DCE0-32A0-4174-8F3A-D533B3E4F226}" srcId="{3FCA194F-88EE-4164-9947-365C1161CF72}" destId="{F83A092A-3F34-4B54-9EAA-5B085EAE16C9}" srcOrd="2" destOrd="0" parTransId="{06253CAC-395C-46ED-8A2F-D10AEFDF7B76}" sibTransId="{022D822A-66CB-4B25-A864-05885B274D4C}"/>
    <dgm:cxn modelId="{8D5A9E36-703B-4D43-A311-0A0D4B647F83}" type="presParOf" srcId="{666A0704-5802-402A-87AB-BE2D481A9EBE}" destId="{88DC355D-DF56-4689-A37C-5BCDF899A9D6}" srcOrd="0" destOrd="0" presId="urn:microsoft.com/office/officeart/2005/8/layout/hList1"/>
    <dgm:cxn modelId="{48803A78-C6FA-4EEB-AC23-D015159A60C0}" type="presParOf" srcId="{88DC355D-DF56-4689-A37C-5BCDF899A9D6}" destId="{FFA390BF-1176-4A64-98F5-2D82D938BE4F}" srcOrd="0" destOrd="0" presId="urn:microsoft.com/office/officeart/2005/8/layout/hList1"/>
    <dgm:cxn modelId="{B5AF41C8-2FDA-46D9-8669-5D7BF47A582F}" type="presParOf" srcId="{88DC355D-DF56-4689-A37C-5BCDF899A9D6}" destId="{F91BAD8C-4438-48FC-952D-5123847C96A7}" srcOrd="1" destOrd="0" presId="urn:microsoft.com/office/officeart/2005/8/layout/hList1"/>
    <dgm:cxn modelId="{9F99352C-52F0-4E20-BF0C-F97F7435DBCE}" type="presParOf" srcId="{666A0704-5802-402A-87AB-BE2D481A9EBE}" destId="{24B12B88-10FD-404D-AAC5-5F476959F65E}" srcOrd="1" destOrd="0" presId="urn:microsoft.com/office/officeart/2005/8/layout/hList1"/>
    <dgm:cxn modelId="{829F2EDE-3063-496E-92C0-0BA57F058DF5}" type="presParOf" srcId="{666A0704-5802-402A-87AB-BE2D481A9EBE}" destId="{956B238D-9E0A-4965-AD08-1A468C729728}" srcOrd="2" destOrd="0" presId="urn:microsoft.com/office/officeart/2005/8/layout/hList1"/>
    <dgm:cxn modelId="{92325479-BDC8-45F9-A3F2-173D11248895}" type="presParOf" srcId="{956B238D-9E0A-4965-AD08-1A468C729728}" destId="{F15715E1-3043-45FB-BE67-447759AF22E8}" srcOrd="0" destOrd="0" presId="urn:microsoft.com/office/officeart/2005/8/layout/hList1"/>
    <dgm:cxn modelId="{DA135F58-5B95-4256-A085-90BEE0D83869}" type="presParOf" srcId="{956B238D-9E0A-4965-AD08-1A468C729728}" destId="{CBF98435-F266-41B6-AC78-47D07608C6D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B5B095-4805-415C-BE89-D558CFD781C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fr-FR"/>
        </a:p>
      </dgm:t>
    </dgm:pt>
    <dgm:pt modelId="{9B4CC0EC-8A65-44A5-819E-DB0B27B5A563}">
      <dgm:prSet phldrT="[Texte]"/>
      <dgm:spPr/>
      <dgm:t>
        <a:bodyPr/>
        <a:lstStyle/>
        <a:p>
          <a:pPr>
            <a:buClr>
              <a:schemeClr val="accent2"/>
            </a:buClr>
            <a:buFont typeface="Wingdings" panose="05000000000000000000" pitchFamily="2" charset="2"/>
            <a:buChar char="Ä"/>
          </a:pPr>
          <a:r>
            <a:rPr lang="fr-CA" dirty="0">
              <a:ea typeface="PMingLiU" panose="02020500000000000000" pitchFamily="18" charset="-120"/>
              <a:cs typeface="Times New Roman" panose="02020603050405020304" pitchFamily="18" charset="0"/>
            </a:rPr>
            <a:t>L’accompagnement aux démarches en lignes</a:t>
          </a:r>
          <a:endParaRPr lang="fr-FR" dirty="0"/>
        </a:p>
      </dgm:t>
    </dgm:pt>
    <dgm:pt modelId="{BA0FD673-9369-4863-AE6C-D0C722BB06DD}" type="parTrans" cxnId="{BCE4B2BE-9B8F-42CF-AF5D-E478D84A3055}">
      <dgm:prSet/>
      <dgm:spPr/>
      <dgm:t>
        <a:bodyPr/>
        <a:lstStyle/>
        <a:p>
          <a:endParaRPr lang="fr-FR"/>
        </a:p>
      </dgm:t>
    </dgm:pt>
    <dgm:pt modelId="{67CF8CC0-A0D8-4B2D-B904-5B306543F124}" type="sibTrans" cxnId="{BCE4B2BE-9B8F-42CF-AF5D-E478D84A3055}">
      <dgm:prSet/>
      <dgm:spPr/>
      <dgm:t>
        <a:bodyPr/>
        <a:lstStyle/>
        <a:p>
          <a:endParaRPr lang="fr-FR"/>
        </a:p>
      </dgm:t>
    </dgm:pt>
    <dgm:pt modelId="{9E3AD839-1BE8-4C5E-88BA-86D998197DFF}">
      <dgm:prSet phldrT="[Texte]"/>
      <dgm:spPr/>
      <dgm:t>
        <a:bodyPr/>
        <a:lstStyle/>
        <a:p>
          <a:pPr>
            <a:buClr>
              <a:schemeClr val="accent2"/>
            </a:buClr>
            <a:buFont typeface="Wingdings" panose="05000000000000000000" pitchFamily="2" charset="2"/>
            <a:buChar char="Ä"/>
          </a:pPr>
          <a:r>
            <a:rPr lang="fr-CA" dirty="0">
              <a:ea typeface="PMingLiU" panose="02020500000000000000" pitchFamily="18" charset="-120"/>
              <a:cs typeface="Times New Roman" panose="02020603050405020304" pitchFamily="18" charset="0"/>
            </a:rPr>
            <a:t>L’accompagnement à la mobilité, en recherchant les meilleurs moyens de voyager</a:t>
          </a:r>
          <a:endParaRPr lang="fr-FR" dirty="0"/>
        </a:p>
      </dgm:t>
    </dgm:pt>
    <dgm:pt modelId="{43C2DECC-217D-49D9-B482-0083F98681A5}" type="parTrans" cxnId="{D5F77101-0FCA-4774-A6B6-4CD21E841F0A}">
      <dgm:prSet/>
      <dgm:spPr/>
      <dgm:t>
        <a:bodyPr/>
        <a:lstStyle/>
        <a:p>
          <a:endParaRPr lang="fr-FR"/>
        </a:p>
      </dgm:t>
    </dgm:pt>
    <dgm:pt modelId="{91BDF481-BE46-4846-9FEC-E4333CEC7314}" type="sibTrans" cxnId="{D5F77101-0FCA-4774-A6B6-4CD21E841F0A}">
      <dgm:prSet/>
      <dgm:spPr/>
      <dgm:t>
        <a:bodyPr/>
        <a:lstStyle/>
        <a:p>
          <a:endParaRPr lang="fr-FR"/>
        </a:p>
      </dgm:t>
    </dgm:pt>
    <dgm:pt modelId="{37AD750C-923E-4FC2-A035-85149E94F356}">
      <dgm:prSet phldrT="[Texte]"/>
      <dgm:spPr/>
      <dgm:t>
        <a:bodyPr/>
        <a:lstStyle/>
        <a:p>
          <a:r>
            <a:rPr lang="fr-CA" dirty="0">
              <a:ea typeface="PMingLiU" panose="02020500000000000000" pitchFamily="18" charset="-120"/>
              <a:cs typeface="Times New Roman" panose="02020603050405020304" pitchFamily="18" charset="0"/>
            </a:rPr>
            <a:t>La constitution d’une épargne</a:t>
          </a:r>
          <a:endParaRPr lang="fr-FR" dirty="0"/>
        </a:p>
      </dgm:t>
    </dgm:pt>
    <dgm:pt modelId="{0120E1E8-2C94-47FE-959C-223F38A50FF4}" type="parTrans" cxnId="{E438D2BB-F490-4D04-8412-C35BC27778C9}">
      <dgm:prSet/>
      <dgm:spPr/>
      <dgm:t>
        <a:bodyPr/>
        <a:lstStyle/>
        <a:p>
          <a:endParaRPr lang="fr-FR"/>
        </a:p>
      </dgm:t>
    </dgm:pt>
    <dgm:pt modelId="{706B4ED3-B5CB-469C-8BF2-B46C5CC031F7}" type="sibTrans" cxnId="{E438D2BB-F490-4D04-8412-C35BC27778C9}">
      <dgm:prSet/>
      <dgm:spPr/>
      <dgm:t>
        <a:bodyPr/>
        <a:lstStyle/>
        <a:p>
          <a:endParaRPr lang="fr-FR"/>
        </a:p>
      </dgm:t>
    </dgm:pt>
    <dgm:pt modelId="{EB097726-8D5E-40D6-A26D-E12ED1A99C05}">
      <dgm:prSet phldrT="[Texte]"/>
      <dgm:spPr/>
      <dgm:t>
        <a:bodyPr/>
        <a:lstStyle/>
        <a:p>
          <a:pPr>
            <a:buClr>
              <a:schemeClr val="accent2"/>
            </a:buClr>
            <a:buFont typeface="Wingdings" panose="05000000000000000000" pitchFamily="2" charset="2"/>
            <a:buChar char="Ä"/>
          </a:pPr>
          <a:r>
            <a:rPr lang="fr-CA" dirty="0">
              <a:ea typeface="PMingLiU" panose="02020500000000000000" pitchFamily="18" charset="-120"/>
              <a:cs typeface="Times New Roman" panose="02020603050405020304" pitchFamily="18" charset="0"/>
            </a:rPr>
            <a:t>La mise en place d’actions d’auto-financement</a:t>
          </a:r>
          <a:endParaRPr lang="fr-FR" dirty="0"/>
        </a:p>
      </dgm:t>
    </dgm:pt>
    <dgm:pt modelId="{7DEFCF68-3195-4A70-A6B2-935C1FBCFFB6}" type="parTrans" cxnId="{47E6FFE8-40F7-4999-846A-0BA698181C32}">
      <dgm:prSet/>
      <dgm:spPr/>
      <dgm:t>
        <a:bodyPr/>
        <a:lstStyle/>
        <a:p>
          <a:endParaRPr lang="fr-FR"/>
        </a:p>
      </dgm:t>
    </dgm:pt>
    <dgm:pt modelId="{BFF99186-9167-4AAF-B26B-CB00DE9E0928}" type="sibTrans" cxnId="{47E6FFE8-40F7-4999-846A-0BA698181C32}">
      <dgm:prSet/>
      <dgm:spPr/>
      <dgm:t>
        <a:bodyPr/>
        <a:lstStyle/>
        <a:p>
          <a:endParaRPr lang="fr-FR"/>
        </a:p>
      </dgm:t>
    </dgm:pt>
    <dgm:pt modelId="{57A41151-BA90-48ED-9D42-33E03F25F0FC}">
      <dgm:prSet phldrT="[Texte]"/>
      <dgm:spPr/>
      <dgm:t>
        <a:bodyPr/>
        <a:lstStyle/>
        <a:p>
          <a:r>
            <a:rPr lang="fr-CA" dirty="0"/>
            <a:t>La mise en place de plusieurs réunions d’information et de construction du projet en collectif</a:t>
          </a:r>
          <a:endParaRPr lang="fr-FR" dirty="0"/>
        </a:p>
      </dgm:t>
    </dgm:pt>
    <dgm:pt modelId="{E0FD8652-C130-4383-B78E-0174382E4C18}" type="parTrans" cxnId="{79E42312-38A2-43F4-8DDF-BE6D4654F4C0}">
      <dgm:prSet/>
      <dgm:spPr/>
      <dgm:t>
        <a:bodyPr/>
        <a:lstStyle/>
        <a:p>
          <a:endParaRPr lang="fr-FR"/>
        </a:p>
      </dgm:t>
    </dgm:pt>
    <dgm:pt modelId="{3FFCA488-0744-4EB1-9F6D-1C78B04C772B}" type="sibTrans" cxnId="{79E42312-38A2-43F4-8DDF-BE6D4654F4C0}">
      <dgm:prSet/>
      <dgm:spPr/>
      <dgm:t>
        <a:bodyPr/>
        <a:lstStyle/>
        <a:p>
          <a:endParaRPr lang="fr-FR"/>
        </a:p>
      </dgm:t>
    </dgm:pt>
    <dgm:pt modelId="{7771D8DA-54F2-4978-9BB4-8592D1091DA4}" type="pres">
      <dgm:prSet presAssocID="{2CB5B095-4805-415C-BE89-D558CFD781CE}" presName="diagram" presStyleCnt="0">
        <dgm:presLayoutVars>
          <dgm:dir/>
          <dgm:resizeHandles val="exact"/>
        </dgm:presLayoutVars>
      </dgm:prSet>
      <dgm:spPr/>
    </dgm:pt>
    <dgm:pt modelId="{D3A1411E-5245-411C-AA98-CF577977E7E8}" type="pres">
      <dgm:prSet presAssocID="{9B4CC0EC-8A65-44A5-819E-DB0B27B5A563}" presName="node" presStyleLbl="node1" presStyleIdx="0" presStyleCnt="5" custScaleY="143840">
        <dgm:presLayoutVars>
          <dgm:bulletEnabled val="1"/>
        </dgm:presLayoutVars>
      </dgm:prSet>
      <dgm:spPr/>
    </dgm:pt>
    <dgm:pt modelId="{339F49F7-A69C-4AC1-811E-BE76E98732F1}" type="pres">
      <dgm:prSet presAssocID="{67CF8CC0-A0D8-4B2D-B904-5B306543F124}" presName="sibTrans" presStyleCnt="0"/>
      <dgm:spPr/>
    </dgm:pt>
    <dgm:pt modelId="{E62B4262-B909-4A57-8494-B015C7703C50}" type="pres">
      <dgm:prSet presAssocID="{9E3AD839-1BE8-4C5E-88BA-86D998197DFF}" presName="node" presStyleLbl="node1" presStyleIdx="1" presStyleCnt="5" custScaleY="143840">
        <dgm:presLayoutVars>
          <dgm:bulletEnabled val="1"/>
        </dgm:presLayoutVars>
      </dgm:prSet>
      <dgm:spPr/>
    </dgm:pt>
    <dgm:pt modelId="{3076796A-AD70-4AAD-ABF4-F26DB657A61F}" type="pres">
      <dgm:prSet presAssocID="{91BDF481-BE46-4846-9FEC-E4333CEC7314}" presName="sibTrans" presStyleCnt="0"/>
      <dgm:spPr/>
    </dgm:pt>
    <dgm:pt modelId="{4CCC0E34-8CDB-43B9-90B8-9D72D049C24D}" type="pres">
      <dgm:prSet presAssocID="{37AD750C-923E-4FC2-A035-85149E94F356}" presName="node" presStyleLbl="node1" presStyleIdx="2" presStyleCnt="5" custScaleY="143840">
        <dgm:presLayoutVars>
          <dgm:bulletEnabled val="1"/>
        </dgm:presLayoutVars>
      </dgm:prSet>
      <dgm:spPr/>
    </dgm:pt>
    <dgm:pt modelId="{C8FFC3C3-4C3A-4CA9-922D-19462C352B7A}" type="pres">
      <dgm:prSet presAssocID="{706B4ED3-B5CB-469C-8BF2-B46C5CC031F7}" presName="sibTrans" presStyleCnt="0"/>
      <dgm:spPr/>
    </dgm:pt>
    <dgm:pt modelId="{31F0CE28-02FC-4357-B082-E9084ADE15CF}" type="pres">
      <dgm:prSet presAssocID="{EB097726-8D5E-40D6-A26D-E12ED1A99C05}" presName="node" presStyleLbl="node1" presStyleIdx="3" presStyleCnt="5" custScaleY="143840">
        <dgm:presLayoutVars>
          <dgm:bulletEnabled val="1"/>
        </dgm:presLayoutVars>
      </dgm:prSet>
      <dgm:spPr/>
    </dgm:pt>
    <dgm:pt modelId="{F8303896-EBC6-4042-87BC-2997F3CD0757}" type="pres">
      <dgm:prSet presAssocID="{BFF99186-9167-4AAF-B26B-CB00DE9E0928}" presName="sibTrans" presStyleCnt="0"/>
      <dgm:spPr/>
    </dgm:pt>
    <dgm:pt modelId="{37D66E9C-975C-41EF-BF7E-4BF2A409856F}" type="pres">
      <dgm:prSet presAssocID="{57A41151-BA90-48ED-9D42-33E03F25F0FC}" presName="node" presStyleLbl="node1" presStyleIdx="4" presStyleCnt="5" custScaleY="143840">
        <dgm:presLayoutVars>
          <dgm:bulletEnabled val="1"/>
        </dgm:presLayoutVars>
      </dgm:prSet>
      <dgm:spPr/>
    </dgm:pt>
  </dgm:ptLst>
  <dgm:cxnLst>
    <dgm:cxn modelId="{D5F77101-0FCA-4774-A6B6-4CD21E841F0A}" srcId="{2CB5B095-4805-415C-BE89-D558CFD781CE}" destId="{9E3AD839-1BE8-4C5E-88BA-86D998197DFF}" srcOrd="1" destOrd="0" parTransId="{43C2DECC-217D-49D9-B482-0083F98681A5}" sibTransId="{91BDF481-BE46-4846-9FEC-E4333CEC7314}"/>
    <dgm:cxn modelId="{79E42312-38A2-43F4-8DDF-BE6D4654F4C0}" srcId="{2CB5B095-4805-415C-BE89-D558CFD781CE}" destId="{57A41151-BA90-48ED-9D42-33E03F25F0FC}" srcOrd="4" destOrd="0" parTransId="{E0FD8652-C130-4383-B78E-0174382E4C18}" sibTransId="{3FFCA488-0744-4EB1-9F6D-1C78B04C772B}"/>
    <dgm:cxn modelId="{AB7D8542-F0D4-4E2C-B98C-48427C0553CC}" type="presOf" srcId="{EB097726-8D5E-40D6-A26D-E12ED1A99C05}" destId="{31F0CE28-02FC-4357-B082-E9084ADE15CF}" srcOrd="0" destOrd="0" presId="urn:microsoft.com/office/officeart/2005/8/layout/default"/>
    <dgm:cxn modelId="{2F894C64-7D5B-4169-B6DF-3CC5DBDB9CCE}" type="presOf" srcId="{9E3AD839-1BE8-4C5E-88BA-86D998197DFF}" destId="{E62B4262-B909-4A57-8494-B015C7703C50}" srcOrd="0" destOrd="0" presId="urn:microsoft.com/office/officeart/2005/8/layout/default"/>
    <dgm:cxn modelId="{CA76FC74-82CE-4777-945C-4BE570BB9ED8}" type="presOf" srcId="{9B4CC0EC-8A65-44A5-819E-DB0B27B5A563}" destId="{D3A1411E-5245-411C-AA98-CF577977E7E8}" srcOrd="0" destOrd="0" presId="urn:microsoft.com/office/officeart/2005/8/layout/default"/>
    <dgm:cxn modelId="{F8E45EAE-E41F-49CC-A298-75A504568866}" type="presOf" srcId="{2CB5B095-4805-415C-BE89-D558CFD781CE}" destId="{7771D8DA-54F2-4978-9BB4-8592D1091DA4}" srcOrd="0" destOrd="0" presId="urn:microsoft.com/office/officeart/2005/8/layout/default"/>
    <dgm:cxn modelId="{E438D2BB-F490-4D04-8412-C35BC27778C9}" srcId="{2CB5B095-4805-415C-BE89-D558CFD781CE}" destId="{37AD750C-923E-4FC2-A035-85149E94F356}" srcOrd="2" destOrd="0" parTransId="{0120E1E8-2C94-47FE-959C-223F38A50FF4}" sibTransId="{706B4ED3-B5CB-469C-8BF2-B46C5CC031F7}"/>
    <dgm:cxn modelId="{BCE4B2BE-9B8F-42CF-AF5D-E478D84A3055}" srcId="{2CB5B095-4805-415C-BE89-D558CFD781CE}" destId="{9B4CC0EC-8A65-44A5-819E-DB0B27B5A563}" srcOrd="0" destOrd="0" parTransId="{BA0FD673-9369-4863-AE6C-D0C722BB06DD}" sibTransId="{67CF8CC0-A0D8-4B2D-B904-5B306543F124}"/>
    <dgm:cxn modelId="{47E6FFE8-40F7-4999-846A-0BA698181C32}" srcId="{2CB5B095-4805-415C-BE89-D558CFD781CE}" destId="{EB097726-8D5E-40D6-A26D-E12ED1A99C05}" srcOrd="3" destOrd="0" parTransId="{7DEFCF68-3195-4A70-A6B2-935C1FBCFFB6}" sibTransId="{BFF99186-9167-4AAF-B26B-CB00DE9E0928}"/>
    <dgm:cxn modelId="{27C061F1-0896-4637-A38E-D4383C1236D1}" type="presOf" srcId="{57A41151-BA90-48ED-9D42-33E03F25F0FC}" destId="{37D66E9C-975C-41EF-BF7E-4BF2A409856F}" srcOrd="0" destOrd="0" presId="urn:microsoft.com/office/officeart/2005/8/layout/default"/>
    <dgm:cxn modelId="{924772F5-16B6-4541-B718-287730861C56}" type="presOf" srcId="{37AD750C-923E-4FC2-A035-85149E94F356}" destId="{4CCC0E34-8CDB-43B9-90B8-9D72D049C24D}" srcOrd="0" destOrd="0" presId="urn:microsoft.com/office/officeart/2005/8/layout/default"/>
    <dgm:cxn modelId="{F2F7702E-A9A7-44B1-ABDA-5AF634D8B0CE}" type="presParOf" srcId="{7771D8DA-54F2-4978-9BB4-8592D1091DA4}" destId="{D3A1411E-5245-411C-AA98-CF577977E7E8}" srcOrd="0" destOrd="0" presId="urn:microsoft.com/office/officeart/2005/8/layout/default"/>
    <dgm:cxn modelId="{FA71789F-1514-4543-A6A2-DC949FB414B9}" type="presParOf" srcId="{7771D8DA-54F2-4978-9BB4-8592D1091DA4}" destId="{339F49F7-A69C-4AC1-811E-BE76E98732F1}" srcOrd="1" destOrd="0" presId="urn:microsoft.com/office/officeart/2005/8/layout/default"/>
    <dgm:cxn modelId="{5DDA4924-53D1-42BB-AC00-3B80BAF563EF}" type="presParOf" srcId="{7771D8DA-54F2-4978-9BB4-8592D1091DA4}" destId="{E62B4262-B909-4A57-8494-B015C7703C50}" srcOrd="2" destOrd="0" presId="urn:microsoft.com/office/officeart/2005/8/layout/default"/>
    <dgm:cxn modelId="{60B61C2F-D733-4D14-B5B0-C76847100D41}" type="presParOf" srcId="{7771D8DA-54F2-4978-9BB4-8592D1091DA4}" destId="{3076796A-AD70-4AAD-ABF4-F26DB657A61F}" srcOrd="3" destOrd="0" presId="urn:microsoft.com/office/officeart/2005/8/layout/default"/>
    <dgm:cxn modelId="{7BE4D7C2-FEF1-4A58-B283-D0EAD229F772}" type="presParOf" srcId="{7771D8DA-54F2-4978-9BB4-8592D1091DA4}" destId="{4CCC0E34-8CDB-43B9-90B8-9D72D049C24D}" srcOrd="4" destOrd="0" presId="urn:microsoft.com/office/officeart/2005/8/layout/default"/>
    <dgm:cxn modelId="{E9726A0E-4236-4D49-B777-C55EBD7EE223}" type="presParOf" srcId="{7771D8DA-54F2-4978-9BB4-8592D1091DA4}" destId="{C8FFC3C3-4C3A-4CA9-922D-19462C352B7A}" srcOrd="5" destOrd="0" presId="urn:microsoft.com/office/officeart/2005/8/layout/default"/>
    <dgm:cxn modelId="{8C248D49-DC76-41D2-92FE-362656853926}" type="presParOf" srcId="{7771D8DA-54F2-4978-9BB4-8592D1091DA4}" destId="{31F0CE28-02FC-4357-B082-E9084ADE15CF}" srcOrd="6" destOrd="0" presId="urn:microsoft.com/office/officeart/2005/8/layout/default"/>
    <dgm:cxn modelId="{623B5A05-2F2B-4DC3-95E1-8B1C55174084}" type="presParOf" srcId="{7771D8DA-54F2-4978-9BB4-8592D1091DA4}" destId="{F8303896-EBC6-4042-87BC-2997F3CD0757}" srcOrd="7" destOrd="0" presId="urn:microsoft.com/office/officeart/2005/8/layout/default"/>
    <dgm:cxn modelId="{05E26BB2-212A-407B-A964-6070155655D5}" type="presParOf" srcId="{7771D8DA-54F2-4978-9BB4-8592D1091DA4}" destId="{37D66E9C-975C-41EF-BF7E-4BF2A409856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75CA0D-F525-40A5-82E7-F6BEDFD5C12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fr-FR"/>
        </a:p>
      </dgm:t>
    </dgm:pt>
    <dgm:pt modelId="{F45098C0-9B6F-4CC1-8617-D3D298324A08}">
      <dgm:prSet phldrT="[Texte]" custT="1"/>
      <dgm:spPr/>
      <dgm:t>
        <a:bodyPr/>
        <a:lstStyle/>
        <a:p>
          <a:r>
            <a:rPr lang="fr-CA" sz="1100" b="1" dirty="0"/>
            <a:t>Impacts personnels, tant en matière de bien-être que d’évolution personnelle</a:t>
          </a:r>
          <a:endParaRPr lang="fr-FR" sz="1100" b="1" dirty="0"/>
        </a:p>
      </dgm:t>
    </dgm:pt>
    <dgm:pt modelId="{BD7B6A65-9E5E-4E7B-8205-7B3ADA6AB68D}" type="parTrans" cxnId="{5D66454E-FD57-47DF-9AA0-225A7B85C81C}">
      <dgm:prSet/>
      <dgm:spPr/>
      <dgm:t>
        <a:bodyPr/>
        <a:lstStyle/>
        <a:p>
          <a:endParaRPr lang="fr-FR"/>
        </a:p>
      </dgm:t>
    </dgm:pt>
    <dgm:pt modelId="{600AED89-CCCD-498C-9470-B76D72F5DD9E}" type="sibTrans" cxnId="{5D66454E-FD57-47DF-9AA0-225A7B85C81C}">
      <dgm:prSet/>
      <dgm:spPr/>
      <dgm:t>
        <a:bodyPr/>
        <a:lstStyle/>
        <a:p>
          <a:endParaRPr lang="fr-FR"/>
        </a:p>
      </dgm:t>
    </dgm:pt>
    <dgm:pt modelId="{716985EF-0FF5-4E0E-B56E-AC68DD397B46}">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dirty="0">
              <a:solidFill>
                <a:schemeClr val="bg2"/>
              </a:solidFill>
            </a:rPr>
            <a:t>Repos, sourire, détente, bien-être, « S’aérer la tête », s’éloigner des soucis du quotidien</a:t>
          </a:r>
          <a:endParaRPr lang="fr-FR" sz="1000" dirty="0">
            <a:solidFill>
              <a:schemeClr val="bg2"/>
            </a:solidFill>
          </a:endParaRPr>
        </a:p>
      </dgm:t>
    </dgm:pt>
    <dgm:pt modelId="{7B8BFA0F-577F-4D9F-989A-C28C90B36394}" type="parTrans" cxnId="{8E9664ED-CA2E-4136-920B-D6BD6295CF6F}">
      <dgm:prSet/>
      <dgm:spPr/>
      <dgm:t>
        <a:bodyPr/>
        <a:lstStyle/>
        <a:p>
          <a:endParaRPr lang="fr-FR"/>
        </a:p>
      </dgm:t>
    </dgm:pt>
    <dgm:pt modelId="{5B81352F-86D5-47C1-999D-A601896FA52B}" type="sibTrans" cxnId="{8E9664ED-CA2E-4136-920B-D6BD6295CF6F}">
      <dgm:prSet/>
      <dgm:spPr/>
      <dgm:t>
        <a:bodyPr/>
        <a:lstStyle/>
        <a:p>
          <a:endParaRPr lang="fr-FR"/>
        </a:p>
      </dgm:t>
    </dgm:pt>
    <dgm:pt modelId="{090BE27E-F739-4434-90FD-6D8194F60458}">
      <dgm:prSet phldrT="[Texte]" custT="1"/>
      <dgm:spPr/>
      <dgm:t>
        <a:bodyPr/>
        <a:lstStyle/>
        <a:p>
          <a:r>
            <a:rPr lang="fr-CA" sz="1100" b="1" dirty="0"/>
            <a:t>Impacts sur les relations intra-familiales</a:t>
          </a:r>
          <a:endParaRPr lang="fr-FR" sz="1100" b="1" dirty="0"/>
        </a:p>
      </dgm:t>
    </dgm:pt>
    <dgm:pt modelId="{BB0BD23A-4324-44AF-9DC4-CAFCC0E62F22}" type="parTrans" cxnId="{59C492FF-9220-4163-98DE-6710073877A5}">
      <dgm:prSet/>
      <dgm:spPr/>
      <dgm:t>
        <a:bodyPr/>
        <a:lstStyle/>
        <a:p>
          <a:endParaRPr lang="fr-FR"/>
        </a:p>
      </dgm:t>
    </dgm:pt>
    <dgm:pt modelId="{226B525F-3F38-4FCD-81BA-E54C2ED7692B}" type="sibTrans" cxnId="{59C492FF-9220-4163-98DE-6710073877A5}">
      <dgm:prSet/>
      <dgm:spPr/>
      <dgm:t>
        <a:bodyPr/>
        <a:lstStyle/>
        <a:p>
          <a:endParaRPr lang="fr-FR"/>
        </a:p>
      </dgm:t>
    </dgm:pt>
    <dgm:pt modelId="{77A1142A-F381-4484-8EA2-720BF5DB407E}">
      <dgm:prSet phldrT="[Texte]" custT="1"/>
      <dgm:spPr/>
      <dgm:t>
        <a:bodyPr/>
        <a:lstStyle/>
        <a:p>
          <a:r>
            <a:rPr lang="fr-CA" sz="1100" b="1" dirty="0"/>
            <a:t>Impacts sur la vie de quartiers, les relations inter-familiales et sociales</a:t>
          </a:r>
          <a:endParaRPr lang="fr-FR" sz="1100" b="1" dirty="0"/>
        </a:p>
      </dgm:t>
    </dgm:pt>
    <dgm:pt modelId="{4C24BFB5-EEF0-44FD-8CE6-0CD8378D64EC}" type="parTrans" cxnId="{5ABC40F0-7BA0-4679-83A1-B75DEF45B354}">
      <dgm:prSet/>
      <dgm:spPr/>
      <dgm:t>
        <a:bodyPr/>
        <a:lstStyle/>
        <a:p>
          <a:endParaRPr lang="fr-FR"/>
        </a:p>
      </dgm:t>
    </dgm:pt>
    <dgm:pt modelId="{C3456D36-01C2-47CA-BB24-F91603808702}" type="sibTrans" cxnId="{5ABC40F0-7BA0-4679-83A1-B75DEF45B354}">
      <dgm:prSet/>
      <dgm:spPr/>
      <dgm:t>
        <a:bodyPr/>
        <a:lstStyle/>
        <a:p>
          <a:endParaRPr lang="fr-FR"/>
        </a:p>
      </dgm:t>
    </dgm:pt>
    <dgm:pt modelId="{1A742D9E-F70F-41DC-A2E3-4A918A2CFEB1}">
      <dgm:prSet phldrT="[Texte]" custT="1"/>
      <dgm:spPr/>
      <dgm:t>
        <a:bodyPr/>
        <a:lstStyle/>
        <a:p>
          <a:pPr marL="0" lvl="1" indent="0" defTabSz="488950">
            <a:lnSpc>
              <a:spcPct val="90000"/>
            </a:lnSpc>
            <a:spcBef>
              <a:spcPct val="0"/>
            </a:spcBef>
            <a:spcAft>
              <a:spcPct val="15000"/>
            </a:spcAft>
            <a:buFont typeface="Wingdings" panose="05000000000000000000" pitchFamily="2" charset="2"/>
            <a:buChar char="§"/>
          </a:pPr>
          <a:r>
            <a:rPr lang="fr-CA" sz="1000" dirty="0">
              <a:solidFill>
                <a:schemeClr val="bg2"/>
              </a:solidFill>
            </a:rPr>
            <a:t>Création de souvenirs entre amis ou voisins (départs collectifs)</a:t>
          </a:r>
          <a:endParaRPr lang="fr-FR" sz="1000" dirty="0">
            <a:solidFill>
              <a:schemeClr val="bg2"/>
            </a:solidFill>
          </a:endParaRPr>
        </a:p>
      </dgm:t>
    </dgm:pt>
    <dgm:pt modelId="{CF7621CF-A9FA-481C-8809-82844F91B7F2}" type="parTrans" cxnId="{5BC5C4B3-582B-4998-85FD-3FD589D9C2DB}">
      <dgm:prSet/>
      <dgm:spPr/>
      <dgm:t>
        <a:bodyPr/>
        <a:lstStyle/>
        <a:p>
          <a:endParaRPr lang="fr-FR"/>
        </a:p>
      </dgm:t>
    </dgm:pt>
    <dgm:pt modelId="{4025F138-52EB-4D27-A5A2-E5A8A1E56106}" type="sibTrans" cxnId="{5BC5C4B3-582B-4998-85FD-3FD589D9C2DB}">
      <dgm:prSet/>
      <dgm:spPr/>
      <dgm:t>
        <a:bodyPr/>
        <a:lstStyle/>
        <a:p>
          <a:endParaRPr lang="fr-FR"/>
        </a:p>
      </dgm:t>
    </dgm:pt>
    <dgm:pt modelId="{AD6E3D37-BCB9-4673-964D-1E05EC5943BB}">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dirty="0">
              <a:solidFill>
                <a:schemeClr val="bg2"/>
              </a:solidFill>
            </a:rPr>
            <a:t>Favoriser l’interconnaissance entre personnes du quartier parties ensemble</a:t>
          </a: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dirty="0">
              <a:solidFill>
                <a:schemeClr val="bg2"/>
              </a:solidFill>
            </a:rPr>
            <a:t>Rompre l’isolement le temps du séjour</a:t>
          </a:r>
          <a:endParaRPr lang="fr-FR" sz="1000" dirty="0">
            <a:solidFill>
              <a:schemeClr val="bg2"/>
            </a:solidFill>
          </a:endParaRPr>
        </a:p>
      </dgm:t>
    </dgm:pt>
    <dgm:pt modelId="{05826B93-C4D0-4552-8F98-CB09F344B13F}" type="parTrans" cxnId="{B2FD1AC8-561A-40C6-B083-BC922BA5F14C}">
      <dgm:prSet/>
      <dgm:spPr/>
      <dgm:t>
        <a:bodyPr/>
        <a:lstStyle/>
        <a:p>
          <a:endParaRPr lang="fr-FR"/>
        </a:p>
      </dgm:t>
    </dgm:pt>
    <dgm:pt modelId="{570041AA-C6A5-4908-914C-E97413A38801}" type="sibTrans" cxnId="{B2FD1AC8-561A-40C6-B083-BC922BA5F14C}">
      <dgm:prSet/>
      <dgm:spPr/>
      <dgm:t>
        <a:bodyPr/>
        <a:lstStyle/>
        <a:p>
          <a:endParaRPr lang="fr-FR"/>
        </a:p>
      </dgm:t>
    </dgm:pt>
    <dgm:pt modelId="{E44311E5-A35D-49BA-B941-17814CACF078}">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dirty="0">
              <a:solidFill>
                <a:schemeClr val="bg2"/>
              </a:solidFill>
            </a:rPr>
            <a:t>Rompre l’isolement dans la durée : amitiés et contacts conservés dans toute la France</a:t>
          </a: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dirty="0">
              <a:solidFill>
                <a:schemeClr val="bg2"/>
              </a:solidFill>
            </a:rPr>
            <a:t>Engagement au Centre Social (bénévolat)</a:t>
          </a:r>
        </a:p>
        <a:p>
          <a:pPr marL="0" marR="0" lvl="1" indent="0" defTabSz="488950" eaLnBrk="1" fontAlgn="auto" latinLnBrk="0" hangingPunct="1">
            <a:lnSpc>
              <a:spcPct val="90000"/>
            </a:lnSpc>
            <a:spcBef>
              <a:spcPct val="0"/>
            </a:spcBef>
            <a:spcAft>
              <a:spcPct val="15000"/>
            </a:spcAft>
            <a:buClrTx/>
            <a:buSzTx/>
            <a:buFont typeface="Wingdings" panose="05000000000000000000" pitchFamily="2" charset="2"/>
            <a:buChar char="§"/>
            <a:tabLst/>
            <a:defRPr/>
          </a:pPr>
          <a:r>
            <a:rPr lang="fr-CA" sz="1000" dirty="0">
              <a:solidFill>
                <a:schemeClr val="bg2"/>
              </a:solidFill>
            </a:rPr>
            <a:t>Inscriptions dans des activités proposées par le Centre Social (sportif, culturel, loisirs, etc.)</a:t>
          </a:r>
          <a:endParaRPr lang="fr-FR" sz="500" dirty="0"/>
        </a:p>
      </dgm:t>
    </dgm:pt>
    <dgm:pt modelId="{28E4D4BA-545D-453F-B970-5F5E74BE8DFA}" type="parTrans" cxnId="{2E0F6AA6-808F-4A6C-A0EF-8901B82C6989}">
      <dgm:prSet/>
      <dgm:spPr/>
      <dgm:t>
        <a:bodyPr/>
        <a:lstStyle/>
        <a:p>
          <a:endParaRPr lang="fr-FR"/>
        </a:p>
      </dgm:t>
    </dgm:pt>
    <dgm:pt modelId="{9EB96A70-E55D-4BA6-B265-CE65C2C57118}" type="sibTrans" cxnId="{2E0F6AA6-808F-4A6C-A0EF-8901B82C6989}">
      <dgm:prSet/>
      <dgm:spPr/>
      <dgm:t>
        <a:bodyPr/>
        <a:lstStyle/>
        <a:p>
          <a:endParaRPr lang="fr-FR"/>
        </a:p>
      </dgm:t>
    </dgm:pt>
    <dgm:pt modelId="{79CBEE8E-34B9-4293-BDE5-73B66941ADF0}">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1000" dirty="0">
            <a:solidFill>
              <a:schemeClr val="bg2"/>
            </a:solidFill>
          </a:endParaRPr>
        </a:p>
      </dgm:t>
    </dgm:pt>
    <dgm:pt modelId="{520C8177-F698-4636-AE01-F6CA507CB6CC}" type="sibTrans" cxnId="{FEEED6DB-7099-4D1B-B239-EF09DEF83109}">
      <dgm:prSet/>
      <dgm:spPr/>
      <dgm:t>
        <a:bodyPr/>
        <a:lstStyle/>
        <a:p>
          <a:endParaRPr lang="fr-FR"/>
        </a:p>
      </dgm:t>
    </dgm:pt>
    <dgm:pt modelId="{72214F24-FF25-4BFF-8A0C-B1413E9514E0}" type="parTrans" cxnId="{FEEED6DB-7099-4D1B-B239-EF09DEF83109}">
      <dgm:prSet/>
      <dgm:spPr/>
      <dgm:t>
        <a:bodyPr/>
        <a:lstStyle/>
        <a:p>
          <a:endParaRPr lang="fr-FR"/>
        </a:p>
      </dgm:t>
    </dgm:pt>
    <dgm:pt modelId="{A1719340-FC9D-4B69-9E02-BB814FEC1746}">
      <dgm:prSet phldrT="[Texte]" custT="1"/>
      <dgm:spPr/>
      <dgm:t>
        <a:bodyPr/>
        <a:lstStyle/>
        <a:p>
          <a:pPr marL="0" lvl="0" indent="0" defTabSz="914400">
            <a:lnSpc>
              <a:spcPct val="100000"/>
            </a:lnSpc>
            <a:spcBef>
              <a:spcPts val="0"/>
            </a:spcBef>
            <a:spcAft>
              <a:spcPts val="0"/>
            </a:spcAft>
            <a:buClrTx/>
            <a:buSzTx/>
            <a:buFont typeface="Wingdings" panose="05000000000000000000" pitchFamily="2" charset="2"/>
            <a:buChar char="§"/>
          </a:pPr>
          <a:r>
            <a:rPr lang="fr-CA" sz="1000" dirty="0">
              <a:solidFill>
                <a:schemeClr val="bg2"/>
              </a:solidFill>
            </a:rPr>
            <a:t> Création de souvenirs en famille</a:t>
          </a:r>
          <a:endParaRPr lang="fr-FR" sz="1000" dirty="0">
            <a:solidFill>
              <a:schemeClr val="bg2"/>
            </a:solidFill>
          </a:endParaRPr>
        </a:p>
      </dgm:t>
    </dgm:pt>
    <dgm:pt modelId="{0CEF6DF5-AB30-4D3D-97F4-BCA88679AFF2}" type="parTrans" cxnId="{3DD0EE43-9905-4DF2-BD56-A252D9700B0F}">
      <dgm:prSet/>
      <dgm:spPr/>
      <dgm:t>
        <a:bodyPr/>
        <a:lstStyle/>
        <a:p>
          <a:endParaRPr lang="fr-FR"/>
        </a:p>
      </dgm:t>
    </dgm:pt>
    <dgm:pt modelId="{A15C0E62-C1FC-421B-898D-757FFB255213}" type="sibTrans" cxnId="{3DD0EE43-9905-4DF2-BD56-A252D9700B0F}">
      <dgm:prSet/>
      <dgm:spPr/>
      <dgm:t>
        <a:bodyPr/>
        <a:lstStyle/>
        <a:p>
          <a:endParaRPr lang="fr-FR"/>
        </a:p>
      </dgm:t>
    </dgm:pt>
    <dgm:pt modelId="{777B1AD0-3124-4C0D-8567-7AFCB950E10E}">
      <dgm:prSet phldrT="[Texte]" custT="1"/>
      <dgm:spPr/>
      <dgm:t>
        <a:bodyPr/>
        <a:lstStyle/>
        <a:p>
          <a:pPr marL="0" lvl="0" indent="0" defTabSz="914400">
            <a:lnSpc>
              <a:spcPct val="100000"/>
            </a:lnSpc>
            <a:spcBef>
              <a:spcPts val="0"/>
            </a:spcBef>
            <a:spcAft>
              <a:spcPts val="0"/>
            </a:spcAft>
            <a:buClrTx/>
            <a:buSzTx/>
            <a:buFont typeface="Wingdings" panose="05000000000000000000" pitchFamily="2" charset="2"/>
            <a:buChar char="§"/>
          </a:pPr>
          <a:endParaRPr lang="fr-FR" sz="1000" dirty="0"/>
        </a:p>
      </dgm:t>
    </dgm:pt>
    <dgm:pt modelId="{FB74966A-F161-4E82-BD99-6C25DE302629}" type="parTrans" cxnId="{C6C1C970-D394-4A12-A63F-D66946807AD3}">
      <dgm:prSet/>
      <dgm:spPr/>
      <dgm:t>
        <a:bodyPr/>
        <a:lstStyle/>
        <a:p>
          <a:endParaRPr lang="fr-FR"/>
        </a:p>
      </dgm:t>
    </dgm:pt>
    <dgm:pt modelId="{7145F5A0-FDEB-4FC3-9C69-65A694405DEF}" type="sibTrans" cxnId="{C6C1C970-D394-4A12-A63F-D66946807AD3}">
      <dgm:prSet/>
      <dgm:spPr/>
      <dgm:t>
        <a:bodyPr/>
        <a:lstStyle/>
        <a:p>
          <a:endParaRPr lang="fr-FR"/>
        </a:p>
      </dgm:t>
    </dgm:pt>
    <dgm:pt modelId="{EC9699B0-83CF-4030-9EAA-5362624089E1}">
      <dgm:prSet phldrT="[Texte]" custT="1"/>
      <dgm:spPr/>
      <dgm:t>
        <a:bodyPr/>
        <a:lstStyle/>
        <a:p>
          <a:pPr marL="57150" lvl="1" indent="0" defTabSz="488950">
            <a:lnSpc>
              <a:spcPct val="90000"/>
            </a:lnSpc>
            <a:spcBef>
              <a:spcPct val="0"/>
            </a:spcBef>
            <a:spcAft>
              <a:spcPct val="15000"/>
            </a:spcAft>
          </a:pPr>
          <a:endParaRPr lang="fr-FR" sz="500" dirty="0"/>
        </a:p>
      </dgm:t>
    </dgm:pt>
    <dgm:pt modelId="{C6C223E2-BA84-4644-B890-356B77EB2848}" type="parTrans" cxnId="{7DBF2D76-8E11-4B57-84BD-878066EEBA4A}">
      <dgm:prSet/>
      <dgm:spPr/>
      <dgm:t>
        <a:bodyPr/>
        <a:lstStyle/>
        <a:p>
          <a:endParaRPr lang="fr-FR"/>
        </a:p>
      </dgm:t>
    </dgm:pt>
    <dgm:pt modelId="{D4655407-80C3-4F37-857F-FD2A0B29FC63}" type="sibTrans" cxnId="{7DBF2D76-8E11-4B57-84BD-878066EEBA4A}">
      <dgm:prSet/>
      <dgm:spPr/>
      <dgm:t>
        <a:bodyPr/>
        <a:lstStyle/>
        <a:p>
          <a:endParaRPr lang="fr-FR"/>
        </a:p>
      </dgm:t>
    </dgm:pt>
    <dgm:pt modelId="{F31199F7-82F1-4518-9FED-86350C7E443C}">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dirty="0">
              <a:solidFill>
                <a:schemeClr val="bg2"/>
              </a:solidFill>
            </a:rPr>
            <a:t>Reprise de confiance en soi pour cheminer sur un projet personnel (ex : permis de conduire, reprise de formation professionnelle)</a:t>
          </a:r>
        </a:p>
        <a:p>
          <a:pPr marL="0" lvl="1" indent="0" defTabSz="666750">
            <a:lnSpc>
              <a:spcPct val="90000"/>
            </a:lnSpc>
            <a:spcBef>
              <a:spcPct val="0"/>
            </a:spcBef>
            <a:spcAft>
              <a:spcPct val="15000"/>
            </a:spcAft>
            <a:buFont typeface="Wingdings" panose="05000000000000000000" pitchFamily="2" charset="2"/>
            <a:buChar char="§"/>
          </a:pPr>
          <a:r>
            <a:rPr lang="fr-CA" sz="1000" dirty="0">
              <a:solidFill>
                <a:schemeClr val="bg2"/>
              </a:solidFill>
            </a:rPr>
            <a:t> En revanche, des effets positifs souvent moindres sur les mères de famille (seules ou en couple) qui privilégient le bien-être de leurs enfants au détriment du leur.</a:t>
          </a:r>
          <a:endParaRPr lang="fr-FR" sz="1000" dirty="0">
            <a:solidFill>
              <a:schemeClr val="bg2"/>
            </a:solidFill>
          </a:endParaRPr>
        </a:p>
      </dgm:t>
    </dgm:pt>
    <dgm:pt modelId="{48204D7E-9580-41B9-80DB-D9783B8788AE}" type="parTrans" cxnId="{7E385517-96DE-4677-8929-733579DF3F9C}">
      <dgm:prSet/>
      <dgm:spPr/>
      <dgm:t>
        <a:bodyPr/>
        <a:lstStyle/>
        <a:p>
          <a:endParaRPr lang="fr-FR"/>
        </a:p>
      </dgm:t>
    </dgm:pt>
    <dgm:pt modelId="{61AC3E9C-BA54-4CED-B594-CE6617C75516}" type="sibTrans" cxnId="{7E385517-96DE-4677-8929-733579DF3F9C}">
      <dgm:prSet/>
      <dgm:spPr/>
      <dgm:t>
        <a:bodyPr/>
        <a:lstStyle/>
        <a:p>
          <a:endParaRPr lang="fr-FR"/>
        </a:p>
      </dgm:t>
    </dgm:pt>
    <dgm:pt modelId="{0DB9C85C-261D-4B2F-825A-FAA6732A4997}">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fr-FR" sz="1000" dirty="0"/>
        </a:p>
      </dgm:t>
    </dgm:pt>
    <dgm:pt modelId="{AAD1D9EE-EB76-4F92-A8F8-FDDE9A82D6C1}" type="parTrans" cxnId="{C48F3749-3E55-4432-8B48-C94B84ECCC86}">
      <dgm:prSet/>
      <dgm:spPr/>
      <dgm:t>
        <a:bodyPr/>
        <a:lstStyle/>
        <a:p>
          <a:endParaRPr lang="fr-FR"/>
        </a:p>
      </dgm:t>
    </dgm:pt>
    <dgm:pt modelId="{54860BB4-9A19-4D25-9005-71AC74C6B635}" type="sibTrans" cxnId="{C48F3749-3E55-4432-8B48-C94B84ECCC86}">
      <dgm:prSet/>
      <dgm:spPr/>
      <dgm:t>
        <a:bodyPr/>
        <a:lstStyle/>
        <a:p>
          <a:endParaRPr lang="fr-FR"/>
        </a:p>
      </dgm:t>
    </dgm:pt>
    <dgm:pt modelId="{DD383310-F663-4DB1-A738-3D59357E318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fr-FR" sz="1000" dirty="0">
            <a:solidFill>
              <a:schemeClr val="bg2"/>
            </a:solidFill>
          </a:endParaRPr>
        </a:p>
      </dgm:t>
    </dgm:pt>
    <dgm:pt modelId="{C6F45B9D-2438-439F-B7E0-C10704DAD556}" type="parTrans" cxnId="{1ACEE4D3-0C29-4F35-AE61-7F4782710269}">
      <dgm:prSet/>
      <dgm:spPr/>
      <dgm:t>
        <a:bodyPr/>
        <a:lstStyle/>
        <a:p>
          <a:endParaRPr lang="fr-FR"/>
        </a:p>
      </dgm:t>
    </dgm:pt>
    <dgm:pt modelId="{D5BEBFBB-2C37-415A-A036-3FC2E5A3357F}" type="sibTrans" cxnId="{1ACEE4D3-0C29-4F35-AE61-7F4782710269}">
      <dgm:prSet/>
      <dgm:spPr/>
      <dgm:t>
        <a:bodyPr/>
        <a:lstStyle/>
        <a:p>
          <a:endParaRPr lang="fr-FR"/>
        </a:p>
      </dgm:t>
    </dgm:pt>
    <dgm:pt modelId="{59F285A0-E2B1-4B1C-B365-59C153797CE5}">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dirty="0">
              <a:solidFill>
                <a:schemeClr val="bg2"/>
              </a:solidFill>
            </a:rPr>
            <a:t>Amélioration de la santé (séniors)</a:t>
          </a:r>
          <a:endParaRPr lang="fr-FR" sz="1000" dirty="0">
            <a:solidFill>
              <a:schemeClr val="bg2"/>
            </a:solidFill>
          </a:endParaRPr>
        </a:p>
      </dgm:t>
    </dgm:pt>
    <dgm:pt modelId="{550FC014-972C-478E-B219-486D59AA9C1B}" type="parTrans" cxnId="{9DCF0902-A090-422C-920A-05B7424DD456}">
      <dgm:prSet/>
      <dgm:spPr/>
      <dgm:t>
        <a:bodyPr/>
        <a:lstStyle/>
        <a:p>
          <a:endParaRPr lang="fr-FR"/>
        </a:p>
      </dgm:t>
    </dgm:pt>
    <dgm:pt modelId="{FED7F93A-42CE-4911-8861-0ABFAEE09D55}" type="sibTrans" cxnId="{9DCF0902-A090-422C-920A-05B7424DD456}">
      <dgm:prSet/>
      <dgm:spPr/>
      <dgm:t>
        <a:bodyPr/>
        <a:lstStyle/>
        <a:p>
          <a:endParaRPr lang="fr-FR"/>
        </a:p>
      </dgm:t>
    </dgm:pt>
    <dgm:pt modelId="{517DB953-B0C4-418A-9F5F-766CD58EB2D1}">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dirty="0">
              <a:solidFill>
                <a:schemeClr val="bg2"/>
              </a:solidFill>
            </a:rPr>
            <a:t>Changements de comportement en classe pour les plus jeunes</a:t>
          </a:r>
          <a:endParaRPr lang="fr-FR" sz="1000" dirty="0">
            <a:solidFill>
              <a:schemeClr val="bg2"/>
            </a:solidFill>
          </a:endParaRPr>
        </a:p>
      </dgm:t>
    </dgm:pt>
    <dgm:pt modelId="{FABF9D87-9A0E-480F-A3ED-56DA65903FBB}" type="parTrans" cxnId="{6A257709-B669-4944-BE5E-8AE48FC9F5C3}">
      <dgm:prSet/>
      <dgm:spPr/>
      <dgm:t>
        <a:bodyPr/>
        <a:lstStyle/>
        <a:p>
          <a:endParaRPr lang="fr-FR"/>
        </a:p>
      </dgm:t>
    </dgm:pt>
    <dgm:pt modelId="{CDCD3301-5048-47AD-A88C-8B7D3BB71975}" type="sibTrans" cxnId="{6A257709-B669-4944-BE5E-8AE48FC9F5C3}">
      <dgm:prSet/>
      <dgm:spPr/>
      <dgm:t>
        <a:bodyPr/>
        <a:lstStyle/>
        <a:p>
          <a:endParaRPr lang="fr-FR"/>
        </a:p>
      </dgm:t>
    </dgm:pt>
    <dgm:pt modelId="{97F9AD50-E315-43BF-B8D8-90A897FAF9D9}">
      <dgm:prSet phldrT="[Texte]" custT="1"/>
      <dgm:spPr/>
      <dgm:t>
        <a:bodyPr/>
        <a:lstStyle/>
        <a:p>
          <a:pPr marL="0" lvl="0" indent="0" defTabSz="914400">
            <a:lnSpc>
              <a:spcPct val="100000"/>
            </a:lnSpc>
            <a:spcBef>
              <a:spcPts val="0"/>
            </a:spcBef>
            <a:spcAft>
              <a:spcPts val="0"/>
            </a:spcAft>
            <a:buClrTx/>
            <a:buSzTx/>
            <a:buFont typeface="Wingdings" panose="05000000000000000000" pitchFamily="2" charset="2"/>
            <a:buChar char="§"/>
          </a:pPr>
          <a:r>
            <a:rPr lang="fr-CA" sz="1000" dirty="0">
              <a:solidFill>
                <a:schemeClr val="bg2"/>
              </a:solidFill>
            </a:rPr>
            <a:t>Amélioration / apaisement des relations intra-familiales</a:t>
          </a:r>
          <a:endParaRPr lang="fr-FR" sz="1000" dirty="0">
            <a:solidFill>
              <a:schemeClr val="bg2"/>
            </a:solidFill>
          </a:endParaRP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dirty="0">
              <a:solidFill>
                <a:schemeClr val="bg2"/>
              </a:solidFill>
            </a:rPr>
            <a:t>Fierté d’offrir des vacances à ses enfants, être un parent « digne »</a:t>
          </a:r>
          <a:endParaRPr lang="fr-FR" sz="1000" dirty="0">
            <a:solidFill>
              <a:schemeClr val="bg2"/>
            </a:solidFill>
          </a:endParaRPr>
        </a:p>
      </dgm:t>
    </dgm:pt>
    <dgm:pt modelId="{964243CF-6AC0-4A67-9DEC-AF7FC92A8069}" type="parTrans" cxnId="{F71C8563-AF14-4A58-BA87-6678E4FA5F50}">
      <dgm:prSet/>
      <dgm:spPr/>
      <dgm:t>
        <a:bodyPr/>
        <a:lstStyle/>
        <a:p>
          <a:endParaRPr lang="fr-FR"/>
        </a:p>
      </dgm:t>
    </dgm:pt>
    <dgm:pt modelId="{34D821ED-FF19-4C36-BB84-5967721E5F89}" type="sibTrans" cxnId="{F71C8563-AF14-4A58-BA87-6678E4FA5F50}">
      <dgm:prSet/>
      <dgm:spPr/>
      <dgm:t>
        <a:bodyPr/>
        <a:lstStyle/>
        <a:p>
          <a:endParaRPr lang="fr-FR"/>
        </a:p>
      </dgm:t>
    </dgm:pt>
    <dgm:pt modelId="{40D837F0-DEEB-440D-9EB6-50FA9A5C8851}" type="pres">
      <dgm:prSet presAssocID="{0975CA0D-F525-40A5-82E7-F6BEDFD5C12A}" presName="Name0" presStyleCnt="0">
        <dgm:presLayoutVars>
          <dgm:dir/>
          <dgm:animLvl val="lvl"/>
          <dgm:resizeHandles val="exact"/>
        </dgm:presLayoutVars>
      </dgm:prSet>
      <dgm:spPr/>
    </dgm:pt>
    <dgm:pt modelId="{6BF266D6-D6E4-46B7-B3B8-BE65B9AAF825}" type="pres">
      <dgm:prSet presAssocID="{F45098C0-9B6F-4CC1-8617-D3D298324A08}" presName="composite" presStyleCnt="0"/>
      <dgm:spPr/>
    </dgm:pt>
    <dgm:pt modelId="{1665CE54-D46A-4872-B1AD-CBC1922E063B}" type="pres">
      <dgm:prSet presAssocID="{F45098C0-9B6F-4CC1-8617-D3D298324A08}" presName="parTx" presStyleLbl="alignNode1" presStyleIdx="0" presStyleCnt="3">
        <dgm:presLayoutVars>
          <dgm:chMax val="0"/>
          <dgm:chPref val="0"/>
          <dgm:bulletEnabled val="1"/>
        </dgm:presLayoutVars>
      </dgm:prSet>
      <dgm:spPr/>
    </dgm:pt>
    <dgm:pt modelId="{E6CD517E-0AEE-4045-BCE5-60C0F8C99379}" type="pres">
      <dgm:prSet presAssocID="{F45098C0-9B6F-4CC1-8617-D3D298324A08}" presName="desTx" presStyleLbl="alignAccFollowNode1" presStyleIdx="0" presStyleCnt="3">
        <dgm:presLayoutVars>
          <dgm:bulletEnabled val="1"/>
        </dgm:presLayoutVars>
      </dgm:prSet>
      <dgm:spPr/>
    </dgm:pt>
    <dgm:pt modelId="{D2465ABB-653F-4D20-B5E2-CDB2211C6C03}" type="pres">
      <dgm:prSet presAssocID="{600AED89-CCCD-498C-9470-B76D72F5DD9E}" presName="space" presStyleCnt="0"/>
      <dgm:spPr/>
    </dgm:pt>
    <dgm:pt modelId="{E4A2851E-7B35-48B2-B89A-BCC1C0038E4C}" type="pres">
      <dgm:prSet presAssocID="{090BE27E-F739-4434-90FD-6D8194F60458}" presName="composite" presStyleCnt="0"/>
      <dgm:spPr/>
    </dgm:pt>
    <dgm:pt modelId="{CDBD9846-CC42-48D5-93F9-2954070B9195}" type="pres">
      <dgm:prSet presAssocID="{090BE27E-F739-4434-90FD-6D8194F60458}" presName="parTx" presStyleLbl="alignNode1" presStyleIdx="1" presStyleCnt="3">
        <dgm:presLayoutVars>
          <dgm:chMax val="0"/>
          <dgm:chPref val="0"/>
          <dgm:bulletEnabled val="1"/>
        </dgm:presLayoutVars>
      </dgm:prSet>
      <dgm:spPr/>
    </dgm:pt>
    <dgm:pt modelId="{45466D24-E197-4A4E-9EFB-AC9A236F0071}" type="pres">
      <dgm:prSet presAssocID="{090BE27E-F739-4434-90FD-6D8194F60458}" presName="desTx" presStyleLbl="alignAccFollowNode1" presStyleIdx="1" presStyleCnt="3">
        <dgm:presLayoutVars>
          <dgm:bulletEnabled val="1"/>
        </dgm:presLayoutVars>
      </dgm:prSet>
      <dgm:spPr/>
    </dgm:pt>
    <dgm:pt modelId="{42348966-7E7A-4280-9128-FFB3A7806E19}" type="pres">
      <dgm:prSet presAssocID="{226B525F-3F38-4FCD-81BA-E54C2ED7692B}" presName="space" presStyleCnt="0"/>
      <dgm:spPr/>
    </dgm:pt>
    <dgm:pt modelId="{5DE2241D-AB88-45D8-9AEF-2C429F362108}" type="pres">
      <dgm:prSet presAssocID="{77A1142A-F381-4484-8EA2-720BF5DB407E}" presName="composite" presStyleCnt="0"/>
      <dgm:spPr/>
    </dgm:pt>
    <dgm:pt modelId="{90A054D1-9C01-4C8E-AF89-0EFC77CB8009}" type="pres">
      <dgm:prSet presAssocID="{77A1142A-F381-4484-8EA2-720BF5DB407E}" presName="parTx" presStyleLbl="alignNode1" presStyleIdx="2" presStyleCnt="3">
        <dgm:presLayoutVars>
          <dgm:chMax val="0"/>
          <dgm:chPref val="0"/>
          <dgm:bulletEnabled val="1"/>
        </dgm:presLayoutVars>
      </dgm:prSet>
      <dgm:spPr/>
    </dgm:pt>
    <dgm:pt modelId="{DFC4EC6F-2208-4394-AFAA-DA0C0DBD4C84}" type="pres">
      <dgm:prSet presAssocID="{77A1142A-F381-4484-8EA2-720BF5DB407E}" presName="desTx" presStyleLbl="alignAccFollowNode1" presStyleIdx="2" presStyleCnt="3">
        <dgm:presLayoutVars>
          <dgm:bulletEnabled val="1"/>
        </dgm:presLayoutVars>
      </dgm:prSet>
      <dgm:spPr/>
    </dgm:pt>
  </dgm:ptLst>
  <dgm:cxnLst>
    <dgm:cxn modelId="{9DCF0902-A090-422C-920A-05B7424DD456}" srcId="{F45098C0-9B6F-4CC1-8617-D3D298324A08}" destId="{59F285A0-E2B1-4B1C-B365-59C153797CE5}" srcOrd="1" destOrd="0" parTransId="{550FC014-972C-478E-B219-486D59AA9C1B}" sibTransId="{FED7F93A-42CE-4911-8861-0ABFAEE09D55}"/>
    <dgm:cxn modelId="{6A257709-B669-4944-BE5E-8AE48FC9F5C3}" srcId="{F45098C0-9B6F-4CC1-8617-D3D298324A08}" destId="{517DB953-B0C4-418A-9F5F-766CD58EB2D1}" srcOrd="2" destOrd="0" parTransId="{FABF9D87-9A0E-480F-A3ED-56DA65903FBB}" sibTransId="{CDCD3301-5048-47AD-A88C-8B7D3BB71975}"/>
    <dgm:cxn modelId="{2FE55713-0F74-45AE-B6D3-CB5A4C0823A5}" type="presOf" srcId="{E44311E5-A35D-49BA-B941-17814CACF078}" destId="{DFC4EC6F-2208-4394-AFAA-DA0C0DBD4C84}" srcOrd="0" destOrd="2" presId="urn:microsoft.com/office/officeart/2005/8/layout/hList1"/>
    <dgm:cxn modelId="{7E385517-96DE-4677-8929-733579DF3F9C}" srcId="{F45098C0-9B6F-4CC1-8617-D3D298324A08}" destId="{F31199F7-82F1-4518-9FED-86350C7E443C}" srcOrd="3" destOrd="0" parTransId="{48204D7E-9580-41B9-80DB-D9783B8788AE}" sibTransId="{61AC3E9C-BA54-4CED-B594-CE6617C75516}"/>
    <dgm:cxn modelId="{B8F04222-5340-4FB3-A6D3-2A688B44EBAB}" type="presOf" srcId="{716985EF-0FF5-4E0E-B56E-AC68DD397B46}" destId="{E6CD517E-0AEE-4045-BCE5-60C0F8C99379}" srcOrd="0" destOrd="0" presId="urn:microsoft.com/office/officeart/2005/8/layout/hList1"/>
    <dgm:cxn modelId="{D5304029-1202-4D0F-9BD7-1EC17CE0AEFF}" type="presOf" srcId="{79CBEE8E-34B9-4293-BDE5-73B66941ADF0}" destId="{45466D24-E197-4A4E-9EFB-AC9A236F0071}" srcOrd="0" destOrd="0" presId="urn:microsoft.com/office/officeart/2005/8/layout/hList1"/>
    <dgm:cxn modelId="{3577CB60-3151-4F31-8EED-9853D4551F34}" type="presOf" srcId="{A1719340-FC9D-4B69-9E02-BB814FEC1746}" destId="{45466D24-E197-4A4E-9EFB-AC9A236F0071}" srcOrd="0" destOrd="1" presId="urn:microsoft.com/office/officeart/2005/8/layout/hList1"/>
    <dgm:cxn modelId="{F71C8563-AF14-4A58-BA87-6678E4FA5F50}" srcId="{090BE27E-F739-4434-90FD-6D8194F60458}" destId="{97F9AD50-E315-43BF-B8D8-90A897FAF9D9}" srcOrd="2" destOrd="0" parTransId="{964243CF-6AC0-4A67-9DEC-AF7FC92A8069}" sibTransId="{34D821ED-FF19-4C36-BB84-5967721E5F89}"/>
    <dgm:cxn modelId="{3DD0EE43-9905-4DF2-BD56-A252D9700B0F}" srcId="{090BE27E-F739-4434-90FD-6D8194F60458}" destId="{A1719340-FC9D-4B69-9E02-BB814FEC1746}" srcOrd="1" destOrd="0" parTransId="{0CEF6DF5-AB30-4D3D-97F4-BCA88679AFF2}" sibTransId="{A15C0E62-C1FC-421B-898D-757FFB255213}"/>
    <dgm:cxn modelId="{C48F3749-3E55-4432-8B48-C94B84ECCC86}" srcId="{090BE27E-F739-4434-90FD-6D8194F60458}" destId="{0DB9C85C-261D-4B2F-825A-FAA6732A4997}" srcOrd="3" destOrd="0" parTransId="{AAD1D9EE-EB76-4F92-A8F8-FDDE9A82D6C1}" sibTransId="{54860BB4-9A19-4D25-9005-71AC74C6B635}"/>
    <dgm:cxn modelId="{5DA41F6C-C0D1-4556-B8ED-46F7D3D4327D}" type="presOf" srcId="{1A742D9E-F70F-41DC-A2E3-4A918A2CFEB1}" destId="{DFC4EC6F-2208-4394-AFAA-DA0C0DBD4C84}" srcOrd="0" destOrd="0" presId="urn:microsoft.com/office/officeart/2005/8/layout/hList1"/>
    <dgm:cxn modelId="{4EBC094D-C807-4A1B-ADC9-947FC3C4FB44}" type="presOf" srcId="{777B1AD0-3124-4C0D-8567-7AFCB950E10E}" destId="{45466D24-E197-4A4E-9EFB-AC9A236F0071}" srcOrd="0" destOrd="4" presId="urn:microsoft.com/office/officeart/2005/8/layout/hList1"/>
    <dgm:cxn modelId="{5D66454E-FD57-47DF-9AA0-225A7B85C81C}" srcId="{0975CA0D-F525-40A5-82E7-F6BEDFD5C12A}" destId="{F45098C0-9B6F-4CC1-8617-D3D298324A08}" srcOrd="0" destOrd="0" parTransId="{BD7B6A65-9E5E-4E7B-8205-7B3ADA6AB68D}" sibTransId="{600AED89-CCCD-498C-9470-B76D72F5DD9E}"/>
    <dgm:cxn modelId="{C6C1C970-D394-4A12-A63F-D66946807AD3}" srcId="{090BE27E-F739-4434-90FD-6D8194F60458}" destId="{777B1AD0-3124-4C0D-8567-7AFCB950E10E}" srcOrd="4" destOrd="0" parTransId="{FB74966A-F161-4E82-BD99-6C25DE302629}" sibTransId="{7145F5A0-FDEB-4FC3-9C69-65A694405DEF}"/>
    <dgm:cxn modelId="{73A70271-8447-44CC-867A-96134F58280F}" type="presOf" srcId="{F45098C0-9B6F-4CC1-8617-D3D298324A08}" destId="{1665CE54-D46A-4872-B1AD-CBC1922E063B}" srcOrd="0" destOrd="0" presId="urn:microsoft.com/office/officeart/2005/8/layout/hList1"/>
    <dgm:cxn modelId="{BD4ABE72-3F64-4270-BB98-B65559D4C8F7}" type="presOf" srcId="{090BE27E-F739-4434-90FD-6D8194F60458}" destId="{CDBD9846-CC42-48D5-93F9-2954070B9195}" srcOrd="0" destOrd="0" presId="urn:microsoft.com/office/officeart/2005/8/layout/hList1"/>
    <dgm:cxn modelId="{7DBF2D76-8E11-4B57-84BD-878066EEBA4A}" srcId="{77A1142A-F381-4484-8EA2-720BF5DB407E}" destId="{EC9699B0-83CF-4030-9EAA-5362624089E1}" srcOrd="3" destOrd="0" parTransId="{C6C223E2-BA84-4644-B890-356B77EB2848}" sibTransId="{D4655407-80C3-4F37-857F-FD2A0B29FC63}"/>
    <dgm:cxn modelId="{572C4F56-C2BF-4FCC-90C6-154821C06710}" type="presOf" srcId="{F31199F7-82F1-4518-9FED-86350C7E443C}" destId="{E6CD517E-0AEE-4045-BCE5-60C0F8C99379}" srcOrd="0" destOrd="3" presId="urn:microsoft.com/office/officeart/2005/8/layout/hList1"/>
    <dgm:cxn modelId="{CBE66F87-601F-4443-9500-F479EF5070A8}" type="presOf" srcId="{DD383310-F663-4DB1-A738-3D59357E318F}" destId="{45466D24-E197-4A4E-9EFB-AC9A236F0071}" srcOrd="0" destOrd="5" presId="urn:microsoft.com/office/officeart/2005/8/layout/hList1"/>
    <dgm:cxn modelId="{41E8A79A-158E-430C-9A1D-C57DCDB8B450}" type="presOf" srcId="{0DB9C85C-261D-4B2F-825A-FAA6732A4997}" destId="{45466D24-E197-4A4E-9EFB-AC9A236F0071}" srcOrd="0" destOrd="3" presId="urn:microsoft.com/office/officeart/2005/8/layout/hList1"/>
    <dgm:cxn modelId="{2E0F6AA6-808F-4A6C-A0EF-8901B82C6989}" srcId="{77A1142A-F381-4484-8EA2-720BF5DB407E}" destId="{E44311E5-A35D-49BA-B941-17814CACF078}" srcOrd="2" destOrd="0" parTransId="{28E4D4BA-545D-453F-B970-5F5E74BE8DFA}" sibTransId="{9EB96A70-E55D-4BA6-B265-CE65C2C57118}"/>
    <dgm:cxn modelId="{E548B3AE-CBED-4A68-A029-E30FFFB66593}" type="presOf" srcId="{59F285A0-E2B1-4B1C-B365-59C153797CE5}" destId="{E6CD517E-0AEE-4045-BCE5-60C0F8C99379}" srcOrd="0" destOrd="1" presId="urn:microsoft.com/office/officeart/2005/8/layout/hList1"/>
    <dgm:cxn modelId="{5BC5C4B3-582B-4998-85FD-3FD589D9C2DB}" srcId="{77A1142A-F381-4484-8EA2-720BF5DB407E}" destId="{1A742D9E-F70F-41DC-A2E3-4A918A2CFEB1}" srcOrd="0" destOrd="0" parTransId="{CF7621CF-A9FA-481C-8809-82844F91B7F2}" sibTransId="{4025F138-52EB-4D27-A5A2-E5A8A1E56106}"/>
    <dgm:cxn modelId="{68BEDBBF-5B1A-4BAD-A2B9-6DEB54E25403}" type="presOf" srcId="{97F9AD50-E315-43BF-B8D8-90A897FAF9D9}" destId="{45466D24-E197-4A4E-9EFB-AC9A236F0071}" srcOrd="0" destOrd="2" presId="urn:microsoft.com/office/officeart/2005/8/layout/hList1"/>
    <dgm:cxn modelId="{B2FD1AC8-561A-40C6-B083-BC922BA5F14C}" srcId="{77A1142A-F381-4484-8EA2-720BF5DB407E}" destId="{AD6E3D37-BCB9-4673-964D-1E05EC5943BB}" srcOrd="1" destOrd="0" parTransId="{05826B93-C4D0-4552-8F98-CB09F344B13F}" sibTransId="{570041AA-C6A5-4908-914C-E97413A38801}"/>
    <dgm:cxn modelId="{109F13D2-5205-4B7F-A8C9-54A33A7D5019}" type="presOf" srcId="{77A1142A-F381-4484-8EA2-720BF5DB407E}" destId="{90A054D1-9C01-4C8E-AF89-0EFC77CB8009}" srcOrd="0" destOrd="0" presId="urn:microsoft.com/office/officeart/2005/8/layout/hList1"/>
    <dgm:cxn modelId="{1ACEE4D3-0C29-4F35-AE61-7F4782710269}" srcId="{090BE27E-F739-4434-90FD-6D8194F60458}" destId="{DD383310-F663-4DB1-A738-3D59357E318F}" srcOrd="5" destOrd="0" parTransId="{C6F45B9D-2438-439F-B7E0-C10704DAD556}" sibTransId="{D5BEBFBB-2C37-415A-A036-3FC2E5A3357F}"/>
    <dgm:cxn modelId="{FEEED6DB-7099-4D1B-B239-EF09DEF83109}" srcId="{090BE27E-F739-4434-90FD-6D8194F60458}" destId="{79CBEE8E-34B9-4293-BDE5-73B66941ADF0}" srcOrd="0" destOrd="0" parTransId="{72214F24-FF25-4BFF-8A0C-B1413E9514E0}" sibTransId="{520C8177-F698-4636-AE01-F6CA507CB6CC}"/>
    <dgm:cxn modelId="{2E4572DF-DA8B-412B-ABC5-AEB0A0E83109}" type="presOf" srcId="{517DB953-B0C4-418A-9F5F-766CD58EB2D1}" destId="{E6CD517E-0AEE-4045-BCE5-60C0F8C99379}" srcOrd="0" destOrd="2" presId="urn:microsoft.com/office/officeart/2005/8/layout/hList1"/>
    <dgm:cxn modelId="{4F7567E3-3B76-4726-9408-1F9E2C02F69F}" type="presOf" srcId="{AD6E3D37-BCB9-4673-964D-1E05EC5943BB}" destId="{DFC4EC6F-2208-4394-AFAA-DA0C0DBD4C84}" srcOrd="0" destOrd="1" presId="urn:microsoft.com/office/officeart/2005/8/layout/hList1"/>
    <dgm:cxn modelId="{8E9664ED-CA2E-4136-920B-D6BD6295CF6F}" srcId="{F45098C0-9B6F-4CC1-8617-D3D298324A08}" destId="{716985EF-0FF5-4E0E-B56E-AC68DD397B46}" srcOrd="0" destOrd="0" parTransId="{7B8BFA0F-577F-4D9F-989A-C28C90B36394}" sibTransId="{5B81352F-86D5-47C1-999D-A601896FA52B}"/>
    <dgm:cxn modelId="{6FFC2EF0-80A0-4585-B09E-ADE6FC7B5F22}" type="presOf" srcId="{EC9699B0-83CF-4030-9EAA-5362624089E1}" destId="{DFC4EC6F-2208-4394-AFAA-DA0C0DBD4C84}" srcOrd="0" destOrd="3" presId="urn:microsoft.com/office/officeart/2005/8/layout/hList1"/>
    <dgm:cxn modelId="{5ABC40F0-7BA0-4679-83A1-B75DEF45B354}" srcId="{0975CA0D-F525-40A5-82E7-F6BEDFD5C12A}" destId="{77A1142A-F381-4484-8EA2-720BF5DB407E}" srcOrd="2" destOrd="0" parTransId="{4C24BFB5-EEF0-44FD-8CE6-0CD8378D64EC}" sibTransId="{C3456D36-01C2-47CA-BB24-F91603808702}"/>
    <dgm:cxn modelId="{CDACABF1-78F2-4815-860E-B9A2CF2D18FB}" type="presOf" srcId="{0975CA0D-F525-40A5-82E7-F6BEDFD5C12A}" destId="{40D837F0-DEEB-440D-9EB6-50FA9A5C8851}" srcOrd="0" destOrd="0" presId="urn:microsoft.com/office/officeart/2005/8/layout/hList1"/>
    <dgm:cxn modelId="{59C492FF-9220-4163-98DE-6710073877A5}" srcId="{0975CA0D-F525-40A5-82E7-F6BEDFD5C12A}" destId="{090BE27E-F739-4434-90FD-6D8194F60458}" srcOrd="1" destOrd="0" parTransId="{BB0BD23A-4324-44AF-9DC4-CAFCC0E62F22}" sibTransId="{226B525F-3F38-4FCD-81BA-E54C2ED7692B}"/>
    <dgm:cxn modelId="{EE81481A-CF00-4731-A97B-3B20592909C7}" type="presParOf" srcId="{40D837F0-DEEB-440D-9EB6-50FA9A5C8851}" destId="{6BF266D6-D6E4-46B7-B3B8-BE65B9AAF825}" srcOrd="0" destOrd="0" presId="urn:microsoft.com/office/officeart/2005/8/layout/hList1"/>
    <dgm:cxn modelId="{F1D78A21-57DB-43B4-A130-02D70FA108FD}" type="presParOf" srcId="{6BF266D6-D6E4-46B7-B3B8-BE65B9AAF825}" destId="{1665CE54-D46A-4872-B1AD-CBC1922E063B}" srcOrd="0" destOrd="0" presId="urn:microsoft.com/office/officeart/2005/8/layout/hList1"/>
    <dgm:cxn modelId="{93FB0365-0166-4C80-8F53-56D91D49ABA9}" type="presParOf" srcId="{6BF266D6-D6E4-46B7-B3B8-BE65B9AAF825}" destId="{E6CD517E-0AEE-4045-BCE5-60C0F8C99379}" srcOrd="1" destOrd="0" presId="urn:microsoft.com/office/officeart/2005/8/layout/hList1"/>
    <dgm:cxn modelId="{5B4F0E35-56FC-4EB0-BD56-C400CB974943}" type="presParOf" srcId="{40D837F0-DEEB-440D-9EB6-50FA9A5C8851}" destId="{D2465ABB-653F-4D20-B5E2-CDB2211C6C03}" srcOrd="1" destOrd="0" presId="urn:microsoft.com/office/officeart/2005/8/layout/hList1"/>
    <dgm:cxn modelId="{DFE8D855-E2B2-4815-823F-C20E77A21A06}" type="presParOf" srcId="{40D837F0-DEEB-440D-9EB6-50FA9A5C8851}" destId="{E4A2851E-7B35-48B2-B89A-BCC1C0038E4C}" srcOrd="2" destOrd="0" presId="urn:microsoft.com/office/officeart/2005/8/layout/hList1"/>
    <dgm:cxn modelId="{46AA7590-E66A-4C50-8311-9DAF0604C23D}" type="presParOf" srcId="{E4A2851E-7B35-48B2-B89A-BCC1C0038E4C}" destId="{CDBD9846-CC42-48D5-93F9-2954070B9195}" srcOrd="0" destOrd="0" presId="urn:microsoft.com/office/officeart/2005/8/layout/hList1"/>
    <dgm:cxn modelId="{22BE8290-0DEC-4BF3-B00C-F887D703B175}" type="presParOf" srcId="{E4A2851E-7B35-48B2-B89A-BCC1C0038E4C}" destId="{45466D24-E197-4A4E-9EFB-AC9A236F0071}" srcOrd="1" destOrd="0" presId="urn:microsoft.com/office/officeart/2005/8/layout/hList1"/>
    <dgm:cxn modelId="{1D963A56-7914-47A9-AB09-D82CD42A667A}" type="presParOf" srcId="{40D837F0-DEEB-440D-9EB6-50FA9A5C8851}" destId="{42348966-7E7A-4280-9128-FFB3A7806E19}" srcOrd="3" destOrd="0" presId="urn:microsoft.com/office/officeart/2005/8/layout/hList1"/>
    <dgm:cxn modelId="{0C5E1B95-FFE4-4691-9994-E0703BCC83C6}" type="presParOf" srcId="{40D837F0-DEEB-440D-9EB6-50FA9A5C8851}" destId="{5DE2241D-AB88-45D8-9AEF-2C429F362108}" srcOrd="4" destOrd="0" presId="urn:microsoft.com/office/officeart/2005/8/layout/hList1"/>
    <dgm:cxn modelId="{462187F6-862E-4D65-B576-BE62A8638081}" type="presParOf" srcId="{5DE2241D-AB88-45D8-9AEF-2C429F362108}" destId="{90A054D1-9C01-4C8E-AF89-0EFC77CB8009}" srcOrd="0" destOrd="0" presId="urn:microsoft.com/office/officeart/2005/8/layout/hList1"/>
    <dgm:cxn modelId="{29914620-9F99-4FAF-B74C-EBF947BE63DA}" type="presParOf" srcId="{5DE2241D-AB88-45D8-9AEF-2C429F362108}" destId="{DFC4EC6F-2208-4394-AFAA-DA0C0DBD4C8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A8ECC-CB2B-4229-A13F-D64E30CA8FA6}">
      <dsp:nvSpPr>
        <dsp:cNvPr id="0" name=""/>
        <dsp:cNvSpPr/>
      </dsp:nvSpPr>
      <dsp:spPr>
        <a:xfrm>
          <a:off x="372850" y="85442"/>
          <a:ext cx="5417262" cy="10562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5433" tIns="41910" rIns="41910" bIns="41910" numCol="1" spcCol="1270" anchor="ctr" anchorCtr="0">
          <a:noAutofit/>
        </a:bodyPr>
        <a:lstStyle/>
        <a:p>
          <a:pPr marL="0" lvl="0" indent="0" algn="just" defTabSz="466725">
            <a:lnSpc>
              <a:spcPct val="90000"/>
            </a:lnSpc>
            <a:spcBef>
              <a:spcPct val="0"/>
            </a:spcBef>
            <a:spcAft>
              <a:spcPct val="35000"/>
            </a:spcAft>
            <a:buFont typeface="Wingdings" panose="05000000000000000000" pitchFamily="2" charset="2"/>
            <a:buNone/>
          </a:pPr>
          <a:r>
            <a:rPr lang="fr-FR" sz="1050" b="1" kern="1200" dirty="0">
              <a:solidFill>
                <a:sysClr val="windowText" lastClr="000000"/>
              </a:solidFill>
            </a:rPr>
            <a:t>Analyser les pratiques professionnelles </a:t>
          </a:r>
          <a:r>
            <a:rPr lang="fr-FR" sz="1050" kern="1200" dirty="0">
              <a:solidFill>
                <a:sysClr val="windowText" lastClr="000000"/>
              </a:solidFill>
            </a:rPr>
            <a:t>autour des projets vacances dans les centres sociaux (leviers, freins et manières de faire), afin de mieux comprendre la variété des pratiques ainsi que l’implication requise et d’analyser en quoi ces pratiques orientent le sens donné à un projet de vacances. Interroger les centres permet également de mieux saisir les freins et difficultés rencontrées et d’éventuellement mieux saisir pourquoi le nombre de centres sociaux impliqués dans la démarche reste faible au regard du nombre d’adhérents.</a:t>
          </a:r>
        </a:p>
      </dsp:txBody>
      <dsp:txXfrm>
        <a:off x="372850" y="85442"/>
        <a:ext cx="5417262" cy="1056250"/>
      </dsp:txXfrm>
    </dsp:sp>
    <dsp:sp modelId="{5126BD72-8489-43B5-ABA3-5528EB7924FF}">
      <dsp:nvSpPr>
        <dsp:cNvPr id="0" name=""/>
        <dsp:cNvSpPr/>
      </dsp:nvSpPr>
      <dsp:spPr>
        <a:xfrm>
          <a:off x="473180" y="207793"/>
          <a:ext cx="439351" cy="5785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3D8318-E16B-4843-8D28-92B1A6412115}">
      <dsp:nvSpPr>
        <dsp:cNvPr id="0" name=""/>
        <dsp:cNvSpPr/>
      </dsp:nvSpPr>
      <dsp:spPr>
        <a:xfrm>
          <a:off x="372850" y="1262574"/>
          <a:ext cx="5417262" cy="10562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5433" tIns="41910" rIns="41910" bIns="41910" numCol="1" spcCol="1270" anchor="ctr" anchorCtr="0">
          <a:noAutofit/>
        </a:bodyPr>
        <a:lstStyle/>
        <a:p>
          <a:pPr marL="0" lvl="0" indent="0" algn="just" defTabSz="466725">
            <a:lnSpc>
              <a:spcPct val="90000"/>
            </a:lnSpc>
            <a:spcBef>
              <a:spcPct val="0"/>
            </a:spcBef>
            <a:spcAft>
              <a:spcPct val="35000"/>
            </a:spcAft>
            <a:buFont typeface="Wingdings" panose="05000000000000000000" pitchFamily="2" charset="2"/>
            <a:buNone/>
          </a:pPr>
          <a:r>
            <a:rPr lang="fr-FR" sz="1050" b="1" kern="1200" dirty="0">
              <a:solidFill>
                <a:sysClr val="windowText" lastClr="000000"/>
              </a:solidFill>
            </a:rPr>
            <a:t>Identifier, mesurer et illustrer l’impact</a:t>
          </a:r>
          <a:r>
            <a:rPr lang="fr-FR" sz="1050" kern="1200" dirty="0">
              <a:solidFill>
                <a:sysClr val="windowText" lastClr="000000"/>
              </a:solidFill>
            </a:rPr>
            <a:t> des séjours sur les bénéficiaires, le projet de la structure et l’écosystème d’acteurs du territoire. L’objectif est de permettre le recul en termes d’impact des projets vacances et de les partager collectivement.</a:t>
          </a:r>
        </a:p>
      </dsp:txBody>
      <dsp:txXfrm>
        <a:off x="372850" y="1262574"/>
        <a:ext cx="5417262" cy="1056250"/>
      </dsp:txXfrm>
    </dsp:sp>
    <dsp:sp modelId="{C748335B-BA04-4C32-A8EE-F37C62E61B1D}">
      <dsp:nvSpPr>
        <dsp:cNvPr id="0" name=""/>
        <dsp:cNvSpPr/>
      </dsp:nvSpPr>
      <dsp:spPr>
        <a:xfrm>
          <a:off x="473180" y="1384925"/>
          <a:ext cx="439351" cy="578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24609-79A6-49AF-A6C1-E4BBF63BBF4B}">
      <dsp:nvSpPr>
        <dsp:cNvPr id="0" name=""/>
        <dsp:cNvSpPr/>
      </dsp:nvSpPr>
      <dsp:spPr>
        <a:xfrm>
          <a:off x="372850" y="2439707"/>
          <a:ext cx="5417262" cy="10562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5433" tIns="41910" rIns="41910" bIns="41910" numCol="1" spcCol="1270" anchor="ctr" anchorCtr="0">
          <a:noAutofit/>
        </a:bodyPr>
        <a:lstStyle/>
        <a:p>
          <a:pPr marL="0" lvl="0" indent="0" algn="just" defTabSz="466725">
            <a:lnSpc>
              <a:spcPct val="90000"/>
            </a:lnSpc>
            <a:spcBef>
              <a:spcPct val="0"/>
            </a:spcBef>
            <a:spcAft>
              <a:spcPct val="35000"/>
            </a:spcAft>
            <a:buFont typeface="Wingdings" panose="05000000000000000000" pitchFamily="2" charset="2"/>
            <a:buNone/>
          </a:pPr>
          <a:r>
            <a:rPr lang="fr-FR" sz="1050" b="1" kern="1200" dirty="0">
              <a:solidFill>
                <a:sysClr val="windowText" lastClr="000000"/>
              </a:solidFill>
            </a:rPr>
            <a:t>Valoriser</a:t>
          </a:r>
          <a:r>
            <a:rPr lang="fr-FR" sz="1050" kern="1200" dirty="0">
              <a:solidFill>
                <a:sysClr val="windowText" lastClr="000000"/>
              </a:solidFill>
            </a:rPr>
            <a:t> </a:t>
          </a:r>
          <a:r>
            <a:rPr lang="fr-FR" sz="1050" b="1" kern="1200" dirty="0">
              <a:solidFill>
                <a:sysClr val="windowText" lastClr="000000"/>
              </a:solidFill>
            </a:rPr>
            <a:t>le sens d’un projet vacances </a:t>
          </a:r>
          <a:r>
            <a:rPr lang="fr-FR" sz="1050" kern="1200" dirty="0">
              <a:solidFill>
                <a:sysClr val="windowText" lastClr="000000"/>
              </a:solidFill>
            </a:rPr>
            <a:t>par une communication interne (guide de pratiques inspirantes repérées) et externe (capitalisation et diffusion des impacts analysés). </a:t>
          </a:r>
        </a:p>
      </dsp:txBody>
      <dsp:txXfrm>
        <a:off x="372850" y="2439707"/>
        <a:ext cx="5417262" cy="1056250"/>
      </dsp:txXfrm>
    </dsp:sp>
    <dsp:sp modelId="{AC690B0E-6813-4EC9-A4C2-22F088F39384}">
      <dsp:nvSpPr>
        <dsp:cNvPr id="0" name=""/>
        <dsp:cNvSpPr/>
      </dsp:nvSpPr>
      <dsp:spPr>
        <a:xfrm>
          <a:off x="473180" y="2562057"/>
          <a:ext cx="439351" cy="5785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936A6-B51C-4F3E-95AC-3E61649637EC}">
      <dsp:nvSpPr>
        <dsp:cNvPr id="0" name=""/>
        <dsp:cNvSpPr/>
      </dsp:nvSpPr>
      <dsp:spPr>
        <a:xfrm>
          <a:off x="607461" y="420"/>
          <a:ext cx="1137266" cy="68235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A" sz="1000" kern="12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10</a:t>
          </a:r>
          <a:r>
            <a:rPr kumimoji="0" lang="fr-CA" sz="1000" u="none" strike="noStrike" kern="1200" cap="none" spc="0" normalizeH="0" baseline="0" noProof="0" dirty="0">
              <a:ln>
                <a:noFill/>
              </a:ln>
              <a:solidFill>
                <a:srgbClr val="434759"/>
              </a:solidFill>
              <a:effectLst/>
              <a:uLnTx/>
              <a:uFillTx/>
              <a:latin typeface="Corbel" panose="020B0503020204020204" pitchFamily="34" charset="0"/>
              <a:ea typeface="PMingLiU" panose="02020500000000000000" pitchFamily="18" charset="-120"/>
              <a:cs typeface="Times New Roman" panose="02020603050405020304" pitchFamily="18" charset="0"/>
            </a:rPr>
            <a:t> directions </a:t>
          </a:r>
          <a:endParaRPr lang="fr-FR" sz="1000" kern="1200" dirty="0"/>
        </a:p>
      </dsp:txBody>
      <dsp:txXfrm>
        <a:off x="607461" y="420"/>
        <a:ext cx="1137266" cy="682359"/>
      </dsp:txXfrm>
    </dsp:sp>
    <dsp:sp modelId="{1C965FA2-9B2F-4D02-A2A1-3060A85541BA}">
      <dsp:nvSpPr>
        <dsp:cNvPr id="0" name=""/>
        <dsp:cNvSpPr/>
      </dsp:nvSpPr>
      <dsp:spPr>
        <a:xfrm>
          <a:off x="1858454" y="420"/>
          <a:ext cx="1137266" cy="68235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ClrTx/>
            <a:buSzTx/>
            <a:buFont typeface="Wingdings" panose="05000000000000000000" pitchFamily="2" charset="2"/>
            <a:buNone/>
          </a:pPr>
          <a:r>
            <a:rPr lang="fr-CA" sz="1000" kern="12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13 référents famille / « parentalité » + enfance et/ou jeunesse</a:t>
          </a:r>
          <a:endParaRPr lang="fr-FR" sz="1000" kern="1200" dirty="0"/>
        </a:p>
      </dsp:txBody>
      <dsp:txXfrm>
        <a:off x="1858454" y="420"/>
        <a:ext cx="1137266" cy="682359"/>
      </dsp:txXfrm>
    </dsp:sp>
    <dsp:sp modelId="{C6E6E2E7-17AC-4C87-AA96-1D13D57FFF59}">
      <dsp:nvSpPr>
        <dsp:cNvPr id="0" name=""/>
        <dsp:cNvSpPr/>
      </dsp:nvSpPr>
      <dsp:spPr>
        <a:xfrm>
          <a:off x="3109447" y="420"/>
          <a:ext cx="1137266" cy="68235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A" sz="1000" kern="12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5 coordonnateurs et 1 chargé de mission / coordinateur d’EVS</a:t>
          </a:r>
          <a:endParaRPr lang="fr-FR" sz="1000" kern="1200" dirty="0"/>
        </a:p>
      </dsp:txBody>
      <dsp:txXfrm>
        <a:off x="3109447" y="420"/>
        <a:ext cx="1137266" cy="682359"/>
      </dsp:txXfrm>
    </dsp:sp>
    <dsp:sp modelId="{A05D6C6B-8D69-44F5-AD3E-95BB9E0B1FF4}">
      <dsp:nvSpPr>
        <dsp:cNvPr id="0" name=""/>
        <dsp:cNvSpPr/>
      </dsp:nvSpPr>
      <dsp:spPr>
        <a:xfrm>
          <a:off x="4360440" y="420"/>
          <a:ext cx="1137266" cy="68235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ClrTx/>
            <a:buSzTx/>
            <a:buFont typeface="Wingdings" panose="05000000000000000000" pitchFamily="2" charset="2"/>
            <a:buNone/>
          </a:pPr>
          <a:r>
            <a:rPr lang="fr-CA" sz="1000" kern="12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4 animatrices </a:t>
          </a:r>
          <a:endParaRPr lang="fr-FR" sz="1000" kern="1200" dirty="0"/>
        </a:p>
      </dsp:txBody>
      <dsp:txXfrm>
        <a:off x="4360440" y="420"/>
        <a:ext cx="1137266" cy="682359"/>
      </dsp:txXfrm>
    </dsp:sp>
    <dsp:sp modelId="{733FD6B0-C99C-4692-B941-2E14FC9B34BB}">
      <dsp:nvSpPr>
        <dsp:cNvPr id="0" name=""/>
        <dsp:cNvSpPr/>
      </dsp:nvSpPr>
      <dsp:spPr>
        <a:xfrm>
          <a:off x="1232957" y="796506"/>
          <a:ext cx="1137266" cy="68235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ClrTx/>
            <a:buSzTx/>
            <a:buFont typeface="Wingdings" panose="05000000000000000000" pitchFamily="2" charset="2"/>
            <a:buNone/>
          </a:pPr>
          <a:r>
            <a:rPr lang="fr-CA" sz="1000" kern="12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3 alternants ou contrats à durée déterminée</a:t>
          </a:r>
          <a:endParaRPr lang="fr-FR" sz="1000" kern="1200" dirty="0"/>
        </a:p>
      </dsp:txBody>
      <dsp:txXfrm>
        <a:off x="1232957" y="796506"/>
        <a:ext cx="1137266" cy="682359"/>
      </dsp:txXfrm>
    </dsp:sp>
    <dsp:sp modelId="{B322AF71-DB39-4194-809B-9B29C891A4AA}">
      <dsp:nvSpPr>
        <dsp:cNvPr id="0" name=""/>
        <dsp:cNvSpPr/>
      </dsp:nvSpPr>
      <dsp:spPr>
        <a:xfrm>
          <a:off x="2483950" y="796506"/>
          <a:ext cx="1137266" cy="68235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A" sz="1000" kern="12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Une référente dédiée aux sujets vacances, cuisine et culture</a:t>
          </a:r>
        </a:p>
      </dsp:txBody>
      <dsp:txXfrm>
        <a:off x="2483950" y="796506"/>
        <a:ext cx="1137266" cy="682359"/>
      </dsp:txXfrm>
    </dsp:sp>
    <dsp:sp modelId="{12C719C6-7AED-4EF6-9582-B9CE2F7D8772}">
      <dsp:nvSpPr>
        <dsp:cNvPr id="0" name=""/>
        <dsp:cNvSpPr/>
      </dsp:nvSpPr>
      <dsp:spPr>
        <a:xfrm>
          <a:off x="3734943" y="796506"/>
          <a:ext cx="1137266" cy="68235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A" sz="1000" kern="1200">
              <a:solidFill>
                <a:srgbClr val="434759"/>
              </a:solidFill>
              <a:latin typeface="Corbel" panose="020B0503020204020204" pitchFamily="34" charset="0"/>
              <a:ea typeface="PMingLiU" panose="02020500000000000000" pitchFamily="18" charset="-120"/>
              <a:cs typeface="Times New Roman" panose="02020603050405020304" pitchFamily="18" charset="0"/>
            </a:rPr>
            <a:t>Une coordonnatrice PRE de la Ville </a:t>
          </a:r>
          <a:endParaRPr kumimoji="0" lang="fr-CA" sz="1000" u="none" strike="noStrike" kern="1200" cap="none" spc="0" normalizeH="0" baseline="0" noProof="0" dirty="0">
            <a:ln>
              <a:noFill/>
            </a:ln>
            <a:solidFill>
              <a:srgbClr val="434759"/>
            </a:solidFill>
            <a:effectLst/>
            <a:uLnTx/>
            <a:uFillTx/>
            <a:latin typeface="Corbel" panose="020B0503020204020204" pitchFamily="34" charset="0"/>
            <a:ea typeface="PMingLiU" panose="02020500000000000000" pitchFamily="18" charset="-120"/>
            <a:cs typeface="Times New Roman" panose="02020603050405020304" pitchFamily="18" charset="0"/>
          </a:endParaRPr>
        </a:p>
      </dsp:txBody>
      <dsp:txXfrm>
        <a:off x="3734943" y="796506"/>
        <a:ext cx="1137266" cy="682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DF826-A582-4ADF-AAB3-326AA35654DA}">
      <dsp:nvSpPr>
        <dsp:cNvPr id="0" name=""/>
        <dsp:cNvSpPr/>
      </dsp:nvSpPr>
      <dsp:spPr>
        <a:xfrm>
          <a:off x="26" y="17635"/>
          <a:ext cx="2518973" cy="460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r-CA" sz="1200" b="1" kern="1200" dirty="0">
              <a:solidFill>
                <a:schemeClr val="bg1"/>
              </a:solidFill>
            </a:rPr>
            <a:t>Entretiens bénéficiaires vague 1 (printemps)</a:t>
          </a:r>
          <a:endParaRPr lang="fr-FR" sz="1200" b="1" kern="1200" dirty="0">
            <a:solidFill>
              <a:schemeClr val="bg1"/>
            </a:solidFill>
          </a:endParaRPr>
        </a:p>
      </dsp:txBody>
      <dsp:txXfrm>
        <a:off x="26" y="17635"/>
        <a:ext cx="2518973" cy="460800"/>
      </dsp:txXfrm>
    </dsp:sp>
    <dsp:sp modelId="{02530B8B-628A-4370-9BF8-22506D6F1EFB}">
      <dsp:nvSpPr>
        <dsp:cNvPr id="0" name=""/>
        <dsp:cNvSpPr/>
      </dsp:nvSpPr>
      <dsp:spPr>
        <a:xfrm>
          <a:off x="26" y="478435"/>
          <a:ext cx="2518973" cy="3546539"/>
        </a:xfrm>
        <a:prstGeom prst="rect">
          <a:avLst/>
        </a:prstGeom>
        <a:solidFill>
          <a:schemeClr val="bg1">
            <a:lumMod val="8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fr-CA" sz="1100" b="1" kern="1200" dirty="0">
              <a:solidFill>
                <a:schemeClr val="bg2"/>
              </a:solidFill>
            </a:rPr>
            <a:t>REALISE : 30 entretiens au total </a:t>
          </a:r>
          <a:r>
            <a:rPr lang="fr-CA" sz="1100" kern="1200" dirty="0">
              <a:solidFill>
                <a:schemeClr val="bg2"/>
              </a:solidFill>
            </a:rPr>
            <a:t> : </a:t>
          </a:r>
          <a:endParaRPr lang="fr-FR" sz="1100" kern="1200" dirty="0">
            <a:solidFill>
              <a:schemeClr val="bg2"/>
            </a:solidFill>
          </a:endParaRPr>
        </a:p>
        <a:p>
          <a:pPr marL="114300" lvl="2" indent="-57150" algn="l" defTabSz="488950">
            <a:lnSpc>
              <a:spcPct val="90000"/>
            </a:lnSpc>
            <a:spcBef>
              <a:spcPct val="0"/>
            </a:spcBef>
            <a:spcAft>
              <a:spcPct val="15000"/>
            </a:spcAft>
            <a:buChar char="•"/>
          </a:pPr>
          <a:r>
            <a:rPr lang="fr-CA" sz="1100" kern="1200" dirty="0">
              <a:solidFill>
                <a:schemeClr val="bg2"/>
              </a:solidFill>
            </a:rPr>
            <a:t>13 familles (les mères exclusivement)</a:t>
          </a:r>
        </a:p>
        <a:p>
          <a:pPr marL="114300" lvl="2" indent="-57150" algn="l" defTabSz="488950">
            <a:lnSpc>
              <a:spcPct val="90000"/>
            </a:lnSpc>
            <a:spcBef>
              <a:spcPct val="0"/>
            </a:spcBef>
            <a:spcAft>
              <a:spcPct val="15000"/>
            </a:spcAft>
            <a:buChar char="•"/>
          </a:pPr>
          <a:r>
            <a:rPr lang="fr-CA" sz="1100" kern="1200" dirty="0">
              <a:solidFill>
                <a:schemeClr val="bg2"/>
              </a:solidFill>
            </a:rPr>
            <a:t>2 personnes isolées, en situation de handicap</a:t>
          </a:r>
        </a:p>
        <a:p>
          <a:pPr marL="114300" lvl="2" indent="-57150" algn="l" defTabSz="488950">
            <a:lnSpc>
              <a:spcPct val="90000"/>
            </a:lnSpc>
            <a:spcBef>
              <a:spcPct val="0"/>
            </a:spcBef>
            <a:spcAft>
              <a:spcPct val="15000"/>
            </a:spcAft>
            <a:buChar char="•"/>
          </a:pPr>
          <a:r>
            <a:rPr lang="fr-CA" sz="1100" kern="1200" dirty="0">
              <a:solidFill>
                <a:schemeClr val="bg2"/>
              </a:solidFill>
            </a:rPr>
            <a:t>6 jeunes (de 16 à 20 ans) dont un bénévole + 1 échange informel avec 3 adolescents en auto-financement </a:t>
          </a:r>
        </a:p>
        <a:p>
          <a:pPr marL="114300" lvl="2" indent="-57150" algn="l" defTabSz="488950">
            <a:lnSpc>
              <a:spcPct val="90000"/>
            </a:lnSpc>
            <a:spcBef>
              <a:spcPct val="0"/>
            </a:spcBef>
            <a:spcAft>
              <a:spcPct val="15000"/>
            </a:spcAft>
            <a:buChar char="•"/>
          </a:pPr>
          <a:r>
            <a:rPr lang="fr-CA" sz="1100" kern="1200" dirty="0">
              <a:solidFill>
                <a:schemeClr val="bg2"/>
              </a:solidFill>
            </a:rPr>
            <a:t>7 séniors + 10 séniors en entretien collectif</a:t>
          </a:r>
        </a:p>
        <a:p>
          <a:pPr marL="57150" lvl="1" indent="-57150" algn="l" defTabSz="488950">
            <a:lnSpc>
              <a:spcPct val="90000"/>
            </a:lnSpc>
            <a:spcBef>
              <a:spcPct val="0"/>
            </a:spcBef>
            <a:spcAft>
              <a:spcPct val="15000"/>
            </a:spcAft>
            <a:buChar char="•"/>
          </a:pPr>
          <a:endParaRPr lang="fr-CA" sz="1100" kern="1200" dirty="0">
            <a:solidFill>
              <a:schemeClr val="bg2"/>
            </a:solidFill>
          </a:endParaRPr>
        </a:p>
        <a:p>
          <a:pPr marL="57150" lvl="1" indent="-57150" algn="l" defTabSz="488950">
            <a:lnSpc>
              <a:spcPct val="90000"/>
            </a:lnSpc>
            <a:spcBef>
              <a:spcPct val="0"/>
            </a:spcBef>
            <a:spcAft>
              <a:spcPct val="15000"/>
            </a:spcAft>
            <a:buFont typeface="Arial" panose="020B0604020202020204" pitchFamily="34" charset="0"/>
            <a:buChar char="•"/>
          </a:pPr>
          <a:r>
            <a:rPr lang="fr-CA" sz="1100" b="1" kern="1200" dirty="0">
              <a:solidFill>
                <a:schemeClr val="bg2"/>
              </a:solidFill>
            </a:rPr>
            <a:t>4 observations  </a:t>
          </a:r>
          <a:r>
            <a:rPr lang="fr-CA" sz="1100" kern="1200" dirty="0">
              <a:solidFill>
                <a:schemeClr val="bg2"/>
              </a:solidFill>
            </a:rPr>
            <a:t>: action d’auto-financement, forum loisirs et séjours, visite d’un terrain de camping dédié aux projets vacances, réunion d’information.</a:t>
          </a:r>
          <a:endParaRPr lang="fr-FR" sz="1100" kern="1200" dirty="0">
            <a:solidFill>
              <a:schemeClr val="bg2"/>
            </a:solidFill>
          </a:endParaRPr>
        </a:p>
        <a:p>
          <a:pPr marL="57150" lvl="1" indent="-57150" algn="l" defTabSz="488950">
            <a:lnSpc>
              <a:spcPct val="90000"/>
            </a:lnSpc>
            <a:spcBef>
              <a:spcPct val="0"/>
            </a:spcBef>
            <a:spcAft>
              <a:spcPct val="15000"/>
            </a:spcAft>
            <a:buFont typeface="Arial" panose="020B0604020202020204" pitchFamily="34" charset="0"/>
            <a:buNone/>
          </a:pPr>
          <a:endParaRPr lang="fr-FR" sz="1100" kern="1200" dirty="0">
            <a:solidFill>
              <a:schemeClr val="bg2"/>
            </a:solidFill>
          </a:endParaRPr>
        </a:p>
        <a:p>
          <a:pPr marL="57150" lvl="1" indent="-57150" algn="l" defTabSz="488950">
            <a:lnSpc>
              <a:spcPct val="90000"/>
            </a:lnSpc>
            <a:spcBef>
              <a:spcPct val="0"/>
            </a:spcBef>
            <a:spcAft>
              <a:spcPct val="15000"/>
            </a:spcAft>
            <a:buChar char="•"/>
          </a:pPr>
          <a:r>
            <a:rPr lang="fr-CA" sz="1100" b="1" kern="1200" dirty="0">
              <a:solidFill>
                <a:schemeClr val="bg2"/>
              </a:solidFill>
            </a:rPr>
            <a:t>Des bénéficiaires femmes </a:t>
          </a:r>
          <a:r>
            <a:rPr lang="fr-CA" sz="1100" kern="1200" dirty="0">
              <a:solidFill>
                <a:schemeClr val="bg2"/>
              </a:solidFill>
            </a:rPr>
            <a:t>quasiment exclusivement, excepté pour les jeunes</a:t>
          </a:r>
        </a:p>
        <a:p>
          <a:pPr marL="57150" lvl="1" indent="-57150" algn="l" defTabSz="488950">
            <a:lnSpc>
              <a:spcPct val="90000"/>
            </a:lnSpc>
            <a:spcBef>
              <a:spcPct val="0"/>
            </a:spcBef>
            <a:spcAft>
              <a:spcPct val="15000"/>
            </a:spcAft>
            <a:buChar char="•"/>
          </a:pPr>
          <a:r>
            <a:rPr lang="fr-CA" sz="1100" kern="1200" dirty="0">
              <a:solidFill>
                <a:schemeClr val="bg2"/>
              </a:solidFill>
            </a:rPr>
            <a:t>Des personnes en majorité </a:t>
          </a:r>
          <a:r>
            <a:rPr lang="fr-CA" sz="1100" b="1" kern="1200" dirty="0">
              <a:solidFill>
                <a:schemeClr val="bg2"/>
              </a:solidFill>
            </a:rPr>
            <a:t>déjà parties </a:t>
          </a:r>
          <a:r>
            <a:rPr lang="fr-CA" sz="1100" kern="1200" dirty="0">
              <a:solidFill>
                <a:schemeClr val="bg2"/>
              </a:solidFill>
            </a:rPr>
            <a:t>en vacances via le Centre social </a:t>
          </a:r>
        </a:p>
      </dsp:txBody>
      <dsp:txXfrm>
        <a:off x="26" y="478435"/>
        <a:ext cx="2518973" cy="3546539"/>
      </dsp:txXfrm>
    </dsp:sp>
    <dsp:sp modelId="{2A3B3567-8C11-414B-8F01-2C9C3212B9D4}">
      <dsp:nvSpPr>
        <dsp:cNvPr id="0" name=""/>
        <dsp:cNvSpPr/>
      </dsp:nvSpPr>
      <dsp:spPr>
        <a:xfrm>
          <a:off x="2871656" y="17635"/>
          <a:ext cx="2518973" cy="460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fr-CA" sz="1200" b="1" kern="1200" dirty="0">
              <a:solidFill>
                <a:schemeClr val="bg1"/>
              </a:solidFill>
            </a:rPr>
            <a:t>Entretiens bénéficiaires vague 2 (automne)</a:t>
          </a:r>
          <a:endParaRPr lang="fr-FR" sz="1200" b="1" kern="1200" dirty="0">
            <a:solidFill>
              <a:schemeClr val="bg1"/>
            </a:solidFill>
          </a:endParaRPr>
        </a:p>
      </dsp:txBody>
      <dsp:txXfrm>
        <a:off x="2871656" y="17635"/>
        <a:ext cx="2518973" cy="460800"/>
      </dsp:txXfrm>
    </dsp:sp>
    <dsp:sp modelId="{FBA2BC63-B1BF-45B9-9160-D9A878F8B8C1}">
      <dsp:nvSpPr>
        <dsp:cNvPr id="0" name=""/>
        <dsp:cNvSpPr/>
      </dsp:nvSpPr>
      <dsp:spPr>
        <a:xfrm>
          <a:off x="2871681" y="496070"/>
          <a:ext cx="2518973" cy="3546539"/>
        </a:xfrm>
        <a:prstGeom prst="rect">
          <a:avLst/>
        </a:prstGeom>
        <a:solidFill>
          <a:schemeClr val="bg1">
            <a:lumMod val="85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fr-CA" sz="1100" kern="1200" dirty="0">
              <a:solidFill>
                <a:schemeClr val="bg2"/>
              </a:solidFill>
            </a:rPr>
            <a:t> </a:t>
          </a:r>
          <a:r>
            <a:rPr lang="fr-CA" sz="1100" b="1" kern="1200" dirty="0">
              <a:solidFill>
                <a:schemeClr val="bg2"/>
              </a:solidFill>
            </a:rPr>
            <a:t>REALISE</a:t>
          </a:r>
          <a:r>
            <a:rPr lang="fr-CA" sz="1100" kern="1200" dirty="0">
              <a:solidFill>
                <a:schemeClr val="bg2"/>
              </a:solidFill>
            </a:rPr>
            <a:t> : </a:t>
          </a:r>
          <a:r>
            <a:rPr lang="fr-CA" sz="1100" b="1" kern="1200" dirty="0">
              <a:solidFill>
                <a:schemeClr val="bg2"/>
              </a:solidFill>
            </a:rPr>
            <a:t>33 entretiens au total </a:t>
          </a:r>
          <a:endParaRPr lang="fr-FR" sz="1100" b="1" kern="1200" dirty="0">
            <a:solidFill>
              <a:schemeClr val="bg2"/>
            </a:solidFill>
          </a:endParaRPr>
        </a:p>
        <a:p>
          <a:pPr marL="57150" lvl="1" indent="-57150" algn="l" defTabSz="488950">
            <a:lnSpc>
              <a:spcPct val="90000"/>
            </a:lnSpc>
            <a:spcBef>
              <a:spcPct val="0"/>
            </a:spcBef>
            <a:spcAft>
              <a:spcPct val="15000"/>
            </a:spcAft>
            <a:buChar char="•"/>
          </a:pPr>
          <a:r>
            <a:rPr lang="fr-CA" sz="1100" kern="1200" dirty="0">
              <a:solidFill>
                <a:schemeClr val="bg2"/>
              </a:solidFill>
            </a:rPr>
            <a:t> 21 familles (les mères exclusivement)</a:t>
          </a:r>
          <a:endParaRPr lang="fr-FR" sz="1100" kern="1200" dirty="0">
            <a:solidFill>
              <a:schemeClr val="bg2"/>
            </a:solidFill>
          </a:endParaRPr>
        </a:p>
        <a:p>
          <a:pPr marL="57150" lvl="1" indent="-57150" algn="l" defTabSz="488950">
            <a:lnSpc>
              <a:spcPct val="90000"/>
            </a:lnSpc>
            <a:spcBef>
              <a:spcPct val="0"/>
            </a:spcBef>
            <a:spcAft>
              <a:spcPct val="15000"/>
            </a:spcAft>
            <a:buChar char="•"/>
          </a:pPr>
          <a:r>
            <a:rPr lang="fr-CA" sz="1100" kern="1200" dirty="0">
              <a:solidFill>
                <a:schemeClr val="bg2"/>
              </a:solidFill>
            </a:rPr>
            <a:t>1 maire (du Coudray)</a:t>
          </a:r>
          <a:endParaRPr lang="fr-FR" sz="1100" kern="1200" dirty="0">
            <a:solidFill>
              <a:schemeClr val="bg2"/>
            </a:solidFill>
          </a:endParaRPr>
        </a:p>
        <a:p>
          <a:pPr marL="57150" lvl="1" indent="-57150" algn="l" defTabSz="488950">
            <a:lnSpc>
              <a:spcPct val="90000"/>
            </a:lnSpc>
            <a:spcBef>
              <a:spcPct val="0"/>
            </a:spcBef>
            <a:spcAft>
              <a:spcPct val="15000"/>
            </a:spcAft>
            <a:buChar char="•"/>
          </a:pPr>
          <a:r>
            <a:rPr lang="fr-CA" sz="1100" kern="1200" dirty="0">
              <a:solidFill>
                <a:schemeClr val="bg2"/>
              </a:solidFill>
            </a:rPr>
            <a:t>8 séniors</a:t>
          </a:r>
          <a:endParaRPr lang="fr-FR" sz="1100" kern="1200" dirty="0">
            <a:solidFill>
              <a:schemeClr val="bg2"/>
            </a:solidFill>
          </a:endParaRPr>
        </a:p>
        <a:p>
          <a:pPr marL="57150" lvl="1" indent="-57150" algn="l" defTabSz="488950">
            <a:lnSpc>
              <a:spcPct val="90000"/>
            </a:lnSpc>
            <a:spcBef>
              <a:spcPct val="0"/>
            </a:spcBef>
            <a:spcAft>
              <a:spcPct val="15000"/>
            </a:spcAft>
            <a:buChar char="•"/>
          </a:pPr>
          <a:r>
            <a:rPr lang="fr-CA" sz="1100" kern="1200" dirty="0">
              <a:solidFill>
                <a:schemeClr val="bg2"/>
              </a:solidFill>
            </a:rPr>
            <a:t>2 jeunes </a:t>
          </a:r>
          <a:endParaRPr lang="fr-FR" sz="1100" kern="1200" dirty="0">
            <a:solidFill>
              <a:schemeClr val="bg2"/>
            </a:solidFill>
          </a:endParaRPr>
        </a:p>
        <a:p>
          <a:pPr marL="57150" lvl="1" indent="-57150" algn="l" defTabSz="488950">
            <a:lnSpc>
              <a:spcPct val="90000"/>
            </a:lnSpc>
            <a:spcBef>
              <a:spcPct val="0"/>
            </a:spcBef>
            <a:spcAft>
              <a:spcPct val="15000"/>
            </a:spcAft>
            <a:buChar char="•"/>
          </a:pPr>
          <a:r>
            <a:rPr lang="fr-CA" sz="1100" kern="1200" dirty="0">
              <a:solidFill>
                <a:schemeClr val="bg2"/>
              </a:solidFill>
            </a:rPr>
            <a:t>1 départ avec l’expérimentation famille d’accueil (hors APV)</a:t>
          </a:r>
          <a:endParaRPr lang="fr-FR" sz="1100" kern="1200" dirty="0">
            <a:solidFill>
              <a:schemeClr val="bg2"/>
            </a:solidFill>
          </a:endParaRPr>
        </a:p>
        <a:p>
          <a:pPr marL="57150" lvl="1" indent="-57150" algn="l" defTabSz="488950">
            <a:lnSpc>
              <a:spcPct val="90000"/>
            </a:lnSpc>
            <a:spcBef>
              <a:spcPct val="0"/>
            </a:spcBef>
            <a:spcAft>
              <a:spcPct val="15000"/>
            </a:spcAft>
            <a:buChar char="•"/>
          </a:pPr>
          <a:endParaRPr lang="fr-FR" sz="1100" kern="1200" dirty="0">
            <a:solidFill>
              <a:schemeClr val="bg2"/>
            </a:solidFill>
          </a:endParaRPr>
        </a:p>
        <a:p>
          <a:pPr marL="57150" lvl="1" indent="-57150" algn="l" defTabSz="488950">
            <a:lnSpc>
              <a:spcPct val="90000"/>
            </a:lnSpc>
            <a:spcBef>
              <a:spcPct val="0"/>
            </a:spcBef>
            <a:spcAft>
              <a:spcPct val="15000"/>
            </a:spcAft>
            <a:buChar char="•"/>
          </a:pPr>
          <a:r>
            <a:rPr lang="fr-CA" sz="1100" b="1" kern="1200" dirty="0">
              <a:solidFill>
                <a:schemeClr val="bg2"/>
              </a:solidFill>
            </a:rPr>
            <a:t> 2 observations </a:t>
          </a:r>
          <a:r>
            <a:rPr lang="fr-CA" sz="1100" kern="1200" dirty="0">
              <a:solidFill>
                <a:schemeClr val="bg2"/>
              </a:solidFill>
            </a:rPr>
            <a:t>: une réunion d’information et une action d’auto-financement.</a:t>
          </a:r>
          <a:br>
            <a:rPr lang="fr-CA" sz="1100" kern="1200" dirty="0">
              <a:solidFill>
                <a:schemeClr val="bg2"/>
              </a:solidFill>
            </a:rPr>
          </a:br>
          <a:r>
            <a:rPr lang="fr-CA" sz="1100" kern="1200" dirty="0">
              <a:solidFill>
                <a:schemeClr val="bg2"/>
              </a:solidFill>
            </a:rPr>
            <a:t>Des difficultés à connaître le programme d’actions des centres et de trouver des temps d’observations de bilans. </a:t>
          </a:r>
          <a:endParaRPr lang="fr-FR" sz="1100" kern="1200" dirty="0">
            <a:solidFill>
              <a:schemeClr val="bg2"/>
            </a:solidFill>
          </a:endParaRPr>
        </a:p>
        <a:p>
          <a:pPr marL="57150" lvl="1" indent="-57150" algn="l" defTabSz="488950">
            <a:lnSpc>
              <a:spcPct val="90000"/>
            </a:lnSpc>
            <a:spcBef>
              <a:spcPct val="0"/>
            </a:spcBef>
            <a:spcAft>
              <a:spcPct val="15000"/>
            </a:spcAft>
            <a:buChar char="•"/>
          </a:pPr>
          <a:endParaRPr lang="fr-FR" sz="1100" kern="1200" dirty="0">
            <a:solidFill>
              <a:schemeClr val="bg2"/>
            </a:solidFill>
          </a:endParaRPr>
        </a:p>
        <a:p>
          <a:pPr marL="57150" lvl="1" indent="-57150" algn="l" defTabSz="488950">
            <a:lnSpc>
              <a:spcPct val="90000"/>
            </a:lnSpc>
            <a:spcBef>
              <a:spcPct val="0"/>
            </a:spcBef>
            <a:spcAft>
              <a:spcPct val="15000"/>
            </a:spcAft>
            <a:buChar char="•"/>
          </a:pPr>
          <a:r>
            <a:rPr lang="fr-CA" sz="1100" kern="1200" dirty="0">
              <a:solidFill>
                <a:schemeClr val="bg2"/>
              </a:solidFill>
            </a:rPr>
            <a:t> Des </a:t>
          </a:r>
          <a:r>
            <a:rPr lang="fr-CA" sz="1100" b="1" kern="1200" dirty="0">
              <a:solidFill>
                <a:schemeClr val="bg2"/>
              </a:solidFill>
            </a:rPr>
            <a:t>bénéficiaires femmes </a:t>
          </a:r>
          <a:r>
            <a:rPr lang="fr-CA" sz="1100" kern="1200" dirty="0">
              <a:solidFill>
                <a:schemeClr val="bg2"/>
              </a:solidFill>
            </a:rPr>
            <a:t>encore, excepté quelques séniors ou des jeunes.</a:t>
          </a:r>
          <a:endParaRPr lang="fr-FR" sz="1100" kern="1200" dirty="0">
            <a:solidFill>
              <a:schemeClr val="bg2"/>
            </a:solidFill>
          </a:endParaRPr>
        </a:p>
        <a:p>
          <a:pPr marL="57150" lvl="1" indent="-57150" algn="l" defTabSz="488950">
            <a:lnSpc>
              <a:spcPct val="90000"/>
            </a:lnSpc>
            <a:spcBef>
              <a:spcPct val="0"/>
            </a:spcBef>
            <a:spcAft>
              <a:spcPct val="15000"/>
            </a:spcAft>
            <a:buChar char="•"/>
          </a:pPr>
          <a:r>
            <a:rPr lang="fr-CA" sz="1100" kern="1200" dirty="0">
              <a:solidFill>
                <a:schemeClr val="bg2"/>
              </a:solidFill>
            </a:rPr>
            <a:t> Des personnes déjà parties en vacances ou nouvelles</a:t>
          </a:r>
          <a:endParaRPr lang="fr-FR" sz="1100" kern="1200" dirty="0">
            <a:solidFill>
              <a:schemeClr val="bg2"/>
            </a:solidFill>
          </a:endParaRPr>
        </a:p>
      </dsp:txBody>
      <dsp:txXfrm>
        <a:off x="2871681" y="496070"/>
        <a:ext cx="2518973" cy="3546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5E04E-04E3-4170-ADBD-A1C98003D3AE}">
      <dsp:nvSpPr>
        <dsp:cNvPr id="0" name=""/>
        <dsp:cNvSpPr/>
      </dsp:nvSpPr>
      <dsp:spPr>
        <a:xfrm>
          <a:off x="2052225" y="552"/>
          <a:ext cx="8942919" cy="2153465"/>
        </a:xfrm>
        <a:prstGeom prst="rect">
          <a:avLst/>
        </a:prstGeo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endParaRPr lang="fr-FR" sz="1100" b="0" i="0" kern="1200" dirty="0">
            <a:solidFill>
              <a:srgbClr val="000000"/>
            </a:solidFill>
            <a:latin typeface="Corbel"/>
            <a:ea typeface="+mn-ea"/>
            <a:cs typeface="+mn-cs"/>
          </a:endParaRPr>
        </a:p>
        <a:p>
          <a:pPr marL="114300" lvl="1" indent="-114300" algn="l" defTabSz="666750">
            <a:lnSpc>
              <a:spcPct val="90000"/>
            </a:lnSpc>
            <a:spcBef>
              <a:spcPct val="0"/>
            </a:spcBef>
            <a:spcAft>
              <a:spcPct val="15000"/>
            </a:spcAft>
            <a:buFont typeface="Wingdings" panose="05000000000000000000" pitchFamily="2" charset="2"/>
            <a:buChar char="§"/>
          </a:pPr>
          <a:r>
            <a:rPr lang="fr-CA" sz="1100" b="1" kern="1200" dirty="0">
              <a:solidFill>
                <a:srgbClr val="000000"/>
              </a:solidFill>
              <a:latin typeface="Corbel"/>
              <a:ea typeface="+mn-ea"/>
              <a:cs typeface="+mn-cs"/>
            </a:rPr>
            <a:t>L’objectif</a:t>
          </a:r>
          <a:r>
            <a:rPr lang="fr-CA" sz="1100" kern="1200" dirty="0">
              <a:solidFill>
                <a:srgbClr val="000000"/>
              </a:solidFill>
              <a:latin typeface="Corbel"/>
              <a:ea typeface="+mn-ea"/>
              <a:cs typeface="+mn-cs"/>
            </a:rPr>
            <a:t> : </a:t>
          </a:r>
          <a:r>
            <a:rPr lang="fr-FR" sz="1100" b="0" i="0" kern="1200" dirty="0">
              <a:solidFill>
                <a:srgbClr val="000000"/>
              </a:solidFill>
              <a:latin typeface="Corbel"/>
              <a:ea typeface="+mn-ea"/>
              <a:cs typeface="Times New Roman" panose="02020603050405020304" pitchFamily="18" charset="0"/>
            </a:rPr>
            <a:t>viser la facilitation des départs en vacances pour garantir l’accès au droit de tous et toutes</a:t>
          </a:r>
          <a:endParaRPr lang="fr-FR" sz="1100" b="0" i="0" kern="1200" dirty="0">
            <a:solidFill>
              <a:srgbClr val="000000"/>
            </a:solidFill>
            <a:latin typeface="Corbel"/>
            <a:ea typeface="+mn-ea"/>
            <a:cs typeface="+mn-cs"/>
          </a:endParaRPr>
        </a:p>
        <a:p>
          <a:pPr marL="114300" lvl="1" indent="-114300" algn="l" defTabSz="666750">
            <a:lnSpc>
              <a:spcPct val="90000"/>
            </a:lnSpc>
            <a:spcBef>
              <a:spcPct val="0"/>
            </a:spcBef>
            <a:spcAft>
              <a:spcPct val="15000"/>
            </a:spcAft>
            <a:buFont typeface="Wingdings" panose="05000000000000000000" pitchFamily="2" charset="2"/>
            <a:buChar char="§"/>
          </a:pPr>
          <a:r>
            <a:rPr lang="fr-CA" sz="1100" b="1" kern="1200" dirty="0">
              <a:solidFill>
                <a:srgbClr val="000000"/>
              </a:solidFill>
              <a:latin typeface="Corbel"/>
              <a:ea typeface="+mn-ea"/>
              <a:cs typeface="+mn-cs"/>
            </a:rPr>
            <a:t>Les modalités d’organisation </a:t>
          </a:r>
          <a:r>
            <a:rPr lang="fr-CA" sz="1100" kern="1200" dirty="0">
              <a:solidFill>
                <a:srgbClr val="000000"/>
              </a:solidFill>
              <a:latin typeface="Corbel"/>
              <a:ea typeface="+mn-ea"/>
              <a:cs typeface="+mn-cs"/>
            </a:rPr>
            <a:t>: des séjours le plus souvent « clés en main » proposés par le Centre Social ou des projets déjà avancés par les familles. Peu de réunions de préparation (souvent un appel ou une réunion d’informations)</a:t>
          </a:r>
          <a:endParaRPr lang="fr-FR" sz="1100" b="0" i="0" kern="1200" dirty="0">
            <a:solidFill>
              <a:srgbClr val="000000"/>
            </a:solidFill>
            <a:latin typeface="Corbel"/>
            <a:ea typeface="+mn-ea"/>
            <a:cs typeface="+mn-cs"/>
          </a:endParaRPr>
        </a:p>
        <a:p>
          <a:pPr marL="114300" lvl="1" indent="-114300" algn="l" defTabSz="666750">
            <a:lnSpc>
              <a:spcPct val="90000"/>
            </a:lnSpc>
            <a:spcBef>
              <a:spcPct val="0"/>
            </a:spcBef>
            <a:spcAft>
              <a:spcPct val="15000"/>
            </a:spcAft>
            <a:buFont typeface="Wingdings" panose="05000000000000000000" pitchFamily="2" charset="2"/>
            <a:buChar char="§"/>
          </a:pPr>
          <a:r>
            <a:rPr lang="fr-CA" sz="1100" b="1" i="0" kern="1200" dirty="0">
              <a:solidFill>
                <a:srgbClr val="000000"/>
              </a:solidFill>
              <a:latin typeface="Corbel"/>
              <a:ea typeface="+mn-ea"/>
              <a:cs typeface="+mn-cs"/>
            </a:rPr>
            <a:t>Les modalités d’accompagnement sur place</a:t>
          </a:r>
          <a:r>
            <a:rPr lang="fr-CA" sz="1100" b="0" i="0" kern="1200" dirty="0">
              <a:solidFill>
                <a:srgbClr val="000000"/>
              </a:solidFill>
              <a:latin typeface="Corbel"/>
              <a:ea typeface="+mn-ea"/>
              <a:cs typeface="+mn-cs"/>
            </a:rPr>
            <a:t>: le plus souvent inexistant, ou un accompagnement pour le transport uniquement</a:t>
          </a:r>
          <a:endParaRPr lang="fr-FR" sz="1100" b="0" i="0" kern="1200" dirty="0">
            <a:solidFill>
              <a:srgbClr val="000000"/>
            </a:solidFill>
            <a:latin typeface="Corbel"/>
            <a:ea typeface="+mn-ea"/>
            <a:cs typeface="+mn-cs"/>
          </a:endParaRPr>
        </a:p>
        <a:p>
          <a:pPr marL="114300" marR="0" lvl="0" indent="-11430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100" kern="1200" dirty="0">
              <a:solidFill>
                <a:srgbClr val="000000"/>
              </a:solidFill>
              <a:latin typeface="Corbel"/>
              <a:ea typeface="+mn-ea"/>
              <a:cs typeface="+mn-cs"/>
            </a:rPr>
            <a:t> </a:t>
          </a:r>
          <a:r>
            <a:rPr lang="fr-CA" sz="1100" b="1" kern="1200" dirty="0">
              <a:solidFill>
                <a:srgbClr val="000000"/>
              </a:solidFill>
              <a:latin typeface="Corbel"/>
              <a:ea typeface="+mn-ea"/>
              <a:cs typeface="+mn-cs"/>
            </a:rPr>
            <a:t>Les publics visés  </a:t>
          </a:r>
          <a:r>
            <a:rPr lang="fr-CA" sz="1100" kern="1200" dirty="0">
              <a:solidFill>
                <a:srgbClr val="000000"/>
              </a:solidFill>
              <a:latin typeface="Corbel"/>
              <a:ea typeface="+mn-ea"/>
              <a:cs typeface="+mn-cs"/>
            </a:rPr>
            <a:t>: des publics ayant déjà acquis une autonomie, souvent des familles partant déjà par leurs propres moyens à d’autres temps de l’année.  Le plus souvent, un nombre important de départs chaque année ou proposé à tous ceux qui le souhaitent sans restriction.</a:t>
          </a:r>
          <a:endParaRPr lang="fr-FR" sz="1100" b="0" i="0" kern="1200" dirty="0">
            <a:solidFill>
              <a:srgbClr val="000000"/>
            </a:solidFill>
            <a:latin typeface="Corbel"/>
            <a:ea typeface="+mn-ea"/>
            <a:cs typeface="+mn-cs"/>
          </a:endParaRPr>
        </a:p>
        <a:p>
          <a:pPr marL="114300" marR="0" lvl="0" indent="-11430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100" b="1" kern="1200" dirty="0">
              <a:solidFill>
                <a:srgbClr val="000000"/>
              </a:solidFill>
              <a:latin typeface="Corbel"/>
              <a:ea typeface="+mn-ea"/>
              <a:cs typeface="+mn-cs"/>
            </a:rPr>
            <a:t>Les dispositifs utilisés </a:t>
          </a:r>
          <a:r>
            <a:rPr lang="fr-CA" sz="1100" kern="1200" dirty="0">
              <a:solidFill>
                <a:srgbClr val="000000"/>
              </a:solidFill>
              <a:latin typeface="Corbel"/>
              <a:ea typeface="+mn-ea"/>
              <a:cs typeface="+mn-cs"/>
            </a:rPr>
            <a:t>: BSV ou SEV</a:t>
          </a:r>
          <a:endParaRPr lang="fr-FR" sz="1100" b="0" i="0" kern="1200" dirty="0">
            <a:solidFill>
              <a:srgbClr val="000000"/>
            </a:solidFill>
            <a:latin typeface="Corbel"/>
            <a:ea typeface="+mn-ea"/>
            <a:cs typeface="+mn-cs"/>
          </a:endParaRPr>
        </a:p>
        <a:p>
          <a:pPr marL="114300" marR="0" lvl="0" indent="-11430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100" b="1" kern="1200" dirty="0">
              <a:solidFill>
                <a:srgbClr val="000000"/>
              </a:solidFill>
              <a:latin typeface="Corbel"/>
              <a:ea typeface="+mn-ea"/>
              <a:cs typeface="+mn-cs"/>
            </a:rPr>
            <a:t>Les risques repérés : </a:t>
          </a:r>
          <a:r>
            <a:rPr lang="fr-CA" sz="1100" kern="1200" dirty="0">
              <a:solidFill>
                <a:srgbClr val="000000"/>
              </a:solidFill>
              <a:latin typeface="Corbel"/>
              <a:ea typeface="+mn-ea"/>
              <a:cs typeface="+mn-cs"/>
            </a:rPr>
            <a:t>devenir une « agence de voyage » et des impacts des séjours sur les familles et personnes plus faiblement repérés par le centre social</a:t>
          </a:r>
          <a:endParaRPr lang="fr-FR" sz="1100" b="0" i="0" kern="1200" dirty="0">
            <a:solidFill>
              <a:srgbClr val="000000"/>
            </a:solidFill>
            <a:latin typeface="Corbel"/>
            <a:ea typeface="+mn-ea"/>
            <a:cs typeface="+mn-cs"/>
          </a:endParaRPr>
        </a:p>
      </dsp:txBody>
      <dsp:txXfrm>
        <a:off x="2052225" y="552"/>
        <a:ext cx="8942919" cy="2153465"/>
      </dsp:txXfrm>
    </dsp:sp>
    <dsp:sp modelId="{1CD57982-6716-4F72-A338-0E2005FDDCE3}">
      <dsp:nvSpPr>
        <dsp:cNvPr id="0" name=""/>
        <dsp:cNvSpPr/>
      </dsp:nvSpPr>
      <dsp:spPr>
        <a:xfrm>
          <a:off x="5360" y="552"/>
          <a:ext cx="2046865" cy="2153465"/>
        </a:xfrm>
        <a:prstGeom prst="rect">
          <a:avLst/>
        </a:prstGeom>
        <a:solidFill>
          <a:srgbClr val="8F303E"/>
        </a:solidFill>
        <a:ln w="12700" cap="flat" cmpd="sng" algn="ctr">
          <a:solidFill>
            <a:srgbClr val="8F303E">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rgbClr val="FFFFFF"/>
              </a:solidFill>
              <a:latin typeface="Corbel"/>
              <a:ea typeface="+mn-ea"/>
              <a:cs typeface="+mn-cs"/>
            </a:rPr>
            <a:t>Logique « accès aux droits »</a:t>
          </a:r>
          <a:endParaRPr lang="fr-FR" sz="1400" b="1" kern="1200" dirty="0">
            <a:solidFill>
              <a:srgbClr val="FFFFFF"/>
            </a:solidFill>
            <a:latin typeface="Corbel"/>
            <a:ea typeface="+mn-ea"/>
            <a:cs typeface="+mn-cs"/>
          </a:endParaRPr>
        </a:p>
      </dsp:txBody>
      <dsp:txXfrm>
        <a:off x="5360" y="552"/>
        <a:ext cx="2046865" cy="2153465"/>
      </dsp:txXfrm>
    </dsp:sp>
    <dsp:sp modelId="{B864A9C6-AA87-4008-BBA1-C34A167C1887}">
      <dsp:nvSpPr>
        <dsp:cNvPr id="0" name=""/>
        <dsp:cNvSpPr/>
      </dsp:nvSpPr>
      <dsp:spPr>
        <a:xfrm>
          <a:off x="2052225" y="2369364"/>
          <a:ext cx="8942919" cy="2153465"/>
        </a:xfrm>
        <a:prstGeom prst="rect">
          <a:avLst/>
        </a:prstGeom>
        <a:solidFill>
          <a:srgbClr val="FFFFFF">
            <a:alpha val="90000"/>
            <a:tint val="40000"/>
            <a:hueOff val="0"/>
            <a:satOff val="0"/>
            <a:lumOff val="0"/>
            <a:alphaOff val="0"/>
          </a:srgbClr>
        </a:solidFill>
        <a:ln w="12700" cap="flat" cmpd="sng" algn="ctr">
          <a:solidFill>
            <a:srgbClr val="8F303E">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100" b="1" kern="1200" dirty="0">
              <a:solidFill>
                <a:srgbClr val="000000"/>
              </a:solidFill>
              <a:latin typeface="Corbel"/>
              <a:ea typeface="+mn-ea"/>
              <a:cs typeface="+mn-cs"/>
            </a:rPr>
            <a:t>L’objectif : </a:t>
          </a:r>
          <a:r>
            <a:rPr lang="fr-CA" sz="1100" b="0" kern="1200" dirty="0">
              <a:solidFill>
                <a:srgbClr val="000000"/>
              </a:solidFill>
              <a:latin typeface="Corbel"/>
              <a:ea typeface="+mn-ea"/>
              <a:cs typeface="+mn-cs"/>
            </a:rPr>
            <a:t>viser l’autonomie </a:t>
          </a:r>
          <a:r>
            <a:rPr lang="fr-FR" sz="1100" b="0" i="0" kern="1200" dirty="0">
              <a:solidFill>
                <a:srgbClr val="000000"/>
              </a:solidFill>
              <a:latin typeface="Corbel"/>
              <a:ea typeface="+mn-ea"/>
              <a:cs typeface="Times New Roman" panose="02020603050405020304" pitchFamily="18" charset="0"/>
            </a:rPr>
            <a:t>des personnes</a:t>
          </a:r>
          <a:endParaRPr lang="fr-FR" sz="1100" b="0" kern="1200" dirty="0">
            <a:solidFill>
              <a:srgbClr val="000000"/>
            </a:solidFill>
            <a:latin typeface="Corbel"/>
            <a:ea typeface="+mn-ea"/>
            <a:cs typeface="+mn-cs"/>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FR" sz="1100" b="1" i="0" kern="1200" dirty="0">
              <a:solidFill>
                <a:srgbClr val="000000"/>
              </a:solidFill>
              <a:latin typeface="Corbel"/>
              <a:ea typeface="+mn-ea"/>
              <a:cs typeface="+mn-cs"/>
            </a:rPr>
            <a:t>Les modalités d’organisation  </a:t>
          </a:r>
          <a:r>
            <a:rPr lang="fr-FR" sz="1100" i="0" kern="1200" dirty="0">
              <a:solidFill>
                <a:srgbClr val="000000"/>
              </a:solidFill>
              <a:latin typeface="Corbel"/>
              <a:ea typeface="+mn-ea"/>
              <a:cs typeface="+mn-cs"/>
            </a:rPr>
            <a:t>: préparer voire créer les séjours à travers un accompagnement resserré (réunions d’informations, suivis individuels ou collectifs), organisation d’actions d’auto-financement, etc. Une dynamique importante avec des projets collectifs de grande ampleur (Maubeuge, Pontault Combault, Saint- Quentin-la-Poterie)</a:t>
          </a:r>
          <a:endParaRPr lang="fr-FR" sz="1100" b="0" kern="1200" dirty="0">
            <a:solidFill>
              <a:srgbClr val="000000"/>
            </a:solidFill>
            <a:latin typeface="Corbel"/>
            <a:ea typeface="+mn-ea"/>
            <a:cs typeface="+mn-cs"/>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100" b="1" i="0" kern="1200" dirty="0">
              <a:solidFill>
                <a:srgbClr val="000000"/>
              </a:solidFill>
              <a:latin typeface="Corbel"/>
              <a:ea typeface="+mn-ea"/>
              <a:cs typeface="+mn-cs"/>
            </a:rPr>
            <a:t>Les modalités d’accompagnement sur place : </a:t>
          </a:r>
          <a:r>
            <a:rPr lang="fr-CA" sz="1100" b="0" i="0" kern="1200" dirty="0">
              <a:solidFill>
                <a:srgbClr val="000000"/>
              </a:solidFill>
              <a:latin typeface="Corbel"/>
              <a:ea typeface="+mn-ea"/>
              <a:cs typeface="+mn-cs"/>
            </a:rPr>
            <a:t>une présence des professionnels sur place lors des séjours collectifs ou des contacts très fréquents ainsi qu’un accompagnement pour le transport </a:t>
          </a:r>
          <a:endParaRPr lang="fr-FR" sz="1100" b="0" kern="1200" dirty="0">
            <a:solidFill>
              <a:srgbClr val="000000"/>
            </a:solidFill>
            <a:latin typeface="Corbel"/>
            <a:ea typeface="+mn-ea"/>
            <a:cs typeface="+mn-cs"/>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FR" sz="1100" i="0" kern="1200" dirty="0">
              <a:solidFill>
                <a:srgbClr val="000000"/>
              </a:solidFill>
              <a:latin typeface="Corbel"/>
              <a:ea typeface="+mn-ea"/>
              <a:cs typeface="+mn-cs"/>
            </a:rPr>
            <a:t> </a:t>
          </a:r>
          <a:r>
            <a:rPr lang="fr-FR" sz="1100" b="1" i="0" kern="1200" dirty="0">
              <a:solidFill>
                <a:srgbClr val="000000"/>
              </a:solidFill>
              <a:latin typeface="Corbel"/>
              <a:ea typeface="+mn-ea"/>
              <a:cs typeface="+mn-cs"/>
            </a:rPr>
            <a:t>Les publics visés </a:t>
          </a:r>
          <a:r>
            <a:rPr lang="fr-FR" sz="1100" i="0" kern="1200" dirty="0">
              <a:solidFill>
                <a:srgbClr val="000000"/>
              </a:solidFill>
              <a:latin typeface="Corbel"/>
              <a:ea typeface="+mn-ea"/>
              <a:cs typeface="+mn-cs"/>
            </a:rPr>
            <a:t>: des publics n’étant jamais partis en vacances, avec des appréhensions et freins ou en grandes difficultés sociales et économiques. </a:t>
          </a:r>
          <a:r>
            <a:rPr lang="fr-FR" sz="1100" i="0" kern="1200" dirty="0">
              <a:solidFill>
                <a:srgbClr val="000000"/>
              </a:solidFill>
              <a:latin typeface="+mn-lt"/>
              <a:ea typeface="+mn-ea"/>
              <a:cs typeface="+mn-cs"/>
            </a:rPr>
            <a:t>Un appui sur les familles déjà parties pour être en soutien aux nouvelles familles, soutien et partage de bonnes pratiques entre pairs.</a:t>
          </a:r>
          <a:endParaRPr lang="fr-FR" sz="1100" b="0" kern="1200" dirty="0">
            <a:solidFill>
              <a:srgbClr val="000000"/>
            </a:solidFill>
            <a:latin typeface="Corbel"/>
            <a:ea typeface="+mn-ea"/>
            <a:cs typeface="+mn-cs"/>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FR" sz="1100" b="1" i="0" kern="1200" dirty="0">
              <a:solidFill>
                <a:srgbClr val="000000"/>
              </a:solidFill>
              <a:latin typeface="Corbel"/>
              <a:ea typeface="+mn-ea"/>
              <a:cs typeface="+mn-cs"/>
            </a:rPr>
            <a:t>Les dispositifs utilisés </a:t>
          </a:r>
          <a:r>
            <a:rPr lang="fr-FR" sz="1100" i="0" kern="1200" dirty="0">
              <a:solidFill>
                <a:srgbClr val="000000"/>
              </a:solidFill>
              <a:latin typeface="Corbel"/>
              <a:ea typeface="+mn-ea"/>
              <a:cs typeface="+mn-cs"/>
            </a:rPr>
            <a:t>: APV principalement, associé aux autres dispositifs ANCV et CAF</a:t>
          </a:r>
          <a:endParaRPr lang="fr-FR" sz="1100" b="0" kern="1200" dirty="0">
            <a:solidFill>
              <a:srgbClr val="000000"/>
            </a:solidFill>
            <a:latin typeface="Corbel"/>
            <a:ea typeface="+mn-ea"/>
            <a:cs typeface="+mn-cs"/>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FR" sz="1100" b="1" i="0" kern="1200" dirty="0">
              <a:solidFill>
                <a:srgbClr val="000000"/>
              </a:solidFill>
              <a:latin typeface="Corbel"/>
              <a:ea typeface="+mn-ea"/>
              <a:cs typeface="+mn-cs"/>
            </a:rPr>
            <a:t>Les risques repérés </a:t>
          </a:r>
          <a:r>
            <a:rPr lang="fr-FR" sz="1100" i="0" kern="1200" dirty="0">
              <a:solidFill>
                <a:srgbClr val="000000"/>
              </a:solidFill>
              <a:latin typeface="Corbel"/>
              <a:ea typeface="+mn-ea"/>
              <a:cs typeface="+mn-cs"/>
            </a:rPr>
            <a:t>: un épuisement pour les professionnels du centre social ou des relations inter et intra-familiales pouvant s’avérer compliquées dans les séjours collectifs, les habitudes de vie et choix d’éducation étant différents et se confrontant, ainsi qu’un apprentissage de la vie en collectivité peu aisée pour les personnes les moins habituées.</a:t>
          </a:r>
        </a:p>
      </dsp:txBody>
      <dsp:txXfrm>
        <a:off x="2052225" y="2369364"/>
        <a:ext cx="8942919" cy="2153465"/>
      </dsp:txXfrm>
    </dsp:sp>
    <dsp:sp modelId="{6B370728-6CC9-448C-8D88-7D42FDF0D1D0}">
      <dsp:nvSpPr>
        <dsp:cNvPr id="0" name=""/>
        <dsp:cNvSpPr/>
      </dsp:nvSpPr>
      <dsp:spPr>
        <a:xfrm>
          <a:off x="5360" y="2369364"/>
          <a:ext cx="2046865" cy="2153465"/>
        </a:xfrm>
        <a:prstGeom prst="rect">
          <a:avLst/>
        </a:prstGeom>
        <a:solidFill>
          <a:srgbClr val="8F303E"/>
        </a:solidFill>
        <a:ln w="12700" cap="flat" cmpd="sng" algn="ctr">
          <a:solidFill>
            <a:srgbClr val="8F303E">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CA" sz="1400" b="1" kern="1200" dirty="0">
              <a:solidFill>
                <a:srgbClr val="FFFFFF"/>
              </a:solidFill>
              <a:latin typeface="Corbel"/>
              <a:ea typeface="+mn-ea"/>
              <a:cs typeface="+mn-cs"/>
            </a:rPr>
            <a:t>Logique « émancipatrice »</a:t>
          </a:r>
          <a:endParaRPr lang="fr-FR" sz="1400" b="1" kern="1200" dirty="0">
            <a:solidFill>
              <a:srgbClr val="FFFFFF"/>
            </a:solidFill>
            <a:latin typeface="Corbel"/>
            <a:ea typeface="+mn-ea"/>
            <a:cs typeface="+mn-cs"/>
          </a:endParaRPr>
        </a:p>
      </dsp:txBody>
      <dsp:txXfrm>
        <a:off x="5360" y="2369364"/>
        <a:ext cx="2046865" cy="21534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365DE-A399-43CA-BC66-EA3CEF5B5912}">
      <dsp:nvSpPr>
        <dsp:cNvPr id="0" name=""/>
        <dsp:cNvSpPr/>
      </dsp:nvSpPr>
      <dsp:spPr>
        <a:xfrm>
          <a:off x="1211801" y="1515455"/>
          <a:ext cx="1117734" cy="11177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CA" sz="1000" kern="1200" dirty="0"/>
            <a:t>PROJETS VACANCES</a:t>
          </a:r>
          <a:endParaRPr lang="fr-FR" sz="1000" kern="1200" dirty="0"/>
        </a:p>
      </dsp:txBody>
      <dsp:txXfrm>
        <a:off x="1375489" y="1679143"/>
        <a:ext cx="790358" cy="790358"/>
      </dsp:txXfrm>
    </dsp:sp>
    <dsp:sp modelId="{9C0D0B28-9077-4E6D-8A0E-A5F5749A91B8}">
      <dsp:nvSpPr>
        <dsp:cNvPr id="0" name=""/>
        <dsp:cNvSpPr/>
      </dsp:nvSpPr>
      <dsp:spPr>
        <a:xfrm rot="12900000">
          <a:off x="451962" y="1306545"/>
          <a:ext cx="899354" cy="31855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4D47AB-5B10-4F0C-ADF4-1AD6A6C38D48}">
      <dsp:nvSpPr>
        <dsp:cNvPr id="0" name=""/>
        <dsp:cNvSpPr/>
      </dsp:nvSpPr>
      <dsp:spPr>
        <a:xfrm>
          <a:off x="2362" y="783158"/>
          <a:ext cx="1061847" cy="8494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fr-CA" sz="900" kern="1200" dirty="0"/>
            <a:t>Tout public </a:t>
          </a:r>
          <a:endParaRPr lang="fr-FR" sz="900" kern="1200" dirty="0"/>
        </a:p>
      </dsp:txBody>
      <dsp:txXfrm>
        <a:off x="27242" y="808038"/>
        <a:ext cx="1012087" cy="799718"/>
      </dsp:txXfrm>
    </dsp:sp>
    <dsp:sp modelId="{28EDFBE1-7EC5-428E-940A-3B39C6EC5124}">
      <dsp:nvSpPr>
        <dsp:cNvPr id="0" name=""/>
        <dsp:cNvSpPr/>
      </dsp:nvSpPr>
      <dsp:spPr>
        <a:xfrm rot="16200000">
          <a:off x="1320991" y="854157"/>
          <a:ext cx="899354" cy="318554"/>
        </a:xfrm>
        <a:prstGeom prst="leftArrow">
          <a:avLst>
            <a:gd name="adj1" fmla="val 60000"/>
            <a:gd name="adj2" fmla="val 50000"/>
          </a:avLst>
        </a:prstGeom>
        <a:solidFill>
          <a:schemeClr val="accent3">
            <a:hueOff val="-1194121"/>
            <a:satOff val="14533"/>
            <a:lumOff val="7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279C40-84B1-4851-8F2A-94DF2842D5CE}">
      <dsp:nvSpPr>
        <dsp:cNvPr id="0" name=""/>
        <dsp:cNvSpPr/>
      </dsp:nvSpPr>
      <dsp:spPr>
        <a:xfrm>
          <a:off x="1239744" y="139018"/>
          <a:ext cx="1061847" cy="849478"/>
        </a:xfrm>
        <a:prstGeom prst="roundRect">
          <a:avLst>
            <a:gd name="adj" fmla="val 10000"/>
          </a:avLst>
        </a:prstGeom>
        <a:solidFill>
          <a:schemeClr val="accent3">
            <a:hueOff val="-1194121"/>
            <a:satOff val="14533"/>
            <a:lumOff val="7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fr-CA" sz="900" kern="1200" dirty="0"/>
            <a:t>Orientations par les partenaires du territoire</a:t>
          </a:r>
          <a:endParaRPr lang="fr-FR" sz="900" kern="1200" dirty="0"/>
        </a:p>
      </dsp:txBody>
      <dsp:txXfrm>
        <a:off x="1264624" y="163898"/>
        <a:ext cx="1012087" cy="799718"/>
      </dsp:txXfrm>
    </dsp:sp>
    <dsp:sp modelId="{6370A79C-E65E-441D-B667-A4D3A3ACB45A}">
      <dsp:nvSpPr>
        <dsp:cNvPr id="0" name=""/>
        <dsp:cNvSpPr/>
      </dsp:nvSpPr>
      <dsp:spPr>
        <a:xfrm rot="19500000">
          <a:off x="2190019" y="1306545"/>
          <a:ext cx="899354" cy="318554"/>
        </a:xfrm>
        <a:prstGeom prst="leftArrow">
          <a:avLst>
            <a:gd name="adj1" fmla="val 60000"/>
            <a:gd name="adj2" fmla="val 50000"/>
          </a:avLst>
        </a:prstGeom>
        <a:solidFill>
          <a:schemeClr val="accent3">
            <a:hueOff val="-2388243"/>
            <a:satOff val="29066"/>
            <a:lumOff val="15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275E50-D6A5-4750-8D14-26A6C9C45C20}">
      <dsp:nvSpPr>
        <dsp:cNvPr id="0" name=""/>
        <dsp:cNvSpPr/>
      </dsp:nvSpPr>
      <dsp:spPr>
        <a:xfrm>
          <a:off x="2477126" y="783158"/>
          <a:ext cx="1061847" cy="849478"/>
        </a:xfrm>
        <a:prstGeom prst="roundRect">
          <a:avLst>
            <a:gd name="adj" fmla="val 10000"/>
          </a:avLst>
        </a:prstGeom>
        <a:solidFill>
          <a:schemeClr val="accent3">
            <a:hueOff val="-2388243"/>
            <a:satOff val="29066"/>
            <a:lumOff val="1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fr-CA" sz="900" kern="1200" dirty="0"/>
            <a:t>Repérage des publics par les professionnels du Centre Social</a:t>
          </a:r>
          <a:endParaRPr lang="fr-FR" sz="900" kern="1200" dirty="0"/>
        </a:p>
      </dsp:txBody>
      <dsp:txXfrm>
        <a:off x="2502006" y="808038"/>
        <a:ext cx="1012087" cy="799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390BF-1176-4A64-98F5-2D82D938BE4F}">
      <dsp:nvSpPr>
        <dsp:cNvPr id="0" name=""/>
        <dsp:cNvSpPr/>
      </dsp:nvSpPr>
      <dsp:spPr>
        <a:xfrm>
          <a:off x="24" y="435096"/>
          <a:ext cx="2362535" cy="712370"/>
        </a:xfrm>
        <a:prstGeom prst="rect">
          <a:avLst/>
        </a:prstGeom>
        <a:solidFill>
          <a:schemeClr val="accent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CA" sz="1100" b="1" kern="1200" dirty="0">
              <a:solidFill>
                <a:schemeClr val="bg1"/>
              </a:solidFill>
            </a:rPr>
            <a:t>Le plus souvent repéré dans les centres mettant l’accent sur « les départs pour tous »</a:t>
          </a:r>
          <a:endParaRPr lang="fr-FR" sz="1100" b="1" kern="1200" dirty="0">
            <a:solidFill>
              <a:schemeClr val="bg1"/>
            </a:solidFill>
          </a:endParaRPr>
        </a:p>
      </dsp:txBody>
      <dsp:txXfrm>
        <a:off x="24" y="435096"/>
        <a:ext cx="2362535" cy="712370"/>
      </dsp:txXfrm>
    </dsp:sp>
    <dsp:sp modelId="{F91BAD8C-4438-48FC-952D-5123847C96A7}">
      <dsp:nvSpPr>
        <dsp:cNvPr id="0" name=""/>
        <dsp:cNvSpPr/>
      </dsp:nvSpPr>
      <dsp:spPr>
        <a:xfrm>
          <a:off x="24" y="1031144"/>
          <a:ext cx="2362535" cy="2989305"/>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14300" marR="0" lvl="1" indent="-114300" algn="just" defTabSz="666750" eaLnBrk="1" fontAlgn="auto" latinLnBrk="0" hangingPunct="1">
            <a:lnSpc>
              <a:spcPct val="90000"/>
            </a:lnSpc>
            <a:spcBef>
              <a:spcPct val="0"/>
            </a:spcBef>
            <a:spcAft>
              <a:spcPct val="15000"/>
            </a:spcAft>
            <a:buClrTx/>
            <a:buSzTx/>
            <a:buFont typeface="Wingdings" panose="05000000000000000000" pitchFamily="2" charset="2"/>
            <a:buChar char="§"/>
            <a:tabLst/>
            <a:defRPr/>
          </a:pPr>
          <a:r>
            <a:rPr lang="fr-FR" sz="1100" b="1"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Une absence de sélection</a:t>
          </a:r>
          <a:r>
            <a:rPr lang="fr-FR" sz="1100"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a:t>
          </a:r>
          <a:r>
            <a:rPr lang="fr-FR" sz="1100" b="1"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pour faire partir un grand nombre de personnes</a:t>
          </a:r>
          <a:r>
            <a:rPr lang="fr-FR" sz="1100"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(usagères du Centre Social ou non), à travers une communication large (flyers partenaires, affichage au CS, site internet, Facebook, etc.).  </a:t>
          </a:r>
          <a:endParaRPr lang="fr-FR" sz="1100" b="0" i="0" kern="1200" dirty="0">
            <a:solidFill>
              <a:schemeClr val="bg2"/>
            </a:solidFill>
          </a:endParaRPr>
        </a:p>
        <a:p>
          <a:pPr marL="114300" marR="0" lvl="1" indent="-114300" algn="just" defTabSz="666750" eaLnBrk="1" fontAlgn="auto" latinLnBrk="0" hangingPunct="1">
            <a:lnSpc>
              <a:spcPct val="90000"/>
            </a:lnSpc>
            <a:spcBef>
              <a:spcPct val="0"/>
            </a:spcBef>
            <a:spcAft>
              <a:spcPct val="15000"/>
            </a:spcAft>
            <a:buClrTx/>
            <a:buSzTx/>
            <a:buFont typeface="Wingdings" panose="05000000000000000000" pitchFamily="2" charset="2"/>
            <a:buNone/>
            <a:tabLst/>
            <a:defRPr/>
          </a:pPr>
          <a:r>
            <a:rPr lang="fr-FR" sz="1100"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OU</a:t>
          </a:r>
          <a:endParaRPr lang="fr-FR" sz="1100" b="0" i="0" kern="1200" dirty="0">
            <a:solidFill>
              <a:schemeClr val="bg2"/>
            </a:solidFill>
          </a:endParaRPr>
        </a:p>
        <a:p>
          <a:pPr marL="114300" marR="0" lvl="1" indent="-114300" algn="just" defTabSz="666750" eaLnBrk="1" fontAlgn="auto" latinLnBrk="0" hangingPunct="1">
            <a:lnSpc>
              <a:spcPct val="90000"/>
            </a:lnSpc>
            <a:spcBef>
              <a:spcPct val="0"/>
            </a:spcBef>
            <a:spcAft>
              <a:spcPct val="15000"/>
            </a:spcAft>
            <a:buClrTx/>
            <a:buSzTx/>
            <a:buFont typeface="Wingdings" panose="05000000000000000000" pitchFamily="2" charset="2"/>
            <a:buChar char="§"/>
            <a:tabLst/>
            <a:defRPr/>
          </a:pPr>
          <a:r>
            <a:rPr lang="fr-FR" sz="1100" b="1"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Une absence de sélection  pour faire partir les volontaires (auto-régulation</a:t>
          </a:r>
          <a:r>
            <a:rPr lang="fr-FR" sz="1100"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par rapport à la capacité d’accompagnement) : absence de communication / crainte du débordement</a:t>
          </a:r>
          <a:endParaRPr lang="fr-FR" sz="1100" b="0" i="0" kern="1200" dirty="0">
            <a:solidFill>
              <a:schemeClr val="bg2"/>
            </a:solidFill>
          </a:endParaRPr>
        </a:p>
        <a:p>
          <a:pPr marL="114300" marR="0" lvl="1" indent="-114300" algn="just" defTabSz="666750" eaLnBrk="1" fontAlgn="auto" latinLnBrk="0" hangingPunct="1">
            <a:lnSpc>
              <a:spcPct val="90000"/>
            </a:lnSpc>
            <a:spcBef>
              <a:spcPct val="0"/>
            </a:spcBef>
            <a:spcAft>
              <a:spcPct val="15000"/>
            </a:spcAft>
            <a:buClrTx/>
            <a:buSzTx/>
            <a:buFont typeface="Wingdings" panose="05000000000000000000" pitchFamily="2" charset="2"/>
            <a:buNone/>
            <a:tabLst/>
            <a:defRPr/>
          </a:pPr>
          <a:r>
            <a:rPr lang="fr-FR" sz="1100"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OU</a:t>
          </a:r>
          <a:endParaRPr lang="fr-FR" sz="1100" b="0" i="0" kern="1200" dirty="0">
            <a:solidFill>
              <a:schemeClr val="bg2"/>
            </a:solidFill>
          </a:endParaRPr>
        </a:p>
        <a:p>
          <a:pPr marL="114300" marR="0" lvl="1" indent="-114300" algn="just" defTabSz="666750" eaLnBrk="1" fontAlgn="auto" latinLnBrk="0" hangingPunct="1">
            <a:lnSpc>
              <a:spcPct val="90000"/>
            </a:lnSpc>
            <a:spcBef>
              <a:spcPct val="0"/>
            </a:spcBef>
            <a:spcAft>
              <a:spcPct val="15000"/>
            </a:spcAft>
            <a:buClrTx/>
            <a:buSzTx/>
            <a:buFont typeface="Wingdings" panose="05000000000000000000" pitchFamily="2" charset="2"/>
            <a:buChar char="§"/>
            <a:tabLst/>
            <a:defRPr/>
          </a:pPr>
          <a:r>
            <a:rPr lang="fr-FR" sz="1100" b="1"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Une sélection par tirage au sort</a:t>
          </a:r>
          <a:r>
            <a:rPr lang="fr-FR" sz="1100"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pour faire face à la demande.</a:t>
          </a:r>
        </a:p>
      </dsp:txBody>
      <dsp:txXfrm>
        <a:off x="24" y="1031144"/>
        <a:ext cx="2362535" cy="2989305"/>
      </dsp:txXfrm>
    </dsp:sp>
    <dsp:sp modelId="{F15715E1-3043-45FB-BE67-447759AF22E8}">
      <dsp:nvSpPr>
        <dsp:cNvPr id="0" name=""/>
        <dsp:cNvSpPr/>
      </dsp:nvSpPr>
      <dsp:spPr>
        <a:xfrm>
          <a:off x="2693315" y="435096"/>
          <a:ext cx="2362535" cy="712370"/>
        </a:xfrm>
        <a:prstGeom prst="rect">
          <a:avLst/>
        </a:prstGeom>
        <a:solidFill>
          <a:schemeClr val="accent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CA" sz="1100" b="1" kern="1200" dirty="0">
              <a:solidFill>
                <a:schemeClr val="bg1"/>
              </a:solidFill>
            </a:rPr>
            <a:t>Le plus souvent repéré dans les centres utilisant les vacances comme « outil d’émancipation»</a:t>
          </a:r>
          <a:endParaRPr lang="fr-FR" sz="1100" b="1" kern="1200" dirty="0">
            <a:solidFill>
              <a:schemeClr val="bg1"/>
            </a:solidFill>
          </a:endParaRPr>
        </a:p>
      </dsp:txBody>
      <dsp:txXfrm>
        <a:off x="2693315" y="435096"/>
        <a:ext cx="2362535" cy="712370"/>
      </dsp:txXfrm>
    </dsp:sp>
    <dsp:sp modelId="{CBF98435-F266-41B6-AC78-47D07608C6D0}">
      <dsp:nvSpPr>
        <dsp:cNvPr id="0" name=""/>
        <dsp:cNvSpPr/>
      </dsp:nvSpPr>
      <dsp:spPr>
        <a:xfrm>
          <a:off x="2693315" y="1031144"/>
          <a:ext cx="2362535" cy="2989305"/>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FR" sz="1100" b="1"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Une mise en place de critères spécifiques</a:t>
          </a:r>
          <a:r>
            <a:rPr lang="fr-FR" sz="1100"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au-delà du critère financier : l’appréciation du besoin de la famille, la mise en place d’un nombre de départs successifs limités ou non, des critères d’isolement ou de précarité. </a:t>
          </a:r>
          <a:endParaRPr lang="fr-FR" sz="600" b="0" kern="1200" dirty="0">
            <a:solidFill>
              <a:schemeClr val="bg2"/>
            </a:solidFill>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FR" sz="1100"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Une communication limitée, via les travailleurs sociaux et partenaires.</a:t>
          </a:r>
          <a:endParaRPr lang="fr-FR" sz="600" b="0" kern="1200" dirty="0">
            <a:solidFill>
              <a:schemeClr val="bg2"/>
            </a:solidFill>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endParaRPr lang="fr-FR" sz="600" b="0" kern="1200" dirty="0">
            <a:solidFill>
              <a:schemeClr val="bg2"/>
            </a:solidFill>
          </a:endParaRPr>
        </a:p>
        <a:p>
          <a:pPr>
            <a:spcBef>
              <a:spcPct val="0"/>
            </a:spcBef>
            <a:buFont typeface="Wingdings" panose="05000000000000000000" pitchFamily="2" charset="2"/>
            <a:buChar char="§"/>
          </a:pPr>
          <a:r>
            <a:rPr lang="fr-FR" sz="1100"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a:t>
          </a:r>
          <a:r>
            <a:rPr lang="fr-CA" sz="1100" b="1" kern="1200" dirty="0">
              <a:solidFill>
                <a:schemeClr val="bg2"/>
              </a:solidFill>
            </a:rPr>
            <a:t>Une mise en place de listes d’inscription </a:t>
          </a:r>
          <a:r>
            <a:rPr lang="fr-CA" sz="1100" b="0" kern="1200" dirty="0">
              <a:solidFill>
                <a:schemeClr val="bg2"/>
              </a:solidFill>
            </a:rPr>
            <a:t>avec le principe « premier arrivé premier servi » et/ou une mise en place de </a:t>
          </a:r>
          <a:r>
            <a:rPr lang="fr-CA" sz="1100" b="1" kern="1200" dirty="0">
              <a:solidFill>
                <a:schemeClr val="bg2"/>
              </a:solidFill>
            </a:rPr>
            <a:t>listes d’attentes </a:t>
          </a:r>
          <a:r>
            <a:rPr lang="fr-FR" sz="1100" kern="12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avec proportion d’anciens et de nouveaux,</a:t>
          </a:r>
          <a:r>
            <a:rPr lang="fr-CA" sz="1100" b="0" kern="1200" dirty="0">
              <a:solidFill>
                <a:schemeClr val="bg2"/>
              </a:solidFill>
            </a:rPr>
            <a:t> pour faire face à l’afflux des demandes.</a:t>
          </a:r>
          <a:endParaRPr lang="fr-FR" sz="600" b="0" kern="1200" dirty="0">
            <a:solidFill>
              <a:schemeClr val="bg2"/>
            </a:solidFill>
          </a:endParaRPr>
        </a:p>
      </dsp:txBody>
      <dsp:txXfrm>
        <a:off x="2693315" y="1031144"/>
        <a:ext cx="2362535" cy="29893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1411E-5245-411C-AA98-CF577977E7E8}">
      <dsp:nvSpPr>
        <dsp:cNvPr id="0" name=""/>
        <dsp:cNvSpPr/>
      </dsp:nvSpPr>
      <dsp:spPr>
        <a:xfrm>
          <a:off x="2135" y="163776"/>
          <a:ext cx="1156389" cy="99801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Clr>
              <a:schemeClr val="accent2"/>
            </a:buClr>
            <a:buFont typeface="Wingdings" panose="05000000000000000000" pitchFamily="2" charset="2"/>
            <a:buNone/>
          </a:pPr>
          <a:r>
            <a:rPr lang="fr-CA" sz="1000" kern="1200" dirty="0">
              <a:ea typeface="PMingLiU" panose="02020500000000000000" pitchFamily="18" charset="-120"/>
              <a:cs typeface="Times New Roman" panose="02020603050405020304" pitchFamily="18" charset="0"/>
            </a:rPr>
            <a:t>L’accompagnement aux démarches en lignes</a:t>
          </a:r>
          <a:endParaRPr lang="fr-FR" sz="1000" kern="1200" dirty="0"/>
        </a:p>
      </dsp:txBody>
      <dsp:txXfrm>
        <a:off x="2135" y="163776"/>
        <a:ext cx="1156389" cy="998010"/>
      </dsp:txXfrm>
    </dsp:sp>
    <dsp:sp modelId="{E62B4262-B909-4A57-8494-B015C7703C50}">
      <dsp:nvSpPr>
        <dsp:cNvPr id="0" name=""/>
        <dsp:cNvSpPr/>
      </dsp:nvSpPr>
      <dsp:spPr>
        <a:xfrm>
          <a:off x="1274164" y="163776"/>
          <a:ext cx="1156389" cy="99801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Clr>
              <a:schemeClr val="accent2"/>
            </a:buClr>
            <a:buFont typeface="Wingdings" panose="05000000000000000000" pitchFamily="2" charset="2"/>
            <a:buNone/>
          </a:pPr>
          <a:r>
            <a:rPr lang="fr-CA" sz="1000" kern="1200" dirty="0">
              <a:ea typeface="PMingLiU" panose="02020500000000000000" pitchFamily="18" charset="-120"/>
              <a:cs typeface="Times New Roman" panose="02020603050405020304" pitchFamily="18" charset="0"/>
            </a:rPr>
            <a:t>L’accompagnement à la mobilité, en recherchant les meilleurs moyens de voyager</a:t>
          </a:r>
          <a:endParaRPr lang="fr-FR" sz="1000" kern="1200" dirty="0"/>
        </a:p>
      </dsp:txBody>
      <dsp:txXfrm>
        <a:off x="1274164" y="163776"/>
        <a:ext cx="1156389" cy="998010"/>
      </dsp:txXfrm>
    </dsp:sp>
    <dsp:sp modelId="{4CCC0E34-8CDB-43B9-90B8-9D72D049C24D}">
      <dsp:nvSpPr>
        <dsp:cNvPr id="0" name=""/>
        <dsp:cNvSpPr/>
      </dsp:nvSpPr>
      <dsp:spPr>
        <a:xfrm>
          <a:off x="2546193" y="163776"/>
          <a:ext cx="1156389" cy="99801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A" sz="1000" kern="1200" dirty="0">
              <a:ea typeface="PMingLiU" panose="02020500000000000000" pitchFamily="18" charset="-120"/>
              <a:cs typeface="Times New Roman" panose="02020603050405020304" pitchFamily="18" charset="0"/>
            </a:rPr>
            <a:t>La constitution d’une épargne</a:t>
          </a:r>
          <a:endParaRPr lang="fr-FR" sz="1000" kern="1200" dirty="0"/>
        </a:p>
      </dsp:txBody>
      <dsp:txXfrm>
        <a:off x="2546193" y="163776"/>
        <a:ext cx="1156389" cy="998010"/>
      </dsp:txXfrm>
    </dsp:sp>
    <dsp:sp modelId="{31F0CE28-02FC-4357-B082-E9084ADE15CF}">
      <dsp:nvSpPr>
        <dsp:cNvPr id="0" name=""/>
        <dsp:cNvSpPr/>
      </dsp:nvSpPr>
      <dsp:spPr>
        <a:xfrm>
          <a:off x="3818222" y="163776"/>
          <a:ext cx="1156389" cy="99801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Clr>
              <a:schemeClr val="accent2"/>
            </a:buClr>
            <a:buFont typeface="Wingdings" panose="05000000000000000000" pitchFamily="2" charset="2"/>
            <a:buNone/>
          </a:pPr>
          <a:r>
            <a:rPr lang="fr-CA" sz="1000" kern="1200" dirty="0">
              <a:ea typeface="PMingLiU" panose="02020500000000000000" pitchFamily="18" charset="-120"/>
              <a:cs typeface="Times New Roman" panose="02020603050405020304" pitchFamily="18" charset="0"/>
            </a:rPr>
            <a:t>La mise en place d’actions d’auto-financement</a:t>
          </a:r>
          <a:endParaRPr lang="fr-FR" sz="1000" kern="1200" dirty="0"/>
        </a:p>
      </dsp:txBody>
      <dsp:txXfrm>
        <a:off x="3818222" y="163776"/>
        <a:ext cx="1156389" cy="998010"/>
      </dsp:txXfrm>
    </dsp:sp>
    <dsp:sp modelId="{37D66E9C-975C-41EF-BF7E-4BF2A409856F}">
      <dsp:nvSpPr>
        <dsp:cNvPr id="0" name=""/>
        <dsp:cNvSpPr/>
      </dsp:nvSpPr>
      <dsp:spPr>
        <a:xfrm>
          <a:off x="5090251" y="163776"/>
          <a:ext cx="1156389" cy="99801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A" sz="1000" kern="1200" dirty="0"/>
            <a:t>La mise en place de plusieurs réunions d’information et de construction du projet en collectif</a:t>
          </a:r>
          <a:endParaRPr lang="fr-FR" sz="1000" kern="1200" dirty="0"/>
        </a:p>
      </dsp:txBody>
      <dsp:txXfrm>
        <a:off x="5090251" y="163776"/>
        <a:ext cx="1156389" cy="9980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5CE54-D46A-4872-B1AD-CBC1922E063B}">
      <dsp:nvSpPr>
        <dsp:cNvPr id="0" name=""/>
        <dsp:cNvSpPr/>
      </dsp:nvSpPr>
      <dsp:spPr>
        <a:xfrm>
          <a:off x="3428" y="16330"/>
          <a:ext cx="3343273" cy="950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CA" sz="1100" b="1" kern="1200" dirty="0"/>
            <a:t>Impacts personnels, tant en matière de bien-être que d’évolution personnelle</a:t>
          </a:r>
          <a:endParaRPr lang="fr-FR" sz="1100" b="1" kern="1200" dirty="0"/>
        </a:p>
      </dsp:txBody>
      <dsp:txXfrm>
        <a:off x="3428" y="16330"/>
        <a:ext cx="3343273" cy="950400"/>
      </dsp:txXfrm>
    </dsp:sp>
    <dsp:sp modelId="{E6CD517E-0AEE-4045-BCE5-60C0F8C99379}">
      <dsp:nvSpPr>
        <dsp:cNvPr id="0" name=""/>
        <dsp:cNvSpPr/>
      </dsp:nvSpPr>
      <dsp:spPr>
        <a:xfrm>
          <a:off x="3428" y="966730"/>
          <a:ext cx="3343273" cy="18117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000" kern="1200" dirty="0">
              <a:solidFill>
                <a:schemeClr val="bg2"/>
              </a:solidFill>
            </a:rPr>
            <a:t>Repos, sourire, détente, bien-être, « S’aérer la tête », s’éloigner des soucis du quotidien</a:t>
          </a:r>
          <a:endParaRPr lang="fr-FR" sz="1000" kern="1200" dirty="0">
            <a:solidFill>
              <a:schemeClr val="bg2"/>
            </a:solidFill>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000" kern="1200" dirty="0">
              <a:solidFill>
                <a:schemeClr val="bg2"/>
              </a:solidFill>
            </a:rPr>
            <a:t>Amélioration de la santé (séniors)</a:t>
          </a:r>
          <a:endParaRPr lang="fr-FR" sz="1000" kern="1200" dirty="0">
            <a:solidFill>
              <a:schemeClr val="bg2"/>
            </a:solidFill>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000" kern="1200" dirty="0">
              <a:solidFill>
                <a:schemeClr val="bg2"/>
              </a:solidFill>
            </a:rPr>
            <a:t>Changements de comportement en classe pour les plus jeunes</a:t>
          </a:r>
          <a:endParaRPr lang="fr-FR" sz="1000" kern="1200" dirty="0">
            <a:solidFill>
              <a:schemeClr val="bg2"/>
            </a:solidFill>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000" kern="1200" dirty="0">
              <a:solidFill>
                <a:schemeClr val="bg2"/>
              </a:solidFill>
            </a:rPr>
            <a:t>Reprise de confiance en soi pour cheminer sur un projet personnel (ex : permis de conduire, reprise de formation professionnelle)</a:t>
          </a:r>
        </a:p>
        <a:p>
          <a:pPr marL="0" lvl="1" indent="0" algn="l" defTabSz="666750">
            <a:lnSpc>
              <a:spcPct val="90000"/>
            </a:lnSpc>
            <a:spcBef>
              <a:spcPct val="0"/>
            </a:spcBef>
            <a:spcAft>
              <a:spcPct val="15000"/>
            </a:spcAft>
            <a:buFont typeface="Wingdings" panose="05000000000000000000" pitchFamily="2" charset="2"/>
            <a:buChar char="§"/>
          </a:pPr>
          <a:r>
            <a:rPr lang="fr-CA" sz="1000" kern="1200" dirty="0">
              <a:solidFill>
                <a:schemeClr val="bg2"/>
              </a:solidFill>
            </a:rPr>
            <a:t> En revanche, des effets positifs souvent moindres sur les mères de famille (seules ou en couple) qui privilégient le bien-être de leurs enfants au détriment du leur.</a:t>
          </a:r>
          <a:endParaRPr lang="fr-FR" sz="1000" kern="1200" dirty="0">
            <a:solidFill>
              <a:schemeClr val="bg2"/>
            </a:solidFill>
          </a:endParaRPr>
        </a:p>
      </dsp:txBody>
      <dsp:txXfrm>
        <a:off x="3428" y="966730"/>
        <a:ext cx="3343273" cy="1811700"/>
      </dsp:txXfrm>
    </dsp:sp>
    <dsp:sp modelId="{CDBD9846-CC42-48D5-93F9-2954070B9195}">
      <dsp:nvSpPr>
        <dsp:cNvPr id="0" name=""/>
        <dsp:cNvSpPr/>
      </dsp:nvSpPr>
      <dsp:spPr>
        <a:xfrm>
          <a:off x="3814761" y="16330"/>
          <a:ext cx="3343273" cy="950400"/>
        </a:xfrm>
        <a:prstGeom prst="rect">
          <a:avLst/>
        </a:prstGeom>
        <a:solidFill>
          <a:schemeClr val="accent2">
            <a:hueOff val="-3049077"/>
            <a:satOff val="7945"/>
            <a:lumOff val="12450"/>
            <a:alphaOff val="0"/>
          </a:schemeClr>
        </a:solidFill>
        <a:ln w="12700" cap="flat" cmpd="sng" algn="ctr">
          <a:solidFill>
            <a:schemeClr val="accent2">
              <a:hueOff val="-3049077"/>
              <a:satOff val="7945"/>
              <a:lumOff val="124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CA" sz="1100" b="1" kern="1200" dirty="0"/>
            <a:t>Impacts sur les relations intra-familiales</a:t>
          </a:r>
          <a:endParaRPr lang="fr-FR" sz="1100" b="1" kern="1200" dirty="0"/>
        </a:p>
      </dsp:txBody>
      <dsp:txXfrm>
        <a:off x="3814761" y="16330"/>
        <a:ext cx="3343273" cy="950400"/>
      </dsp:txXfrm>
    </dsp:sp>
    <dsp:sp modelId="{45466D24-E197-4A4E-9EFB-AC9A236F0071}">
      <dsp:nvSpPr>
        <dsp:cNvPr id="0" name=""/>
        <dsp:cNvSpPr/>
      </dsp:nvSpPr>
      <dsp:spPr>
        <a:xfrm>
          <a:off x="3814761" y="966730"/>
          <a:ext cx="3343273" cy="1811700"/>
        </a:xfrm>
        <a:prstGeom prst="rect">
          <a:avLst/>
        </a:prstGeom>
        <a:solidFill>
          <a:schemeClr val="accent2">
            <a:tint val="40000"/>
            <a:alpha val="90000"/>
            <a:hueOff val="-3272941"/>
            <a:satOff val="19966"/>
            <a:lumOff val="2788"/>
            <a:alphaOff val="0"/>
          </a:schemeClr>
        </a:solidFill>
        <a:ln w="12700" cap="flat" cmpd="sng" algn="ctr">
          <a:solidFill>
            <a:schemeClr val="accent2">
              <a:tint val="40000"/>
              <a:alpha val="90000"/>
              <a:hueOff val="-3272941"/>
              <a:satOff val="19966"/>
              <a:lumOff val="27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endParaRPr lang="fr-FR" sz="1000" kern="1200" dirty="0">
            <a:solidFill>
              <a:schemeClr val="bg2"/>
            </a:solidFill>
          </a:endParaRPr>
        </a:p>
        <a:p>
          <a:pPr marL="0" lvl="0" indent="0" algn="l" defTabSz="914400">
            <a:lnSpc>
              <a:spcPct val="100000"/>
            </a:lnSpc>
            <a:spcBef>
              <a:spcPct val="0"/>
            </a:spcBef>
            <a:spcAft>
              <a:spcPts val="0"/>
            </a:spcAft>
            <a:buClrTx/>
            <a:buSzTx/>
            <a:buFont typeface="Wingdings" panose="05000000000000000000" pitchFamily="2" charset="2"/>
            <a:buChar char="§"/>
          </a:pPr>
          <a:r>
            <a:rPr lang="fr-CA" sz="1000" kern="1200" dirty="0">
              <a:solidFill>
                <a:schemeClr val="bg2"/>
              </a:solidFill>
            </a:rPr>
            <a:t> Création de souvenirs en famille</a:t>
          </a:r>
          <a:endParaRPr lang="fr-FR" sz="1000" kern="1200" dirty="0">
            <a:solidFill>
              <a:schemeClr val="bg2"/>
            </a:solidFill>
          </a:endParaRPr>
        </a:p>
        <a:p>
          <a:pPr marL="0" lvl="0" indent="0" algn="l" defTabSz="914400">
            <a:lnSpc>
              <a:spcPct val="100000"/>
            </a:lnSpc>
            <a:spcBef>
              <a:spcPct val="0"/>
            </a:spcBef>
            <a:spcAft>
              <a:spcPts val="0"/>
            </a:spcAft>
            <a:buClrTx/>
            <a:buSzTx/>
            <a:buFont typeface="Wingdings" panose="05000000000000000000" pitchFamily="2" charset="2"/>
            <a:buChar char="§"/>
          </a:pPr>
          <a:r>
            <a:rPr lang="fr-CA" sz="1000" kern="1200" dirty="0">
              <a:solidFill>
                <a:schemeClr val="bg2"/>
              </a:solidFill>
            </a:rPr>
            <a:t>Amélioration / apaisement des relations intra-familiales</a:t>
          </a:r>
          <a:endParaRPr lang="fr-FR" sz="1000" kern="1200" dirty="0">
            <a:solidFill>
              <a:schemeClr val="bg2"/>
            </a:solidFill>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000" kern="1200" dirty="0">
              <a:solidFill>
                <a:schemeClr val="bg2"/>
              </a:solidFill>
            </a:rPr>
            <a:t>Fierté d’offrir des vacances à ses enfants, être un parent « digne »</a:t>
          </a:r>
          <a:endParaRPr lang="fr-FR" sz="1000" kern="1200" dirty="0">
            <a:solidFill>
              <a:schemeClr val="bg2"/>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fr-FR" sz="1000" kern="1200" dirty="0"/>
        </a:p>
        <a:p>
          <a:pPr marL="0" lvl="0" indent="0" algn="l" defTabSz="914400">
            <a:lnSpc>
              <a:spcPct val="100000"/>
            </a:lnSpc>
            <a:spcBef>
              <a:spcPct val="0"/>
            </a:spcBef>
            <a:spcAft>
              <a:spcPts val="0"/>
            </a:spcAft>
            <a:buClrTx/>
            <a:buSzTx/>
            <a:buFont typeface="Wingdings" panose="05000000000000000000" pitchFamily="2" charset="2"/>
            <a:buChar char="§"/>
          </a:pPr>
          <a:endParaRPr lang="fr-FR" sz="1000" kern="1200" dirty="0"/>
        </a:p>
        <a:p>
          <a:pPr marL="0" marR="0" lvl="0" indent="0" algn="l" defTabSz="914400" eaLnBrk="1" fontAlgn="auto" latinLnBrk="0" hangingPunct="1">
            <a:lnSpc>
              <a:spcPct val="100000"/>
            </a:lnSpc>
            <a:spcBef>
              <a:spcPct val="0"/>
            </a:spcBef>
            <a:spcAft>
              <a:spcPts val="0"/>
            </a:spcAft>
            <a:buClrTx/>
            <a:buSzTx/>
            <a:buFontTx/>
            <a:buNone/>
            <a:tabLst/>
            <a:defRPr/>
          </a:pPr>
          <a:endParaRPr lang="fr-FR" sz="1000" kern="1200" dirty="0">
            <a:solidFill>
              <a:schemeClr val="bg2"/>
            </a:solidFill>
          </a:endParaRPr>
        </a:p>
      </dsp:txBody>
      <dsp:txXfrm>
        <a:off x="3814761" y="966730"/>
        <a:ext cx="3343273" cy="1811700"/>
      </dsp:txXfrm>
    </dsp:sp>
    <dsp:sp modelId="{90A054D1-9C01-4C8E-AF89-0EFC77CB8009}">
      <dsp:nvSpPr>
        <dsp:cNvPr id="0" name=""/>
        <dsp:cNvSpPr/>
      </dsp:nvSpPr>
      <dsp:spPr>
        <a:xfrm>
          <a:off x="7626093" y="16330"/>
          <a:ext cx="3343273" cy="950400"/>
        </a:xfrm>
        <a:prstGeom prst="rect">
          <a:avLst/>
        </a:prstGeom>
        <a:solidFill>
          <a:schemeClr val="accent2">
            <a:hueOff val="-6098154"/>
            <a:satOff val="15889"/>
            <a:lumOff val="24901"/>
            <a:alphaOff val="0"/>
          </a:schemeClr>
        </a:solidFill>
        <a:ln w="12700" cap="flat" cmpd="sng" algn="ctr">
          <a:solidFill>
            <a:schemeClr val="accent2">
              <a:hueOff val="-6098154"/>
              <a:satOff val="15889"/>
              <a:lumOff val="249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CA" sz="1100" b="1" kern="1200" dirty="0"/>
            <a:t>Impacts sur la vie de quartiers, les relations inter-familiales et sociales</a:t>
          </a:r>
          <a:endParaRPr lang="fr-FR" sz="1100" b="1" kern="1200" dirty="0"/>
        </a:p>
      </dsp:txBody>
      <dsp:txXfrm>
        <a:off x="7626093" y="16330"/>
        <a:ext cx="3343273" cy="950400"/>
      </dsp:txXfrm>
    </dsp:sp>
    <dsp:sp modelId="{DFC4EC6F-2208-4394-AFAA-DA0C0DBD4C84}">
      <dsp:nvSpPr>
        <dsp:cNvPr id="0" name=""/>
        <dsp:cNvSpPr/>
      </dsp:nvSpPr>
      <dsp:spPr>
        <a:xfrm>
          <a:off x="7626093" y="966730"/>
          <a:ext cx="3343273" cy="1811700"/>
        </a:xfrm>
        <a:prstGeom prst="rect">
          <a:avLst/>
        </a:prstGeom>
        <a:solidFill>
          <a:schemeClr val="accent2">
            <a:tint val="40000"/>
            <a:alpha val="90000"/>
            <a:hueOff val="-6545882"/>
            <a:satOff val="39933"/>
            <a:lumOff val="5577"/>
            <a:alphaOff val="0"/>
          </a:schemeClr>
        </a:solidFill>
        <a:ln w="12700" cap="flat" cmpd="sng" algn="ctr">
          <a:solidFill>
            <a:schemeClr val="accent2">
              <a:tint val="40000"/>
              <a:alpha val="90000"/>
              <a:hueOff val="-6545882"/>
              <a:satOff val="39933"/>
              <a:lumOff val="5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0" lvl="1" indent="0" algn="l" defTabSz="488950">
            <a:lnSpc>
              <a:spcPct val="90000"/>
            </a:lnSpc>
            <a:spcBef>
              <a:spcPct val="0"/>
            </a:spcBef>
            <a:spcAft>
              <a:spcPct val="15000"/>
            </a:spcAft>
            <a:buFont typeface="Wingdings" panose="05000000000000000000" pitchFamily="2" charset="2"/>
            <a:buChar char="§"/>
          </a:pPr>
          <a:r>
            <a:rPr lang="fr-CA" sz="1000" kern="1200" dirty="0">
              <a:solidFill>
                <a:schemeClr val="bg2"/>
              </a:solidFill>
            </a:rPr>
            <a:t>Création de souvenirs entre amis ou voisins (départs collectifs)</a:t>
          </a:r>
          <a:endParaRPr lang="fr-FR" sz="1000" kern="1200" dirty="0">
            <a:solidFill>
              <a:schemeClr val="bg2"/>
            </a:solidFill>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000" kern="1200" dirty="0">
              <a:solidFill>
                <a:schemeClr val="bg2"/>
              </a:solidFill>
            </a:rPr>
            <a:t>Favoriser l’interconnaissance entre personnes du quartier parties ensemble</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000" kern="1200" dirty="0">
              <a:solidFill>
                <a:schemeClr val="bg2"/>
              </a:solidFill>
            </a:rPr>
            <a:t>Rompre l’isolement le temps du séjour</a:t>
          </a:r>
          <a:endParaRPr lang="fr-FR" sz="1000" kern="1200" dirty="0">
            <a:solidFill>
              <a:schemeClr val="bg2"/>
            </a:solidFill>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000" kern="1200" dirty="0">
              <a:solidFill>
                <a:schemeClr val="bg2"/>
              </a:solidFill>
            </a:rPr>
            <a:t>Rompre l’isolement dans la durée : amitiés et contacts conservés dans toute la France</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fr-CA" sz="1000" kern="1200" dirty="0">
              <a:solidFill>
                <a:schemeClr val="bg2"/>
              </a:solidFill>
            </a:rPr>
            <a:t>Engagement au Centre Social (bénévolat)</a:t>
          </a:r>
        </a:p>
        <a:p>
          <a:pPr marL="0" marR="0" lvl="1" indent="0" algn="l" defTabSz="488950" eaLnBrk="1" fontAlgn="auto" latinLnBrk="0" hangingPunct="1">
            <a:lnSpc>
              <a:spcPct val="90000"/>
            </a:lnSpc>
            <a:spcBef>
              <a:spcPct val="0"/>
            </a:spcBef>
            <a:spcAft>
              <a:spcPct val="15000"/>
            </a:spcAft>
            <a:buClrTx/>
            <a:buSzTx/>
            <a:buFont typeface="Wingdings" panose="05000000000000000000" pitchFamily="2" charset="2"/>
            <a:buChar char="§"/>
            <a:tabLst/>
            <a:defRPr/>
          </a:pPr>
          <a:r>
            <a:rPr lang="fr-CA" sz="1000" kern="1200" dirty="0">
              <a:solidFill>
                <a:schemeClr val="bg2"/>
              </a:solidFill>
            </a:rPr>
            <a:t>Inscriptions dans des activités proposées par le Centre Social (sportif, culturel, loisirs, etc.)</a:t>
          </a:r>
          <a:endParaRPr lang="fr-FR" sz="500" kern="1200" dirty="0"/>
        </a:p>
        <a:p>
          <a:pPr marL="57150" lvl="1" indent="0" algn="l" defTabSz="488950">
            <a:lnSpc>
              <a:spcPct val="90000"/>
            </a:lnSpc>
            <a:spcBef>
              <a:spcPct val="0"/>
            </a:spcBef>
            <a:spcAft>
              <a:spcPct val="15000"/>
            </a:spcAft>
            <a:buChar char="•"/>
          </a:pPr>
          <a:endParaRPr lang="fr-FR" sz="500" kern="1200" dirty="0"/>
        </a:p>
      </dsp:txBody>
      <dsp:txXfrm>
        <a:off x="7626093" y="966730"/>
        <a:ext cx="3343273" cy="181170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B505A83-0467-41FC-A34A-85DB2A40E23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EA3F636-90FB-4EA1-86AC-83570E0076E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B20D903-F193-4FCF-9C4B-91541C3BA560}" type="datetimeFigureOut">
              <a:rPr lang="fr-FR" smtClean="0"/>
              <a:t>11/06/2024</a:t>
            </a:fld>
            <a:endParaRPr lang="fr-FR"/>
          </a:p>
        </p:txBody>
      </p:sp>
      <p:sp>
        <p:nvSpPr>
          <p:cNvPr id="4" name="Espace réservé du pied de page 3">
            <a:extLst>
              <a:ext uri="{FF2B5EF4-FFF2-40B4-BE49-F238E27FC236}">
                <a16:creationId xmlns:a16="http://schemas.microsoft.com/office/drawing/2014/main" id="{0FC3B07F-3B08-4E4C-9F48-F487719E553C}"/>
              </a:ext>
            </a:extLst>
          </p:cNvPr>
          <p:cNvSpPr>
            <a:spLocks noGrp="1"/>
          </p:cNvSpPr>
          <p:nvPr>
            <p:ph type="ftr" sz="quarter" idx="2"/>
          </p:nvPr>
        </p:nvSpPr>
        <p:spPr>
          <a:xfrm>
            <a:off x="0" y="9428584"/>
            <a:ext cx="3507288" cy="498055"/>
          </a:xfrm>
          <a:prstGeom prst="rect">
            <a:avLst/>
          </a:prstGeom>
        </p:spPr>
        <p:txBody>
          <a:bodyPr vert="horz" lIns="91440" tIns="45720" rIns="91440" bIns="45720" rtlCol="0" anchor="b"/>
          <a:lstStyle>
            <a:lvl1pPr algn="l">
              <a:defRPr sz="1200"/>
            </a:lvl1pPr>
          </a:lstStyle>
          <a:p>
            <a:r>
              <a:rPr lang="fr-CA" dirty="0"/>
              <a:t>FCSF – Recherche-action sur la thématique vacances</a:t>
            </a:r>
            <a:endParaRPr lang="fr-FR" dirty="0"/>
          </a:p>
        </p:txBody>
      </p:sp>
      <p:sp>
        <p:nvSpPr>
          <p:cNvPr id="5" name="Espace réservé du numéro de diapositive 4">
            <a:extLst>
              <a:ext uri="{FF2B5EF4-FFF2-40B4-BE49-F238E27FC236}">
                <a16:creationId xmlns:a16="http://schemas.microsoft.com/office/drawing/2014/main" id="{265AAE29-BF9F-440F-98A8-594775203A5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D522BDF-0774-4479-A66C-27E217C2AF34}" type="slidenum">
              <a:rPr lang="fr-FR" smtClean="0"/>
              <a:t>‹N°›</a:t>
            </a:fld>
            <a:endParaRPr lang="fr-FR" dirty="0"/>
          </a:p>
        </p:txBody>
      </p:sp>
    </p:spTree>
    <p:extLst>
      <p:ext uri="{BB962C8B-B14F-4D97-AF65-F5344CB8AC3E}">
        <p14:creationId xmlns:p14="http://schemas.microsoft.com/office/powerpoint/2010/main" val="521853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0A4BA86-9945-4EC7-9468-C5CB044FD81D}" type="datetimeFigureOut">
              <a:rPr lang="fr-FR" smtClean="0"/>
              <a:t>11/06/2024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8" name="Espace réservé du numéro de diapositive 7">
            <a:extLst>
              <a:ext uri="{FF2B5EF4-FFF2-40B4-BE49-F238E27FC236}">
                <a16:creationId xmlns:a16="http://schemas.microsoft.com/office/drawing/2014/main" id="{FBC60655-B24A-317B-601E-2C80553463BF}"/>
              </a:ext>
            </a:extLst>
          </p:cNvPr>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9B2EA70-4C0D-489E-8211-39AC4F6C7390}" type="slidenum">
              <a:rPr lang="fr-FR" smtClean="0"/>
              <a:t>‹N°›</a:t>
            </a:fld>
            <a:endParaRPr lang="fr-FR"/>
          </a:p>
        </p:txBody>
      </p:sp>
    </p:spTree>
    <p:extLst>
      <p:ext uri="{BB962C8B-B14F-4D97-AF65-F5344CB8AC3E}">
        <p14:creationId xmlns:p14="http://schemas.microsoft.com/office/powerpoint/2010/main" val="78332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B2EA70-4C0D-489E-8211-39AC4F6C7390}" type="slidenum">
              <a:rPr lang="fr-FR" smtClean="0"/>
              <a:t>12</a:t>
            </a:fld>
            <a:endParaRPr lang="fr-FR"/>
          </a:p>
        </p:txBody>
      </p:sp>
    </p:spTree>
    <p:extLst>
      <p:ext uri="{BB962C8B-B14F-4D97-AF65-F5344CB8AC3E}">
        <p14:creationId xmlns:p14="http://schemas.microsoft.com/office/powerpoint/2010/main" val="387303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9B2EA70-4C0D-489E-8211-39AC4F6C7390}" type="slidenum">
              <a:rPr lang="fr-FR" smtClean="0"/>
              <a:t>22</a:t>
            </a:fld>
            <a:endParaRPr lang="fr-FR"/>
          </a:p>
        </p:txBody>
      </p:sp>
    </p:spTree>
    <p:extLst>
      <p:ext uri="{BB962C8B-B14F-4D97-AF65-F5344CB8AC3E}">
        <p14:creationId xmlns:p14="http://schemas.microsoft.com/office/powerpoint/2010/main" val="3109773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7680878-DFA5-46EF-8B70-D3BB7EA974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7" t="7945" r="426" b="12600"/>
          <a:stretch/>
        </p:blipFill>
        <p:spPr bwMode="auto">
          <a:xfrm>
            <a:off x="0" y="0"/>
            <a:ext cx="3243943" cy="6858000"/>
          </a:xfrm>
          <a:prstGeom prst="rect">
            <a:avLst/>
          </a:prstGeom>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0232E66D-64BC-4E27-A9BC-36A2937B10C9}"/>
              </a:ext>
            </a:extLst>
          </p:cNvPr>
          <p:cNvSpPr>
            <a:spLocks noGrp="1"/>
          </p:cNvSpPr>
          <p:nvPr>
            <p:ph type="title"/>
          </p:nvPr>
        </p:nvSpPr>
        <p:spPr>
          <a:xfrm>
            <a:off x="4291329" y="2473648"/>
            <a:ext cx="6873976" cy="1139825"/>
          </a:xfrm>
        </p:spPr>
        <p:txBody>
          <a:bodyPr/>
          <a:lstStyle/>
          <a:p>
            <a:r>
              <a:rPr lang="fr-FR"/>
              <a:t>Modifiez le style du titre</a:t>
            </a:r>
          </a:p>
        </p:txBody>
      </p:sp>
      <p:sp>
        <p:nvSpPr>
          <p:cNvPr id="4" name="Espace réservé du contenu 3">
            <a:extLst>
              <a:ext uri="{FF2B5EF4-FFF2-40B4-BE49-F238E27FC236}">
                <a16:creationId xmlns:a16="http://schemas.microsoft.com/office/drawing/2014/main" id="{5D291040-883A-40C0-936D-69E91571C6D8}"/>
              </a:ext>
            </a:extLst>
          </p:cNvPr>
          <p:cNvSpPr>
            <a:spLocks noGrp="1"/>
          </p:cNvSpPr>
          <p:nvPr>
            <p:ph sz="quarter" idx="10" hasCustomPrompt="1"/>
          </p:nvPr>
        </p:nvSpPr>
        <p:spPr>
          <a:xfrm>
            <a:off x="4384313" y="4446655"/>
            <a:ext cx="4563746" cy="914400"/>
          </a:xfrm>
        </p:spPr>
        <p:txBody>
          <a:bodyPr/>
          <a:lstStyle>
            <a:lvl1pPr marL="0" indent="0">
              <a:buNone/>
              <a:defRPr sz="2000" b="1"/>
            </a:lvl1pPr>
          </a:lstStyle>
          <a:p>
            <a:pPr lvl="0"/>
            <a:r>
              <a:rPr lang="fr-FR" dirty="0"/>
              <a:t>Titre de la mission</a:t>
            </a:r>
          </a:p>
        </p:txBody>
      </p:sp>
      <p:sp>
        <p:nvSpPr>
          <p:cNvPr id="13" name="Espace réservé du contenu 3">
            <a:extLst>
              <a:ext uri="{FF2B5EF4-FFF2-40B4-BE49-F238E27FC236}">
                <a16:creationId xmlns:a16="http://schemas.microsoft.com/office/drawing/2014/main" id="{51CF8023-68FD-44D1-B5CD-776E31B9B260}"/>
              </a:ext>
            </a:extLst>
          </p:cNvPr>
          <p:cNvSpPr>
            <a:spLocks noGrp="1"/>
          </p:cNvSpPr>
          <p:nvPr>
            <p:ph sz="quarter" idx="11" hasCustomPrompt="1"/>
          </p:nvPr>
        </p:nvSpPr>
        <p:spPr>
          <a:xfrm>
            <a:off x="4291329" y="549603"/>
            <a:ext cx="4563746" cy="914400"/>
          </a:xfrm>
        </p:spPr>
        <p:txBody>
          <a:bodyPr/>
          <a:lstStyle>
            <a:lvl1pPr marL="0" indent="0">
              <a:buNone/>
              <a:defRPr sz="2000" b="1"/>
            </a:lvl1pPr>
          </a:lstStyle>
          <a:p>
            <a:pPr lvl="0"/>
            <a:r>
              <a:rPr lang="fr-FR" dirty="0"/>
              <a:t>Logo client</a:t>
            </a:r>
          </a:p>
        </p:txBody>
      </p:sp>
    </p:spTree>
    <p:extLst>
      <p:ext uri="{BB962C8B-B14F-4D97-AF65-F5344CB8AC3E}">
        <p14:creationId xmlns:p14="http://schemas.microsoft.com/office/powerpoint/2010/main" val="92825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CB23318-2F2F-4CB7-B66A-89E93301C104}"/>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6A0DA8D0-938C-4662-BDAE-AF6F9A3CCBEC}" type="slidenum">
              <a:rPr lang="fr-FR" smtClean="0"/>
              <a:pPr/>
              <a:t>‹N°›</a:t>
            </a:fld>
            <a:endParaRPr lang="fr-FR"/>
          </a:p>
        </p:txBody>
      </p:sp>
      <p:sp>
        <p:nvSpPr>
          <p:cNvPr id="6" name="Espace réservé du pied de page 5">
            <a:extLst>
              <a:ext uri="{FF2B5EF4-FFF2-40B4-BE49-F238E27FC236}">
                <a16:creationId xmlns:a16="http://schemas.microsoft.com/office/drawing/2014/main" id="{680B9AF2-CF47-498B-ACB2-4DDDE4F3C8C1}"/>
              </a:ext>
            </a:extLst>
          </p:cNvPr>
          <p:cNvSpPr>
            <a:spLocks noGrp="1" noChangeArrowheads="1"/>
          </p:cNvSpPr>
          <p:nvPr>
            <p:ph type="ftr" sz="quarter" idx="3"/>
          </p:nvPr>
        </p:nvSpPr>
        <p:spPr bwMode="auto">
          <a:xfrm>
            <a:off x="609602" y="6223761"/>
            <a:ext cx="900676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132" b="0">
                <a:solidFill>
                  <a:schemeClr val="bg2"/>
                </a:solidFill>
                <a:latin typeface="Corbel" panose="020B0503020204020204" pitchFamily="34" charset="0"/>
              </a:defRPr>
            </a:lvl1pPr>
          </a:lstStyle>
          <a:p>
            <a:endParaRPr lang="fr-FR"/>
          </a:p>
        </p:txBody>
      </p:sp>
    </p:spTree>
    <p:extLst>
      <p:ext uri="{BB962C8B-B14F-4D97-AF65-F5344CB8AC3E}">
        <p14:creationId xmlns:p14="http://schemas.microsoft.com/office/powerpoint/2010/main" val="139401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D7337F26-DC82-4816-9229-78ADE8F8321E}"/>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6A0DA8D0-938C-4662-BDAE-AF6F9A3CCBEC}" type="slidenum">
              <a:rPr lang="fr-FR" smtClean="0"/>
              <a:pPr/>
              <a:t>‹N°›</a:t>
            </a:fld>
            <a:endParaRPr lang="fr-FR"/>
          </a:p>
        </p:txBody>
      </p:sp>
      <p:sp>
        <p:nvSpPr>
          <p:cNvPr id="7" name="Rectangle 5">
            <a:extLst>
              <a:ext uri="{FF2B5EF4-FFF2-40B4-BE49-F238E27FC236}">
                <a16:creationId xmlns:a16="http://schemas.microsoft.com/office/drawing/2014/main" id="{D5EB22BC-8B25-4375-90AE-2028E8318335}"/>
              </a:ext>
            </a:extLst>
          </p:cNvPr>
          <p:cNvSpPr>
            <a:spLocks noGrp="1" noChangeArrowheads="1"/>
          </p:cNvSpPr>
          <p:nvPr>
            <p:ph type="ftr" sz="quarter" idx="3"/>
          </p:nvPr>
        </p:nvSpPr>
        <p:spPr bwMode="auto">
          <a:xfrm>
            <a:off x="609602" y="6223761"/>
            <a:ext cx="900676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132" b="0">
                <a:solidFill>
                  <a:schemeClr val="bg2"/>
                </a:solidFill>
                <a:latin typeface="Corbel" panose="020B0503020204020204" pitchFamily="34" charset="0"/>
              </a:defRPr>
            </a:lvl1pPr>
          </a:lstStyle>
          <a:p>
            <a:endParaRPr lang="fr-FR"/>
          </a:p>
        </p:txBody>
      </p:sp>
      <p:pic>
        <p:nvPicPr>
          <p:cNvPr id="8" name="Graphique 7" descr="Chat avec un remplissage uni">
            <a:extLst>
              <a:ext uri="{FF2B5EF4-FFF2-40B4-BE49-F238E27FC236}">
                <a16:creationId xmlns:a16="http://schemas.microsoft.com/office/drawing/2014/main" id="{9354EE88-D560-43B0-9B2B-6C7E64E6F1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745" y="1786066"/>
            <a:ext cx="2632957" cy="2632957"/>
          </a:xfrm>
          <a:prstGeom prst="rect">
            <a:avLst/>
          </a:prstGeom>
        </p:spPr>
      </p:pic>
      <p:sp>
        <p:nvSpPr>
          <p:cNvPr id="3" name="Titre 2">
            <a:extLst>
              <a:ext uri="{FF2B5EF4-FFF2-40B4-BE49-F238E27FC236}">
                <a16:creationId xmlns:a16="http://schemas.microsoft.com/office/drawing/2014/main" id="{03F7D7D0-856F-448E-9966-99DBACC1AC41}"/>
              </a:ext>
            </a:extLst>
          </p:cNvPr>
          <p:cNvSpPr>
            <a:spLocks noGrp="1"/>
          </p:cNvSpPr>
          <p:nvPr>
            <p:ph type="title"/>
          </p:nvPr>
        </p:nvSpPr>
        <p:spPr>
          <a:xfrm>
            <a:off x="3476900" y="2307509"/>
            <a:ext cx="7509755" cy="1139825"/>
          </a:xfrm>
        </p:spPr>
        <p:txBody>
          <a:bodyPr/>
          <a:lstStyle/>
          <a:p>
            <a:r>
              <a:rPr lang="fr-FR"/>
              <a:t>Modifiez le style du titre</a:t>
            </a:r>
          </a:p>
        </p:txBody>
      </p:sp>
    </p:spTree>
    <p:extLst>
      <p:ext uri="{BB962C8B-B14F-4D97-AF65-F5344CB8AC3E}">
        <p14:creationId xmlns:p14="http://schemas.microsoft.com/office/powerpoint/2010/main" val="4048895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02A84-6386-4157-A8F9-EF2D2AE88733}"/>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latin typeface="Corbel" panose="020B0503020204020204" pitchFamily="34" charset="0"/>
              </a:defRPr>
            </a:lvl1pPr>
          </a:lstStyle>
          <a:p>
            <a:r>
              <a:rPr lang="fr-FR"/>
              <a:t>Modifiez le style du titre</a:t>
            </a:r>
          </a:p>
        </p:txBody>
      </p:sp>
      <p:sp>
        <p:nvSpPr>
          <p:cNvPr id="3" name="Espace réservé de la date 2">
            <a:extLst>
              <a:ext uri="{FF2B5EF4-FFF2-40B4-BE49-F238E27FC236}">
                <a16:creationId xmlns:a16="http://schemas.microsoft.com/office/drawing/2014/main" id="{7323A51C-DD2E-4288-BC03-197B1B4235F4}"/>
              </a:ext>
            </a:extLst>
          </p:cNvPr>
          <p:cNvSpPr>
            <a:spLocks noGrp="1"/>
          </p:cNvSpPr>
          <p:nvPr>
            <p:ph type="dt" sz="half" idx="10"/>
          </p:nvPr>
        </p:nvSpPr>
        <p:spPr>
          <a:xfrm>
            <a:off x="838200" y="6356350"/>
            <a:ext cx="2743200" cy="365125"/>
          </a:xfrm>
          <a:prstGeom prst="rect">
            <a:avLst/>
          </a:prstGeom>
        </p:spPr>
        <p:txBody>
          <a:bodyPr/>
          <a:lstStyle>
            <a:lvl1pPr>
              <a:defRPr>
                <a:solidFill>
                  <a:schemeClr val="bg2"/>
                </a:solidFill>
                <a:latin typeface="Corbel" panose="020B0503020204020204" pitchFamily="34" charset="0"/>
              </a:defRPr>
            </a:lvl1pPr>
          </a:lstStyle>
          <a:p>
            <a:fld id="{561379CF-7001-455E-AD1C-66572812D20B}" type="datetimeFigureOut">
              <a:rPr lang="fr-FR" smtClean="0"/>
              <a:pPr/>
              <a:t>11/06/2024</a:t>
            </a:fld>
            <a:endParaRPr lang="fr-FR"/>
          </a:p>
        </p:txBody>
      </p:sp>
      <p:sp>
        <p:nvSpPr>
          <p:cNvPr id="4" name="Espace réservé du pied de page 3">
            <a:extLst>
              <a:ext uri="{FF2B5EF4-FFF2-40B4-BE49-F238E27FC236}">
                <a16:creationId xmlns:a16="http://schemas.microsoft.com/office/drawing/2014/main" id="{588ACA8B-CAFE-49E1-9F78-25556CFD2FDC}"/>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2"/>
                </a:solidFill>
                <a:latin typeface="Corbel" panose="020B0503020204020204" pitchFamily="34" charset="0"/>
              </a:defRPr>
            </a:lvl1pPr>
          </a:lstStyle>
          <a:p>
            <a:endParaRPr lang="fr-FR"/>
          </a:p>
        </p:txBody>
      </p:sp>
      <p:sp>
        <p:nvSpPr>
          <p:cNvPr id="6" name="Rectangle 6">
            <a:extLst>
              <a:ext uri="{FF2B5EF4-FFF2-40B4-BE49-F238E27FC236}">
                <a16:creationId xmlns:a16="http://schemas.microsoft.com/office/drawing/2014/main" id="{D7337F26-DC82-4816-9229-78ADE8F8321E}"/>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75E6101F-AEFC-4200-BBFA-B0A4004E443E}" type="slidenum">
              <a:rPr lang="fr-FR" smtClean="0"/>
              <a:t>‹N°›</a:t>
            </a:fld>
            <a:endParaRPr lang="fr-FR"/>
          </a:p>
        </p:txBody>
      </p:sp>
      <p:sp>
        <p:nvSpPr>
          <p:cNvPr id="7" name="Flèche : pentagone 6">
            <a:extLst>
              <a:ext uri="{FF2B5EF4-FFF2-40B4-BE49-F238E27FC236}">
                <a16:creationId xmlns:a16="http://schemas.microsoft.com/office/drawing/2014/main" id="{60A5E5D3-2F93-492E-961A-FF6FD8324751}"/>
              </a:ext>
            </a:extLst>
          </p:cNvPr>
          <p:cNvSpPr/>
          <p:nvPr userDrawn="1"/>
        </p:nvSpPr>
        <p:spPr>
          <a:xfrm>
            <a:off x="838200" y="1989656"/>
            <a:ext cx="3499104" cy="3333750"/>
          </a:xfrm>
          <a:prstGeom prst="homePlate">
            <a:avLst>
              <a:gd name="adj" fmla="val 15398"/>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E0ED71C5-5911-4EA6-AF78-765ECC2480D7}"/>
              </a:ext>
            </a:extLst>
          </p:cNvPr>
          <p:cNvSpPr>
            <a:spLocks noGrp="1"/>
          </p:cNvSpPr>
          <p:nvPr>
            <p:ph type="body" sz="quarter" idx="12" hasCustomPrompt="1"/>
          </p:nvPr>
        </p:nvSpPr>
        <p:spPr>
          <a:xfrm>
            <a:off x="1066800" y="2368550"/>
            <a:ext cx="2514600" cy="2508250"/>
          </a:xfrm>
        </p:spPr>
        <p:txBody>
          <a:bodyPr/>
          <a:lstStyle>
            <a:lvl1pPr marL="0" indent="0">
              <a:buNone/>
              <a:defRPr/>
            </a:lvl1pPr>
          </a:lstStyle>
          <a:p>
            <a:pPr lvl="0"/>
            <a:r>
              <a:rPr lang="fr-FR" dirty="0"/>
              <a:t>Texte</a:t>
            </a:r>
          </a:p>
        </p:txBody>
      </p:sp>
      <p:sp>
        <p:nvSpPr>
          <p:cNvPr id="11" name="Espace réservé du contenu 10">
            <a:extLst>
              <a:ext uri="{FF2B5EF4-FFF2-40B4-BE49-F238E27FC236}">
                <a16:creationId xmlns:a16="http://schemas.microsoft.com/office/drawing/2014/main" id="{69DA0A1A-F8F2-4A1E-8D80-BC269CB0C163}"/>
              </a:ext>
            </a:extLst>
          </p:cNvPr>
          <p:cNvSpPr>
            <a:spLocks noGrp="1"/>
          </p:cNvSpPr>
          <p:nvPr>
            <p:ph sz="quarter" idx="13"/>
          </p:nvPr>
        </p:nvSpPr>
        <p:spPr>
          <a:xfrm>
            <a:off x="4613275" y="1989138"/>
            <a:ext cx="6511925" cy="33337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6206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tation 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323A51C-DD2E-4288-BC03-197B1B4235F4}"/>
              </a:ext>
            </a:extLst>
          </p:cNvPr>
          <p:cNvSpPr>
            <a:spLocks noGrp="1"/>
          </p:cNvSpPr>
          <p:nvPr>
            <p:ph type="dt" sz="half" idx="10"/>
          </p:nvPr>
        </p:nvSpPr>
        <p:spPr>
          <a:xfrm>
            <a:off x="838200" y="6356350"/>
            <a:ext cx="2743200" cy="365125"/>
          </a:xfrm>
          <a:prstGeom prst="rect">
            <a:avLst/>
          </a:prstGeom>
        </p:spPr>
        <p:txBody>
          <a:bodyPr/>
          <a:lstStyle>
            <a:lvl1pPr>
              <a:defRPr>
                <a:solidFill>
                  <a:schemeClr val="bg2"/>
                </a:solidFill>
                <a:latin typeface="Corbel" panose="020B0503020204020204" pitchFamily="34" charset="0"/>
              </a:defRPr>
            </a:lvl1pPr>
          </a:lstStyle>
          <a:p>
            <a:fld id="{561379CF-7001-455E-AD1C-66572812D20B}" type="datetimeFigureOut">
              <a:rPr lang="fr-FR" smtClean="0"/>
              <a:pPr/>
              <a:t>11/06/2024</a:t>
            </a:fld>
            <a:endParaRPr lang="fr-FR"/>
          </a:p>
        </p:txBody>
      </p:sp>
      <p:sp>
        <p:nvSpPr>
          <p:cNvPr id="4" name="Espace réservé du pied de page 3">
            <a:extLst>
              <a:ext uri="{FF2B5EF4-FFF2-40B4-BE49-F238E27FC236}">
                <a16:creationId xmlns:a16="http://schemas.microsoft.com/office/drawing/2014/main" id="{588ACA8B-CAFE-49E1-9F78-25556CFD2FDC}"/>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2"/>
                </a:solidFill>
                <a:latin typeface="Corbel" panose="020B0503020204020204" pitchFamily="34" charset="0"/>
              </a:defRPr>
            </a:lvl1pPr>
          </a:lstStyle>
          <a:p>
            <a:r>
              <a:rPr lang="fr-CA" dirty="0"/>
              <a:t>FCSF –Recherche-action sur la thématique vacances</a:t>
            </a:r>
            <a:endParaRPr lang="fr-FR" dirty="0"/>
          </a:p>
        </p:txBody>
      </p:sp>
      <p:sp>
        <p:nvSpPr>
          <p:cNvPr id="6" name="Rectangle 6">
            <a:extLst>
              <a:ext uri="{FF2B5EF4-FFF2-40B4-BE49-F238E27FC236}">
                <a16:creationId xmlns:a16="http://schemas.microsoft.com/office/drawing/2014/main" id="{D7337F26-DC82-4816-9229-78ADE8F8321E}"/>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75E6101F-AEFC-4200-BBFA-B0A4004E443E}" type="slidenum">
              <a:rPr lang="fr-FR" smtClean="0"/>
              <a:t>‹N°›</a:t>
            </a:fld>
            <a:endParaRPr lang="fr-FR"/>
          </a:p>
        </p:txBody>
      </p:sp>
      <p:sp>
        <p:nvSpPr>
          <p:cNvPr id="9" name="Espace réservé du texte 8">
            <a:extLst>
              <a:ext uri="{FF2B5EF4-FFF2-40B4-BE49-F238E27FC236}">
                <a16:creationId xmlns:a16="http://schemas.microsoft.com/office/drawing/2014/main" id="{E0ED71C5-5911-4EA6-AF78-765ECC2480D7}"/>
              </a:ext>
            </a:extLst>
          </p:cNvPr>
          <p:cNvSpPr>
            <a:spLocks noGrp="1"/>
          </p:cNvSpPr>
          <p:nvPr>
            <p:ph type="body" sz="quarter" idx="12" hasCustomPrompt="1"/>
          </p:nvPr>
        </p:nvSpPr>
        <p:spPr>
          <a:xfrm>
            <a:off x="629021" y="3457575"/>
            <a:ext cx="3248025" cy="2508250"/>
          </a:xfrm>
        </p:spPr>
        <p:txBody>
          <a:bodyPr/>
          <a:lstStyle>
            <a:lvl1pPr marL="0" indent="0">
              <a:buNone/>
              <a:defRPr/>
            </a:lvl1pPr>
          </a:lstStyle>
          <a:p>
            <a:pPr lvl="0"/>
            <a:r>
              <a:rPr lang="fr-FR" dirty="0"/>
              <a:t>Texte</a:t>
            </a:r>
          </a:p>
        </p:txBody>
      </p:sp>
      <p:sp>
        <p:nvSpPr>
          <p:cNvPr id="11" name="Espace réservé du contenu 10">
            <a:extLst>
              <a:ext uri="{FF2B5EF4-FFF2-40B4-BE49-F238E27FC236}">
                <a16:creationId xmlns:a16="http://schemas.microsoft.com/office/drawing/2014/main" id="{69DA0A1A-F8F2-4A1E-8D80-BC269CB0C163}"/>
              </a:ext>
            </a:extLst>
          </p:cNvPr>
          <p:cNvSpPr>
            <a:spLocks noGrp="1"/>
          </p:cNvSpPr>
          <p:nvPr>
            <p:ph sz="quarter" idx="13"/>
          </p:nvPr>
        </p:nvSpPr>
        <p:spPr>
          <a:xfrm>
            <a:off x="4613275" y="362167"/>
            <a:ext cx="6872738" cy="560365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Organigramme : Document 9">
            <a:extLst>
              <a:ext uri="{FF2B5EF4-FFF2-40B4-BE49-F238E27FC236}">
                <a16:creationId xmlns:a16="http://schemas.microsoft.com/office/drawing/2014/main" id="{751FFF2A-BA4C-474F-9F6D-F4D0DA43520F}"/>
              </a:ext>
            </a:extLst>
          </p:cNvPr>
          <p:cNvSpPr/>
          <p:nvPr userDrawn="1"/>
        </p:nvSpPr>
        <p:spPr>
          <a:xfrm>
            <a:off x="629022" y="0"/>
            <a:ext cx="3248025" cy="3400426"/>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2902A84-6386-4157-A8F9-EF2D2AE88733}"/>
              </a:ext>
            </a:extLst>
          </p:cNvPr>
          <p:cNvSpPr>
            <a:spLocks noGrp="1"/>
          </p:cNvSpPr>
          <p:nvPr>
            <p:ph type="title"/>
          </p:nvPr>
        </p:nvSpPr>
        <p:spPr>
          <a:xfrm>
            <a:off x="689119" y="362167"/>
            <a:ext cx="2913063" cy="2020815"/>
          </a:xfrm>
          <a:prstGeom prst="rect">
            <a:avLst/>
          </a:prstGeom>
        </p:spPr>
        <p:txBody>
          <a:bodyPr/>
          <a:lstStyle>
            <a:lvl1pPr>
              <a:defRPr sz="3600">
                <a:solidFill>
                  <a:schemeClr val="bg2"/>
                </a:solidFill>
                <a:latin typeface="Corbel" panose="020B0503020204020204" pitchFamily="34" charset="0"/>
              </a:defRPr>
            </a:lvl1pPr>
          </a:lstStyle>
          <a:p>
            <a:r>
              <a:rPr lang="fr-FR"/>
              <a:t>Modifiez le style du titre</a:t>
            </a:r>
          </a:p>
        </p:txBody>
      </p:sp>
    </p:spTree>
    <p:extLst>
      <p:ext uri="{BB962C8B-B14F-4D97-AF65-F5344CB8AC3E}">
        <p14:creationId xmlns:p14="http://schemas.microsoft.com/office/powerpoint/2010/main" val="263637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résentation 3">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323A51C-DD2E-4288-BC03-197B1B4235F4}"/>
              </a:ext>
            </a:extLst>
          </p:cNvPr>
          <p:cNvSpPr>
            <a:spLocks noGrp="1"/>
          </p:cNvSpPr>
          <p:nvPr>
            <p:ph type="dt" sz="half" idx="10"/>
          </p:nvPr>
        </p:nvSpPr>
        <p:spPr>
          <a:xfrm>
            <a:off x="838200" y="6356350"/>
            <a:ext cx="2743200" cy="365125"/>
          </a:xfrm>
          <a:prstGeom prst="rect">
            <a:avLst/>
          </a:prstGeom>
        </p:spPr>
        <p:txBody>
          <a:bodyPr/>
          <a:lstStyle>
            <a:lvl1pPr>
              <a:defRPr>
                <a:solidFill>
                  <a:schemeClr val="bg2"/>
                </a:solidFill>
                <a:latin typeface="Corbel" panose="020B0503020204020204" pitchFamily="34" charset="0"/>
              </a:defRPr>
            </a:lvl1pPr>
          </a:lstStyle>
          <a:p>
            <a:fld id="{561379CF-7001-455E-AD1C-66572812D20B}" type="datetimeFigureOut">
              <a:rPr lang="fr-FR" smtClean="0"/>
              <a:pPr/>
              <a:t>11/06/2024</a:t>
            </a:fld>
            <a:endParaRPr lang="fr-FR"/>
          </a:p>
        </p:txBody>
      </p:sp>
      <p:sp>
        <p:nvSpPr>
          <p:cNvPr id="4" name="Espace réservé du pied de page 3">
            <a:extLst>
              <a:ext uri="{FF2B5EF4-FFF2-40B4-BE49-F238E27FC236}">
                <a16:creationId xmlns:a16="http://schemas.microsoft.com/office/drawing/2014/main" id="{588ACA8B-CAFE-49E1-9F78-25556CFD2FDC}"/>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2"/>
                </a:solidFill>
                <a:latin typeface="Corbel" panose="020B0503020204020204" pitchFamily="34" charset="0"/>
              </a:defRPr>
            </a:lvl1pPr>
          </a:lstStyle>
          <a:p>
            <a:endParaRPr lang="fr-FR"/>
          </a:p>
        </p:txBody>
      </p:sp>
      <p:sp>
        <p:nvSpPr>
          <p:cNvPr id="6" name="Rectangle 6">
            <a:extLst>
              <a:ext uri="{FF2B5EF4-FFF2-40B4-BE49-F238E27FC236}">
                <a16:creationId xmlns:a16="http://schemas.microsoft.com/office/drawing/2014/main" id="{D7337F26-DC82-4816-9229-78ADE8F8321E}"/>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75E6101F-AEFC-4200-BBFA-B0A4004E443E}" type="slidenum">
              <a:rPr lang="fr-FR" smtClean="0"/>
              <a:t>‹N°›</a:t>
            </a:fld>
            <a:endParaRPr lang="fr-FR"/>
          </a:p>
        </p:txBody>
      </p:sp>
      <p:sp>
        <p:nvSpPr>
          <p:cNvPr id="7" name="Organigramme : Délai 6">
            <a:extLst>
              <a:ext uri="{FF2B5EF4-FFF2-40B4-BE49-F238E27FC236}">
                <a16:creationId xmlns:a16="http://schemas.microsoft.com/office/drawing/2014/main" id="{60A5E5D3-2F93-492E-961A-FF6FD8324751}"/>
              </a:ext>
            </a:extLst>
          </p:cNvPr>
          <p:cNvSpPr/>
          <p:nvPr userDrawn="1"/>
        </p:nvSpPr>
        <p:spPr>
          <a:xfrm>
            <a:off x="0" y="0"/>
            <a:ext cx="4114800" cy="6858000"/>
          </a:xfrm>
          <a:prstGeom prst="flowChartDelay">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10">
            <a:extLst>
              <a:ext uri="{FF2B5EF4-FFF2-40B4-BE49-F238E27FC236}">
                <a16:creationId xmlns:a16="http://schemas.microsoft.com/office/drawing/2014/main" id="{69DA0A1A-F8F2-4A1E-8D80-BC269CB0C163}"/>
              </a:ext>
            </a:extLst>
          </p:cNvPr>
          <p:cNvSpPr>
            <a:spLocks noGrp="1"/>
          </p:cNvSpPr>
          <p:nvPr>
            <p:ph sz="quarter" idx="13"/>
          </p:nvPr>
        </p:nvSpPr>
        <p:spPr>
          <a:xfrm>
            <a:off x="4613275" y="775855"/>
            <a:ext cx="6511925" cy="511232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Titre 1">
            <a:extLst>
              <a:ext uri="{FF2B5EF4-FFF2-40B4-BE49-F238E27FC236}">
                <a16:creationId xmlns:a16="http://schemas.microsoft.com/office/drawing/2014/main" id="{22902A84-6386-4157-A8F9-EF2D2AE88733}"/>
              </a:ext>
            </a:extLst>
          </p:cNvPr>
          <p:cNvSpPr>
            <a:spLocks noGrp="1"/>
          </p:cNvSpPr>
          <p:nvPr>
            <p:ph type="title"/>
          </p:nvPr>
        </p:nvSpPr>
        <p:spPr>
          <a:xfrm>
            <a:off x="242980" y="2330450"/>
            <a:ext cx="3497746" cy="2992438"/>
          </a:xfrm>
          <a:prstGeom prst="rect">
            <a:avLst/>
          </a:prstGeom>
        </p:spPr>
        <p:txBody>
          <a:bodyPr/>
          <a:lstStyle>
            <a:lvl1pPr>
              <a:defRPr sz="3600">
                <a:solidFill>
                  <a:schemeClr val="bg1"/>
                </a:solidFill>
                <a:latin typeface="Corbel" panose="020B0503020204020204" pitchFamily="34" charset="0"/>
              </a:defRPr>
            </a:lvl1pPr>
          </a:lstStyle>
          <a:p>
            <a:r>
              <a:rPr lang="fr-FR"/>
              <a:t>Modifiez le style du titre</a:t>
            </a:r>
          </a:p>
        </p:txBody>
      </p:sp>
    </p:spTree>
    <p:extLst>
      <p:ext uri="{BB962C8B-B14F-4D97-AF65-F5344CB8AC3E}">
        <p14:creationId xmlns:p14="http://schemas.microsoft.com/office/powerpoint/2010/main" val="3481384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3E02D-601E-4FC5-98F8-2597C5B9CA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EDE443F-2616-4C27-9FB4-5FC0799982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87E468E-1541-4EA5-BD68-CCC4D9B69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316867F-9E5A-483E-A0CE-59EF17DD2D97}"/>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a:extLst>
              <a:ext uri="{FF2B5EF4-FFF2-40B4-BE49-F238E27FC236}">
                <a16:creationId xmlns:a16="http://schemas.microsoft.com/office/drawing/2014/main" id="{7A6C86BE-179C-4EEC-8290-E6653184D55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8" name="Rectangle 6">
            <a:extLst>
              <a:ext uri="{FF2B5EF4-FFF2-40B4-BE49-F238E27FC236}">
                <a16:creationId xmlns:a16="http://schemas.microsoft.com/office/drawing/2014/main" id="{C6885EF9-E4FF-4788-9BB0-07552468E43C}"/>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6A0DA8D0-938C-4662-BDAE-AF6F9A3CCBEC}" type="slidenum">
              <a:rPr lang="fr-FR" smtClean="0"/>
              <a:pPr/>
              <a:t>‹N°›</a:t>
            </a:fld>
            <a:endParaRPr lang="fr-FR"/>
          </a:p>
        </p:txBody>
      </p:sp>
    </p:spTree>
    <p:extLst>
      <p:ext uri="{BB962C8B-B14F-4D97-AF65-F5344CB8AC3E}">
        <p14:creationId xmlns:p14="http://schemas.microsoft.com/office/powerpoint/2010/main" val="110385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4070F3-D55A-4AB7-BFBF-CBAF390FE5C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8E430A7-636C-4404-957E-AF05C764F9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1039DE00-6DA8-4CC0-8A4F-729E6ADDA6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8DE266-0C3D-4B56-8695-48924C2B1BFE}"/>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a:extLst>
              <a:ext uri="{FF2B5EF4-FFF2-40B4-BE49-F238E27FC236}">
                <a16:creationId xmlns:a16="http://schemas.microsoft.com/office/drawing/2014/main" id="{9CF132FC-AC45-49D0-B2C2-D5FF816C26C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8" name="Rectangle 6">
            <a:extLst>
              <a:ext uri="{FF2B5EF4-FFF2-40B4-BE49-F238E27FC236}">
                <a16:creationId xmlns:a16="http://schemas.microsoft.com/office/drawing/2014/main" id="{D13CD55C-F20F-47EC-A9CA-EF8F95BA625C}"/>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6A0DA8D0-938C-4662-BDAE-AF6F9A3CCBEC}" type="slidenum">
              <a:rPr lang="fr-FR" smtClean="0"/>
              <a:pPr/>
              <a:t>‹N°›</a:t>
            </a:fld>
            <a:endParaRPr lang="fr-FR"/>
          </a:p>
        </p:txBody>
      </p:sp>
    </p:spTree>
    <p:extLst>
      <p:ext uri="{BB962C8B-B14F-4D97-AF65-F5344CB8AC3E}">
        <p14:creationId xmlns:p14="http://schemas.microsoft.com/office/powerpoint/2010/main" val="304440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B8608E-79FA-4B3E-8BED-43B0CCCECC17}"/>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96253A1-624E-449A-9F86-C90FEABFE689}"/>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BB010C-6382-462D-B50A-4369F15358AC}"/>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9E5A33AC-BA12-4923-AADC-0D514BF5A22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525565E-B797-4B8F-B54D-CA80593F982F}"/>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6A0DA8D0-938C-4662-BDAE-AF6F9A3CCBEC}" type="slidenum">
              <a:rPr lang="fr-FR" smtClean="0"/>
              <a:pPr/>
              <a:t>‹N°›</a:t>
            </a:fld>
            <a:endParaRPr lang="fr-FR"/>
          </a:p>
        </p:txBody>
      </p:sp>
    </p:spTree>
    <p:extLst>
      <p:ext uri="{BB962C8B-B14F-4D97-AF65-F5344CB8AC3E}">
        <p14:creationId xmlns:p14="http://schemas.microsoft.com/office/powerpoint/2010/main" val="2426595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444B7CB-9F56-4D04-8EA6-77E629CE3D02}"/>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96DAA31-6726-4E68-868F-6E32188F23D2}"/>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3063DD-2204-446F-8BE2-9F9F62E992BF}"/>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E8273CE5-2D20-471E-BE5F-AFE33C65A97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F41971A2-12B6-4101-B8CC-B0CF6CBA56E3}"/>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6A0DA8D0-938C-4662-BDAE-AF6F9A3CCBEC}" type="slidenum">
              <a:rPr lang="fr-FR" smtClean="0"/>
              <a:pPr/>
              <a:t>‹N°›</a:t>
            </a:fld>
            <a:endParaRPr lang="fr-FR"/>
          </a:p>
        </p:txBody>
      </p:sp>
    </p:spTree>
    <p:extLst>
      <p:ext uri="{BB962C8B-B14F-4D97-AF65-F5344CB8AC3E}">
        <p14:creationId xmlns:p14="http://schemas.microsoft.com/office/powerpoint/2010/main" val="80914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Diapositive de fi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7680878-DFA5-46EF-8B70-D3BB7EA974EE}"/>
              </a:ext>
            </a:extLst>
          </p:cNvPr>
          <p:cNvPicPr>
            <a:picLocks noChangeAspect="1"/>
          </p:cNvPicPr>
          <p:nvPr/>
        </p:nvPicPr>
        <p:blipFill rotWithShape="1">
          <a:blip r:embed="rId2">
            <a:extLst>
              <a:ext uri="{28A0092B-C50C-407E-A947-70E740481C1C}">
                <a14:useLocalDpi xmlns:a14="http://schemas.microsoft.com/office/drawing/2010/main" val="0"/>
              </a:ext>
            </a:extLst>
          </a:blip>
          <a:srcRect l="237" t="7945" r="426" b="12600"/>
          <a:stretch/>
        </p:blipFill>
        <p:spPr bwMode="auto">
          <a:xfrm>
            <a:off x="0" y="0"/>
            <a:ext cx="3243943" cy="6858000"/>
          </a:xfrm>
          <a:prstGeom prst="rect">
            <a:avLst/>
          </a:prstGeom>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3BB9D4D2-878E-43E1-8701-4873E39D8E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85982" y="231367"/>
            <a:ext cx="1409065" cy="788035"/>
          </a:xfrm>
          <a:prstGeom prst="rect">
            <a:avLst/>
          </a:prstGeom>
          <a:noFill/>
          <a:ln>
            <a:noFill/>
          </a:ln>
        </p:spPr>
      </p:pic>
      <p:sp>
        <p:nvSpPr>
          <p:cNvPr id="10" name="Rectangle 9">
            <a:extLst>
              <a:ext uri="{FF2B5EF4-FFF2-40B4-BE49-F238E27FC236}">
                <a16:creationId xmlns:a16="http://schemas.microsoft.com/office/drawing/2014/main" id="{6AAA5D5B-FF2B-4B6E-8539-50620F17CC8E}"/>
              </a:ext>
            </a:extLst>
          </p:cNvPr>
          <p:cNvSpPr/>
          <p:nvPr/>
        </p:nvSpPr>
        <p:spPr>
          <a:xfrm>
            <a:off x="4291329" y="4117522"/>
            <a:ext cx="2989580" cy="95250"/>
          </a:xfrm>
          <a:prstGeom prst="rect">
            <a:avLst/>
          </a:prstGeom>
          <a:solidFill>
            <a:schemeClr val="tx2"/>
          </a:solidFill>
          <a:ln w="190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9905563-38E0-4058-B344-8F140ED4E03F}"/>
              </a:ext>
            </a:extLst>
          </p:cNvPr>
          <p:cNvSpPr>
            <a:spLocks noGrp="1"/>
          </p:cNvSpPr>
          <p:nvPr>
            <p:ph type="title" hasCustomPrompt="1"/>
          </p:nvPr>
        </p:nvSpPr>
        <p:spPr>
          <a:xfrm>
            <a:off x="4291329" y="2427605"/>
            <a:ext cx="6959057" cy="1139825"/>
          </a:xfrm>
        </p:spPr>
        <p:txBody>
          <a:bodyPr/>
          <a:lstStyle>
            <a:lvl1pPr>
              <a:defRPr/>
            </a:lvl1pPr>
          </a:lstStyle>
          <a:p>
            <a:r>
              <a:rPr lang="fr-FR" dirty="0"/>
              <a:t>Merci pour votre participation</a:t>
            </a:r>
          </a:p>
        </p:txBody>
      </p:sp>
    </p:spTree>
    <p:extLst>
      <p:ext uri="{BB962C8B-B14F-4D97-AF65-F5344CB8AC3E}">
        <p14:creationId xmlns:p14="http://schemas.microsoft.com/office/powerpoint/2010/main" val="404965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010ED73-2D99-4AF0-89AD-5A664122E261}"/>
              </a:ext>
            </a:extLst>
          </p:cNvPr>
          <p:cNvSpPr>
            <a:spLocks noGrp="1"/>
          </p:cNvSpPr>
          <p:nvPr>
            <p:ph type="title"/>
          </p:nvPr>
        </p:nvSpPr>
        <p:spPr>
          <a:xfrm>
            <a:off x="583810" y="1999623"/>
            <a:ext cx="2974144" cy="2632668"/>
          </a:xfrm>
          <a:prstGeom prst="rect">
            <a:avLst/>
          </a:prstGeom>
        </p:spPr>
        <p:txBody>
          <a:bodyPr>
            <a:normAutofit/>
          </a:bodyPr>
          <a:lstStyle/>
          <a:p>
            <a:pPr algn="ctr"/>
            <a:r>
              <a:rPr lang="fr-FR" sz="3800" b="1">
                <a:solidFill>
                  <a:schemeClr val="bg2"/>
                </a:solidFill>
              </a:rPr>
              <a:t>Modifiez le style du titre</a:t>
            </a:r>
            <a:endParaRPr lang="fr-FR" sz="3800" b="1" dirty="0">
              <a:solidFill>
                <a:schemeClr val="bg2"/>
              </a:solidFill>
            </a:endParaRPr>
          </a:p>
        </p:txBody>
      </p:sp>
      <p:sp>
        <p:nvSpPr>
          <p:cNvPr id="8" name="Rectangle 7">
            <a:extLst>
              <a:ext uri="{FF2B5EF4-FFF2-40B4-BE49-F238E27FC236}">
                <a16:creationId xmlns:a16="http://schemas.microsoft.com/office/drawing/2014/main" id="{3172B4D1-FF88-4EE4-B09A-806A773AE430}"/>
              </a:ext>
            </a:extLst>
          </p:cNvPr>
          <p:cNvSpPr/>
          <p:nvPr userDrawn="1"/>
        </p:nvSpPr>
        <p:spPr>
          <a:xfrm>
            <a:off x="10761784" y="0"/>
            <a:ext cx="1430215" cy="6858000"/>
          </a:xfrm>
          <a:prstGeom prst="rect">
            <a:avLst/>
          </a:prstGeom>
          <a:solidFill>
            <a:srgbClr val="C9506B"/>
          </a:solidFill>
          <a:ln>
            <a:solidFill>
              <a:srgbClr val="C9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DF8FA62-BB2C-4417-9777-427C60C30C53}"/>
              </a:ext>
            </a:extLst>
          </p:cNvPr>
          <p:cNvSpPr/>
          <p:nvPr userDrawn="1"/>
        </p:nvSpPr>
        <p:spPr>
          <a:xfrm>
            <a:off x="3762227" y="745587"/>
            <a:ext cx="7821637" cy="4923692"/>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2">
            <a:extLst>
              <a:ext uri="{FF2B5EF4-FFF2-40B4-BE49-F238E27FC236}">
                <a16:creationId xmlns:a16="http://schemas.microsoft.com/office/drawing/2014/main" id="{D2E3C20D-61BA-4B38-9E1A-0D93B5300949}"/>
              </a:ext>
            </a:extLst>
          </p:cNvPr>
          <p:cNvSpPr>
            <a:spLocks noGrp="1"/>
          </p:cNvSpPr>
          <p:nvPr>
            <p:ph idx="1"/>
          </p:nvPr>
        </p:nvSpPr>
        <p:spPr>
          <a:xfrm>
            <a:off x="4518166" y="924449"/>
            <a:ext cx="6027821" cy="4783014"/>
          </a:xfrm>
          <a:prstGeom prst="rect">
            <a:avLst/>
          </a:prstGeom>
        </p:spPr>
        <p:txBody>
          <a:bodyPr>
            <a:normAutofit/>
          </a:bodyPr>
          <a:lstStyle/>
          <a:p>
            <a:pPr lvl="0" algn="just">
              <a:lnSpc>
                <a:spcPct val="100000"/>
              </a:lnSpc>
              <a:spcBef>
                <a:spcPts val="0"/>
              </a:spcBef>
              <a:spcAft>
                <a:spcPts val="600"/>
              </a:spcAft>
              <a:buClr>
                <a:srgbClr val="B03650"/>
              </a:buClr>
              <a:buFont typeface="Wingdings" panose="05000000000000000000" pitchFamily="2" charset="2"/>
              <a:buChar char="§"/>
            </a:pPr>
            <a:r>
              <a:rPr lang="fr-FR" sz="2000" b="1">
                <a:solidFill>
                  <a:schemeClr val="bg2"/>
                </a:solidFill>
                <a:latin typeface="Corbel" panose="020B0503020204020204" pitchFamily="34" charset="0"/>
              </a:rPr>
              <a:t>Cliquez pour modifier les styles du texte du masque</a:t>
            </a:r>
          </a:p>
          <a:p>
            <a:pPr lvl="1" algn="just">
              <a:lnSpc>
                <a:spcPct val="100000"/>
              </a:lnSpc>
              <a:spcBef>
                <a:spcPts val="0"/>
              </a:spcBef>
              <a:spcAft>
                <a:spcPts val="600"/>
              </a:spcAft>
              <a:buClr>
                <a:srgbClr val="B03650"/>
              </a:buClr>
              <a:buFont typeface="Wingdings" panose="05000000000000000000" pitchFamily="2" charset="2"/>
              <a:buChar char="§"/>
            </a:pPr>
            <a:r>
              <a:rPr lang="fr-FR" sz="2000" b="1">
                <a:solidFill>
                  <a:schemeClr val="bg2"/>
                </a:solidFill>
                <a:latin typeface="Corbel" panose="020B0503020204020204" pitchFamily="34" charset="0"/>
              </a:rPr>
              <a:t>Deuxième niveau</a:t>
            </a:r>
          </a:p>
          <a:p>
            <a:pPr lvl="2" algn="just">
              <a:lnSpc>
                <a:spcPct val="100000"/>
              </a:lnSpc>
              <a:spcBef>
                <a:spcPts val="0"/>
              </a:spcBef>
              <a:spcAft>
                <a:spcPts val="600"/>
              </a:spcAft>
              <a:buClr>
                <a:srgbClr val="B03650"/>
              </a:buClr>
              <a:buFont typeface="Wingdings" panose="05000000000000000000" pitchFamily="2" charset="2"/>
              <a:buChar char="§"/>
            </a:pPr>
            <a:r>
              <a:rPr lang="fr-FR" sz="2000" b="1">
                <a:solidFill>
                  <a:schemeClr val="bg2"/>
                </a:solidFill>
                <a:latin typeface="Corbel" panose="020B0503020204020204" pitchFamily="34" charset="0"/>
              </a:rPr>
              <a:t>Troisième niveau</a:t>
            </a:r>
          </a:p>
          <a:p>
            <a:pPr lvl="3" algn="just">
              <a:lnSpc>
                <a:spcPct val="100000"/>
              </a:lnSpc>
              <a:spcBef>
                <a:spcPts val="0"/>
              </a:spcBef>
              <a:spcAft>
                <a:spcPts val="600"/>
              </a:spcAft>
              <a:buClr>
                <a:srgbClr val="B03650"/>
              </a:buClr>
              <a:buFont typeface="Wingdings" panose="05000000000000000000" pitchFamily="2" charset="2"/>
              <a:buChar char="§"/>
            </a:pPr>
            <a:r>
              <a:rPr lang="fr-FR" sz="2000" b="1">
                <a:solidFill>
                  <a:schemeClr val="bg2"/>
                </a:solidFill>
                <a:latin typeface="Corbel" panose="020B0503020204020204" pitchFamily="34" charset="0"/>
              </a:rPr>
              <a:t>Quatrième niveau</a:t>
            </a:r>
          </a:p>
        </p:txBody>
      </p:sp>
      <p:sp>
        <p:nvSpPr>
          <p:cNvPr id="11" name="Rectangle 10">
            <a:extLst>
              <a:ext uri="{FF2B5EF4-FFF2-40B4-BE49-F238E27FC236}">
                <a16:creationId xmlns:a16="http://schemas.microsoft.com/office/drawing/2014/main" id="{44844811-CEA0-45C8-BF63-24AB9C5BC0C0}"/>
              </a:ext>
            </a:extLst>
          </p:cNvPr>
          <p:cNvSpPr/>
          <p:nvPr userDrawn="1"/>
        </p:nvSpPr>
        <p:spPr>
          <a:xfrm>
            <a:off x="0" y="1999622"/>
            <a:ext cx="328247" cy="2632668"/>
          </a:xfrm>
          <a:prstGeom prst="rect">
            <a:avLst/>
          </a:prstGeom>
          <a:solidFill>
            <a:srgbClr val="C9506B"/>
          </a:solidFill>
          <a:ln>
            <a:solidFill>
              <a:srgbClr val="C9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numéro de diapositive 8">
            <a:extLst>
              <a:ext uri="{FF2B5EF4-FFF2-40B4-BE49-F238E27FC236}">
                <a16:creationId xmlns:a16="http://schemas.microsoft.com/office/drawing/2014/main" id="{9A5BB266-22F8-406D-9F96-5264A665EE7D}"/>
              </a:ext>
            </a:extLst>
          </p:cNvPr>
          <p:cNvSpPr>
            <a:spLocks noGrp="1"/>
          </p:cNvSpPr>
          <p:nvPr>
            <p:ph type="sldNum" sz="quarter" idx="12"/>
          </p:nvPr>
        </p:nvSpPr>
        <p:spPr>
          <a:xfrm>
            <a:off x="11081656" y="6356350"/>
            <a:ext cx="1110343" cy="365125"/>
          </a:xfrm>
          <a:prstGeom prst="rect">
            <a:avLst/>
          </a:prstGeom>
        </p:spPr>
        <p:txBody>
          <a:bodyPr/>
          <a:lstStyle>
            <a:lvl1pPr>
              <a:defRPr>
                <a:solidFill>
                  <a:schemeClr val="bg1"/>
                </a:solidFill>
                <a:latin typeface="Corbel" panose="020B0503020204020204" pitchFamily="34" charset="0"/>
              </a:defRPr>
            </a:lvl1pPr>
          </a:lstStyle>
          <a:p>
            <a:fld id="{AD2A36CA-2473-4936-82E1-1F3FFFB5F89E}" type="slidenum">
              <a:rPr lang="fr-FR" smtClean="0"/>
              <a:pPr/>
              <a:t>‹N°›</a:t>
            </a:fld>
            <a:endParaRPr lang="fr-FR"/>
          </a:p>
        </p:txBody>
      </p:sp>
    </p:spTree>
    <p:extLst>
      <p:ext uri="{BB962C8B-B14F-4D97-AF65-F5344CB8AC3E}">
        <p14:creationId xmlns:p14="http://schemas.microsoft.com/office/powerpoint/2010/main" val="790961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E99A5-1263-2671-BC3C-C1C731B37C7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29966CE-B944-BD46-CFDA-817B407AD1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DC4C3A0-C904-FB66-AB59-F5112D02B5C4}"/>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978870FF-A7D5-31A9-42D9-E87503B5D2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3BF3AA-8070-8683-B5EA-158BFC2B1D1E}"/>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5999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E99A5-1263-2671-BC3C-C1C731B37C7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29966CE-B944-BD46-CFDA-817B407AD1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DC4C3A0-C904-FB66-AB59-F5112D02B5C4}"/>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978870FF-A7D5-31A9-42D9-E87503B5D2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3BF3AA-8070-8683-B5EA-158BFC2B1D1E}"/>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3577201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DCB73-A0B9-AAE6-18BD-BC8A701C77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7DFEBE-008E-B413-5689-CCA596A98B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BB8EE0-BCD2-3D20-9B83-FDB24519366B}"/>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FC3ADBBB-C336-4475-9552-C21D88A78A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A865C6-42E4-8300-624C-3213FDEA6CA8}"/>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3054087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8CFC37-D129-FFB2-56F9-561160542CE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C6BBE72-38F2-1BA0-C7CC-715FB95FAE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97551DB-5C4F-87B2-3C40-BC4D9FC4652A}"/>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0C626899-5158-43D3-D42C-C243A5D7C7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06C530-AEAA-2E57-E67A-71136523C7D3}"/>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4286376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709F39-F065-CDB9-19E6-13FFFB2DDD0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30F713-DEC4-D25A-9C97-072D2B25428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C6CC4E0-3385-B95C-442D-92D3A58FD39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5F65BB7-1DD2-0AE7-EC11-9338EEFCA698}"/>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6" name="Espace réservé du pied de page 5">
            <a:extLst>
              <a:ext uri="{FF2B5EF4-FFF2-40B4-BE49-F238E27FC236}">
                <a16:creationId xmlns:a16="http://schemas.microsoft.com/office/drawing/2014/main" id="{E405AA66-C16A-A7AB-C4D2-3A63A1D2046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212025E-62D9-AB06-B857-230D7743799C}"/>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2180828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855CE-58CD-3444-A2D5-E6DBB3598B9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F03A3DE-62E4-0C2E-7C73-10878B68F2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3323C2-412B-FB47-8A58-C3CA73373E2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B0B6C48-7C83-97DF-EC1C-4FD5015E7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9843EC9-CA1E-A3CF-7FD3-7A14AC52A49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818FEC6-1C9E-9CBE-6EE1-9FF9B5F81B02}"/>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8" name="Espace réservé du pied de page 7">
            <a:extLst>
              <a:ext uri="{FF2B5EF4-FFF2-40B4-BE49-F238E27FC236}">
                <a16:creationId xmlns:a16="http://schemas.microsoft.com/office/drawing/2014/main" id="{9C234846-4E10-9864-1F74-FB5070AF12B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043FCF1-45B2-FF43-A5E3-EA887E67C895}"/>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3010583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BEA251-D654-1BF2-6B9E-CD4372052A5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7207229-D430-C1E2-8F8B-E573C4D5739A}"/>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4" name="Espace réservé du pied de page 3">
            <a:extLst>
              <a:ext uri="{FF2B5EF4-FFF2-40B4-BE49-F238E27FC236}">
                <a16:creationId xmlns:a16="http://schemas.microsoft.com/office/drawing/2014/main" id="{64EB95DF-FD65-DDA4-CF29-877EE71ECDF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46D5DFF-9F6D-9BEC-682A-5DC879CC3386}"/>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1236173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2E754D2-6BD4-7BC1-B285-942FB5FC9607}"/>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3" name="Espace réservé du pied de page 2">
            <a:extLst>
              <a:ext uri="{FF2B5EF4-FFF2-40B4-BE49-F238E27FC236}">
                <a16:creationId xmlns:a16="http://schemas.microsoft.com/office/drawing/2014/main" id="{5511FE92-AC27-7A63-73C7-7C91F910CE6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8CA07D5-7F28-7004-8513-146656F13AD7}"/>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3634964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C9E97-F2B9-07D7-E2EE-B4F9D2F5930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F06BB08-8826-7FE8-58E7-6AB0015420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7206480-88E6-A864-442C-47EB2BA27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CD2E8B-CF91-4AA3-E3F9-F6E19BD99595}"/>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6" name="Espace réservé du pied de page 5">
            <a:extLst>
              <a:ext uri="{FF2B5EF4-FFF2-40B4-BE49-F238E27FC236}">
                <a16:creationId xmlns:a16="http://schemas.microsoft.com/office/drawing/2014/main" id="{7B17C348-EDB8-AB69-40B4-1B86BD0B457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687428-8E2C-D026-B2D0-49281C6D72BD}"/>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3045536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30B7AE-06A8-D22A-1871-EAC74B59F5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F477532-F6D7-44B1-3171-00DD17355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C3D8AF1-2110-4E2D-C405-72170AFC5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99F7F12-E293-0D88-8731-4C80B76AE835}"/>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6" name="Espace réservé du pied de page 5">
            <a:extLst>
              <a:ext uri="{FF2B5EF4-FFF2-40B4-BE49-F238E27FC236}">
                <a16:creationId xmlns:a16="http://schemas.microsoft.com/office/drawing/2014/main" id="{A09288A8-46E9-DC70-9C51-7697FCA8D3A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4F36C6A-F023-A70B-1CE1-484E2A33992D}"/>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32603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ommaire2">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010ED73-2D99-4AF0-89AD-5A664122E261}"/>
              </a:ext>
            </a:extLst>
          </p:cNvPr>
          <p:cNvSpPr>
            <a:spLocks noGrp="1"/>
          </p:cNvSpPr>
          <p:nvPr>
            <p:ph type="title"/>
          </p:nvPr>
        </p:nvSpPr>
        <p:spPr>
          <a:xfrm>
            <a:off x="583810" y="1999623"/>
            <a:ext cx="2974144" cy="2632668"/>
          </a:xfrm>
          <a:prstGeom prst="rect">
            <a:avLst/>
          </a:prstGeom>
        </p:spPr>
        <p:txBody>
          <a:bodyPr>
            <a:normAutofit/>
          </a:bodyPr>
          <a:lstStyle/>
          <a:p>
            <a:pPr algn="ctr"/>
            <a:r>
              <a:rPr lang="fr-FR" sz="3800" b="1">
                <a:solidFill>
                  <a:schemeClr val="bg2"/>
                </a:solidFill>
              </a:rPr>
              <a:t>Modifiez le style du titre</a:t>
            </a:r>
            <a:endParaRPr lang="fr-FR" sz="3800" b="1" dirty="0">
              <a:solidFill>
                <a:schemeClr val="bg2"/>
              </a:solidFill>
            </a:endParaRPr>
          </a:p>
        </p:txBody>
      </p:sp>
      <p:sp>
        <p:nvSpPr>
          <p:cNvPr id="8" name="Rectangle 7">
            <a:extLst>
              <a:ext uri="{FF2B5EF4-FFF2-40B4-BE49-F238E27FC236}">
                <a16:creationId xmlns:a16="http://schemas.microsoft.com/office/drawing/2014/main" id="{3172B4D1-FF88-4EE4-B09A-806A773AE430}"/>
              </a:ext>
            </a:extLst>
          </p:cNvPr>
          <p:cNvSpPr/>
          <p:nvPr userDrawn="1"/>
        </p:nvSpPr>
        <p:spPr>
          <a:xfrm>
            <a:off x="10761784" y="0"/>
            <a:ext cx="1430215" cy="6858000"/>
          </a:xfrm>
          <a:prstGeom prst="rect">
            <a:avLst/>
          </a:prstGeom>
          <a:solidFill>
            <a:srgbClr val="C9506B"/>
          </a:solidFill>
          <a:ln>
            <a:solidFill>
              <a:srgbClr val="C9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DF8FA62-BB2C-4417-9777-427C60C30C53}"/>
              </a:ext>
            </a:extLst>
          </p:cNvPr>
          <p:cNvSpPr/>
          <p:nvPr userDrawn="1"/>
        </p:nvSpPr>
        <p:spPr>
          <a:xfrm>
            <a:off x="3762227" y="745587"/>
            <a:ext cx="7821637" cy="4923692"/>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4844811-CEA0-45C8-BF63-24AB9C5BC0C0}"/>
              </a:ext>
            </a:extLst>
          </p:cNvPr>
          <p:cNvSpPr/>
          <p:nvPr userDrawn="1"/>
        </p:nvSpPr>
        <p:spPr>
          <a:xfrm>
            <a:off x="0" y="1999622"/>
            <a:ext cx="328247" cy="2632668"/>
          </a:xfrm>
          <a:prstGeom prst="rect">
            <a:avLst/>
          </a:prstGeom>
          <a:solidFill>
            <a:srgbClr val="C9506B"/>
          </a:solidFill>
          <a:ln>
            <a:solidFill>
              <a:srgbClr val="C95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numéro de diapositive 8">
            <a:extLst>
              <a:ext uri="{FF2B5EF4-FFF2-40B4-BE49-F238E27FC236}">
                <a16:creationId xmlns:a16="http://schemas.microsoft.com/office/drawing/2014/main" id="{9A5BB266-22F8-406D-9F96-5264A665EE7D}"/>
              </a:ext>
            </a:extLst>
          </p:cNvPr>
          <p:cNvSpPr>
            <a:spLocks noGrp="1"/>
          </p:cNvSpPr>
          <p:nvPr>
            <p:ph type="sldNum" sz="quarter" idx="12"/>
          </p:nvPr>
        </p:nvSpPr>
        <p:spPr>
          <a:xfrm>
            <a:off x="11081656" y="6356350"/>
            <a:ext cx="1110343" cy="365125"/>
          </a:xfrm>
          <a:prstGeom prst="rect">
            <a:avLst/>
          </a:prstGeom>
        </p:spPr>
        <p:txBody>
          <a:bodyPr/>
          <a:lstStyle>
            <a:lvl1pPr>
              <a:defRPr>
                <a:solidFill>
                  <a:schemeClr val="bg1"/>
                </a:solidFill>
                <a:latin typeface="Corbel" panose="020B0503020204020204" pitchFamily="34" charset="0"/>
              </a:defRPr>
            </a:lvl1pPr>
          </a:lstStyle>
          <a:p>
            <a:fld id="{AD2A36CA-2473-4936-82E1-1F3FFFB5F89E}" type="slidenum">
              <a:rPr lang="fr-FR" smtClean="0"/>
              <a:pPr/>
              <a:t>‹N°›</a:t>
            </a:fld>
            <a:endParaRPr lang="fr-FR"/>
          </a:p>
        </p:txBody>
      </p:sp>
      <p:sp>
        <p:nvSpPr>
          <p:cNvPr id="12" name="Ellipse 11">
            <a:extLst>
              <a:ext uri="{FF2B5EF4-FFF2-40B4-BE49-F238E27FC236}">
                <a16:creationId xmlns:a16="http://schemas.microsoft.com/office/drawing/2014/main" id="{7106C4EE-C8FC-4785-AD6D-51E5C9F7B20D}"/>
              </a:ext>
            </a:extLst>
          </p:cNvPr>
          <p:cNvSpPr/>
          <p:nvPr userDrawn="1"/>
        </p:nvSpPr>
        <p:spPr>
          <a:xfrm>
            <a:off x="4330755" y="2354354"/>
            <a:ext cx="1448554" cy="1363853"/>
          </a:xfrm>
          <a:prstGeom prst="ellipse">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Ellipse 13">
            <a:extLst>
              <a:ext uri="{FF2B5EF4-FFF2-40B4-BE49-F238E27FC236}">
                <a16:creationId xmlns:a16="http://schemas.microsoft.com/office/drawing/2014/main" id="{C9C69DC9-64D8-43C5-B29C-9942AF185A57}"/>
              </a:ext>
            </a:extLst>
          </p:cNvPr>
          <p:cNvSpPr/>
          <p:nvPr userDrawn="1"/>
        </p:nvSpPr>
        <p:spPr>
          <a:xfrm>
            <a:off x="7952867" y="2364775"/>
            <a:ext cx="1448554" cy="1363853"/>
          </a:xfrm>
          <a:prstGeom prst="ellipse">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FE2C06E6-1E5F-468D-A4D9-4E7A52EE6986}"/>
              </a:ext>
            </a:extLst>
          </p:cNvPr>
          <p:cNvSpPr/>
          <p:nvPr userDrawn="1"/>
        </p:nvSpPr>
        <p:spPr>
          <a:xfrm>
            <a:off x="9712346" y="2381841"/>
            <a:ext cx="1448554" cy="1363853"/>
          </a:xfrm>
          <a:prstGeom prst="ellipse">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 name="Ellipse 24">
            <a:extLst>
              <a:ext uri="{FF2B5EF4-FFF2-40B4-BE49-F238E27FC236}">
                <a16:creationId xmlns:a16="http://schemas.microsoft.com/office/drawing/2014/main" id="{85269F7D-5553-4052-BA0B-4A64F7E8EF8A}"/>
              </a:ext>
            </a:extLst>
          </p:cNvPr>
          <p:cNvSpPr/>
          <p:nvPr userDrawn="1"/>
        </p:nvSpPr>
        <p:spPr>
          <a:xfrm>
            <a:off x="6202838" y="2347238"/>
            <a:ext cx="1448554" cy="1363853"/>
          </a:xfrm>
          <a:prstGeom prst="ellipse">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pour une image  2">
            <a:extLst>
              <a:ext uri="{FF2B5EF4-FFF2-40B4-BE49-F238E27FC236}">
                <a16:creationId xmlns:a16="http://schemas.microsoft.com/office/drawing/2014/main" id="{EA1EE893-4AE6-4A51-807A-4CF4CFB5ADFD}"/>
              </a:ext>
            </a:extLst>
          </p:cNvPr>
          <p:cNvSpPr>
            <a:spLocks noGrp="1"/>
          </p:cNvSpPr>
          <p:nvPr>
            <p:ph type="pic" sz="quarter" idx="13" hasCustomPrompt="1"/>
          </p:nvPr>
        </p:nvSpPr>
        <p:spPr>
          <a:xfrm>
            <a:off x="4572000" y="2581275"/>
            <a:ext cx="1022350" cy="847725"/>
          </a:xfrm>
        </p:spPr>
        <p:txBody>
          <a:bodyPr/>
          <a:lstStyle>
            <a:lvl1pPr>
              <a:defRPr/>
            </a:lvl1pPr>
          </a:lstStyle>
          <a:p>
            <a:r>
              <a:rPr lang="fr-FR" dirty="0"/>
              <a:t>Picto</a:t>
            </a:r>
          </a:p>
        </p:txBody>
      </p:sp>
      <p:sp>
        <p:nvSpPr>
          <p:cNvPr id="29" name="Espace réservé pour une image  2">
            <a:extLst>
              <a:ext uri="{FF2B5EF4-FFF2-40B4-BE49-F238E27FC236}">
                <a16:creationId xmlns:a16="http://schemas.microsoft.com/office/drawing/2014/main" id="{FAAC3A9B-0FFE-4EB9-87DF-211A960F9315}"/>
              </a:ext>
            </a:extLst>
          </p:cNvPr>
          <p:cNvSpPr>
            <a:spLocks noGrp="1"/>
          </p:cNvSpPr>
          <p:nvPr>
            <p:ph type="pic" sz="quarter" idx="14" hasCustomPrompt="1"/>
          </p:nvPr>
        </p:nvSpPr>
        <p:spPr>
          <a:xfrm>
            <a:off x="6405282" y="2612417"/>
            <a:ext cx="1022350" cy="847725"/>
          </a:xfrm>
        </p:spPr>
        <p:txBody>
          <a:bodyPr/>
          <a:lstStyle>
            <a:lvl1pPr>
              <a:defRPr/>
            </a:lvl1pPr>
          </a:lstStyle>
          <a:p>
            <a:r>
              <a:rPr lang="fr-FR" dirty="0"/>
              <a:t>Picto</a:t>
            </a:r>
          </a:p>
        </p:txBody>
      </p:sp>
      <p:sp>
        <p:nvSpPr>
          <p:cNvPr id="30" name="Espace réservé pour une image  2">
            <a:extLst>
              <a:ext uri="{FF2B5EF4-FFF2-40B4-BE49-F238E27FC236}">
                <a16:creationId xmlns:a16="http://schemas.microsoft.com/office/drawing/2014/main" id="{53ECD165-884A-499A-BB2B-AB091D818B43}"/>
              </a:ext>
            </a:extLst>
          </p:cNvPr>
          <p:cNvSpPr>
            <a:spLocks noGrp="1"/>
          </p:cNvSpPr>
          <p:nvPr>
            <p:ph type="pic" sz="quarter" idx="15" hasCustomPrompt="1"/>
          </p:nvPr>
        </p:nvSpPr>
        <p:spPr>
          <a:xfrm>
            <a:off x="8173928" y="2659062"/>
            <a:ext cx="1022350" cy="847725"/>
          </a:xfrm>
        </p:spPr>
        <p:txBody>
          <a:bodyPr/>
          <a:lstStyle>
            <a:lvl1pPr>
              <a:defRPr/>
            </a:lvl1pPr>
          </a:lstStyle>
          <a:p>
            <a:r>
              <a:rPr lang="fr-FR" dirty="0"/>
              <a:t>Picto</a:t>
            </a:r>
          </a:p>
        </p:txBody>
      </p:sp>
      <p:sp>
        <p:nvSpPr>
          <p:cNvPr id="31" name="Espace réservé pour une image  2">
            <a:extLst>
              <a:ext uri="{FF2B5EF4-FFF2-40B4-BE49-F238E27FC236}">
                <a16:creationId xmlns:a16="http://schemas.microsoft.com/office/drawing/2014/main" id="{D8DEB383-8DFA-4120-83FB-8A6389DBF769}"/>
              </a:ext>
            </a:extLst>
          </p:cNvPr>
          <p:cNvSpPr>
            <a:spLocks noGrp="1"/>
          </p:cNvSpPr>
          <p:nvPr>
            <p:ph type="pic" sz="quarter" idx="16" hasCustomPrompt="1"/>
          </p:nvPr>
        </p:nvSpPr>
        <p:spPr>
          <a:xfrm>
            <a:off x="9939684" y="2622838"/>
            <a:ext cx="1022350" cy="847725"/>
          </a:xfrm>
        </p:spPr>
        <p:txBody>
          <a:bodyPr/>
          <a:lstStyle>
            <a:lvl1pPr>
              <a:defRPr/>
            </a:lvl1pPr>
          </a:lstStyle>
          <a:p>
            <a:r>
              <a:rPr lang="fr-FR" dirty="0"/>
              <a:t>Picto</a:t>
            </a:r>
          </a:p>
        </p:txBody>
      </p:sp>
      <p:sp>
        <p:nvSpPr>
          <p:cNvPr id="5" name="Espace réservé du texte 4">
            <a:extLst>
              <a:ext uri="{FF2B5EF4-FFF2-40B4-BE49-F238E27FC236}">
                <a16:creationId xmlns:a16="http://schemas.microsoft.com/office/drawing/2014/main" id="{9C040646-5F8F-4A57-A507-A07163E7F9FC}"/>
              </a:ext>
            </a:extLst>
          </p:cNvPr>
          <p:cNvSpPr>
            <a:spLocks noGrp="1"/>
          </p:cNvSpPr>
          <p:nvPr>
            <p:ph type="body" sz="quarter" idx="17"/>
          </p:nvPr>
        </p:nvSpPr>
        <p:spPr>
          <a:xfrm>
            <a:off x="4128941" y="3744913"/>
            <a:ext cx="1717675" cy="592137"/>
          </a:xfrm>
        </p:spPr>
        <p:txBody>
          <a:bodyPr/>
          <a:lstStyle>
            <a:lvl1pPr marL="0" indent="0">
              <a:buNone/>
              <a:defRPr sz="1100">
                <a:latin typeface="Corbel" panose="020B0503020204020204" pitchFamily="34" charset="0"/>
              </a:defRPr>
            </a:lvl1pPr>
            <a:lvl2pPr>
              <a:defRPr sz="1100">
                <a:latin typeface="Corbel" panose="020B0503020204020204" pitchFamily="34" charset="0"/>
              </a:defRPr>
            </a:lvl2pPr>
            <a:lvl3pPr>
              <a:defRPr sz="1100">
                <a:latin typeface="Corbel" panose="020B0503020204020204" pitchFamily="34" charset="0"/>
              </a:defRPr>
            </a:lvl3pPr>
            <a:lvl4pPr>
              <a:defRPr sz="1100">
                <a:latin typeface="Corbel" panose="020B0503020204020204" pitchFamily="34" charset="0"/>
              </a:defRPr>
            </a:lvl4pPr>
            <a:lvl5pPr>
              <a:defRPr sz="1100">
                <a:latin typeface="Corbel" panose="020B0503020204020204" pitchFamily="34" charset="0"/>
              </a:defRPr>
            </a:lvl5pPr>
          </a:lstStyle>
          <a:p>
            <a:pPr lvl="0"/>
            <a:r>
              <a:rPr lang="fr-FR"/>
              <a:t>Cliquez pour modifier les styles du texte du masque</a:t>
            </a:r>
          </a:p>
        </p:txBody>
      </p:sp>
      <p:sp>
        <p:nvSpPr>
          <p:cNvPr id="32" name="Espace réservé du texte 4">
            <a:extLst>
              <a:ext uri="{FF2B5EF4-FFF2-40B4-BE49-F238E27FC236}">
                <a16:creationId xmlns:a16="http://schemas.microsoft.com/office/drawing/2014/main" id="{A8137FDF-459B-4DC6-9BFB-9FC0538C965E}"/>
              </a:ext>
            </a:extLst>
          </p:cNvPr>
          <p:cNvSpPr>
            <a:spLocks noGrp="1"/>
          </p:cNvSpPr>
          <p:nvPr>
            <p:ph type="body" sz="quarter" idx="18"/>
          </p:nvPr>
        </p:nvSpPr>
        <p:spPr>
          <a:xfrm>
            <a:off x="5978558" y="3759011"/>
            <a:ext cx="1717675" cy="592137"/>
          </a:xfrm>
        </p:spPr>
        <p:txBody>
          <a:bodyPr/>
          <a:lstStyle>
            <a:lvl1pPr marL="0" indent="0">
              <a:buNone/>
              <a:defRPr sz="1100">
                <a:latin typeface="Corbel" panose="020B0503020204020204" pitchFamily="34" charset="0"/>
              </a:defRPr>
            </a:lvl1pPr>
            <a:lvl2pPr>
              <a:defRPr sz="1100">
                <a:latin typeface="Corbel" panose="020B0503020204020204" pitchFamily="34" charset="0"/>
              </a:defRPr>
            </a:lvl2pPr>
            <a:lvl3pPr>
              <a:defRPr sz="1100">
                <a:latin typeface="Corbel" panose="020B0503020204020204" pitchFamily="34" charset="0"/>
              </a:defRPr>
            </a:lvl3pPr>
            <a:lvl4pPr>
              <a:defRPr sz="1100">
                <a:latin typeface="Corbel" panose="020B0503020204020204" pitchFamily="34" charset="0"/>
              </a:defRPr>
            </a:lvl4pPr>
            <a:lvl5pPr>
              <a:defRPr sz="1100">
                <a:latin typeface="Corbel" panose="020B0503020204020204" pitchFamily="34" charset="0"/>
              </a:defRPr>
            </a:lvl5pPr>
          </a:lstStyle>
          <a:p>
            <a:pPr lvl="0"/>
            <a:r>
              <a:rPr lang="fr-FR"/>
              <a:t>Cliquez pour modifier les styles du texte du masque</a:t>
            </a:r>
          </a:p>
        </p:txBody>
      </p:sp>
      <p:sp>
        <p:nvSpPr>
          <p:cNvPr id="33" name="Espace réservé du texte 4">
            <a:extLst>
              <a:ext uri="{FF2B5EF4-FFF2-40B4-BE49-F238E27FC236}">
                <a16:creationId xmlns:a16="http://schemas.microsoft.com/office/drawing/2014/main" id="{53E5113B-7534-43DA-8BA7-BFF0C4CF189E}"/>
              </a:ext>
            </a:extLst>
          </p:cNvPr>
          <p:cNvSpPr>
            <a:spLocks noGrp="1"/>
          </p:cNvSpPr>
          <p:nvPr>
            <p:ph type="body" sz="quarter" idx="19"/>
          </p:nvPr>
        </p:nvSpPr>
        <p:spPr>
          <a:xfrm>
            <a:off x="7869738" y="3759011"/>
            <a:ext cx="1717675" cy="592137"/>
          </a:xfrm>
        </p:spPr>
        <p:txBody>
          <a:bodyPr/>
          <a:lstStyle>
            <a:lvl1pPr marL="0" indent="0">
              <a:buNone/>
              <a:defRPr sz="1100">
                <a:latin typeface="Corbel" panose="020B0503020204020204" pitchFamily="34" charset="0"/>
              </a:defRPr>
            </a:lvl1pPr>
            <a:lvl2pPr>
              <a:defRPr sz="1100">
                <a:latin typeface="Corbel" panose="020B0503020204020204" pitchFamily="34" charset="0"/>
              </a:defRPr>
            </a:lvl2pPr>
            <a:lvl3pPr>
              <a:defRPr sz="1100">
                <a:latin typeface="Corbel" panose="020B0503020204020204" pitchFamily="34" charset="0"/>
              </a:defRPr>
            </a:lvl3pPr>
            <a:lvl4pPr>
              <a:defRPr sz="1100">
                <a:latin typeface="Corbel" panose="020B0503020204020204" pitchFamily="34" charset="0"/>
              </a:defRPr>
            </a:lvl4pPr>
            <a:lvl5pPr>
              <a:defRPr sz="1100">
                <a:latin typeface="Corbel" panose="020B0503020204020204" pitchFamily="34" charset="0"/>
              </a:defRPr>
            </a:lvl5pPr>
          </a:lstStyle>
          <a:p>
            <a:pPr lvl="0"/>
            <a:r>
              <a:rPr lang="fr-FR"/>
              <a:t>Cliquez pour modifier les styles du texte du masque</a:t>
            </a:r>
          </a:p>
        </p:txBody>
      </p:sp>
      <p:sp>
        <p:nvSpPr>
          <p:cNvPr id="34" name="Espace réservé du texte 4">
            <a:extLst>
              <a:ext uri="{FF2B5EF4-FFF2-40B4-BE49-F238E27FC236}">
                <a16:creationId xmlns:a16="http://schemas.microsoft.com/office/drawing/2014/main" id="{B74A3C06-10F4-489F-82A7-239D5831E0E2}"/>
              </a:ext>
            </a:extLst>
          </p:cNvPr>
          <p:cNvSpPr>
            <a:spLocks noGrp="1"/>
          </p:cNvSpPr>
          <p:nvPr>
            <p:ph type="body" sz="quarter" idx="20"/>
          </p:nvPr>
        </p:nvSpPr>
        <p:spPr>
          <a:xfrm>
            <a:off x="9698673" y="3744913"/>
            <a:ext cx="1717675" cy="592137"/>
          </a:xfrm>
        </p:spPr>
        <p:txBody>
          <a:bodyPr/>
          <a:lstStyle>
            <a:lvl1pPr marL="0" indent="0">
              <a:buNone/>
              <a:defRPr sz="1100">
                <a:latin typeface="Corbel" panose="020B0503020204020204" pitchFamily="34" charset="0"/>
              </a:defRPr>
            </a:lvl1pPr>
            <a:lvl2pPr>
              <a:defRPr sz="1100">
                <a:latin typeface="Corbel" panose="020B0503020204020204" pitchFamily="34" charset="0"/>
              </a:defRPr>
            </a:lvl2pPr>
            <a:lvl3pPr>
              <a:defRPr sz="1100">
                <a:latin typeface="Corbel" panose="020B0503020204020204" pitchFamily="34" charset="0"/>
              </a:defRPr>
            </a:lvl3pPr>
            <a:lvl4pPr>
              <a:defRPr sz="1100">
                <a:latin typeface="Corbel" panose="020B0503020204020204" pitchFamily="34" charset="0"/>
              </a:defRPr>
            </a:lvl4pPr>
            <a:lvl5pPr>
              <a:defRPr sz="1100">
                <a:latin typeface="Corbel" panose="020B0503020204020204" pitchFamily="34" charset="0"/>
              </a:defRPr>
            </a:lvl5pPr>
          </a:lstStyle>
          <a:p>
            <a:pPr lvl="0"/>
            <a:r>
              <a:rPr lang="fr-FR"/>
              <a:t>Cliquez pour modifier les styles du texte du masque</a:t>
            </a:r>
          </a:p>
        </p:txBody>
      </p:sp>
    </p:spTree>
    <p:extLst>
      <p:ext uri="{BB962C8B-B14F-4D97-AF65-F5344CB8AC3E}">
        <p14:creationId xmlns:p14="http://schemas.microsoft.com/office/powerpoint/2010/main" val="3212330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32492-F585-92A3-0BEA-0B444D3F5BB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2E87FA-A2EF-49BA-87B0-B99391F986B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928006-6616-9A64-EAFC-CE8DFD115F90}"/>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B89BC98C-563E-5B86-7A84-686317750B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62A044-5D57-0954-39EC-68BB8ADC561F}"/>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2589271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C1F5B39-CE4A-0BE2-F736-F929D17048D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A48E03E-FA1E-459A-C5D6-539DBB30C4A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D447AA-BD98-1316-A0BA-F15BC312BBDA}"/>
              </a:ext>
            </a:extLst>
          </p:cNvPr>
          <p:cNvSpPr>
            <a:spLocks noGrp="1"/>
          </p:cNvSpPr>
          <p:nvPr>
            <p:ph type="dt" sz="half" idx="10"/>
          </p:nvPr>
        </p:nvSpPr>
        <p:spPr/>
        <p:txBody>
          <a:bodyPr/>
          <a:lstStyle/>
          <a:p>
            <a:fld id="{339A2A87-3A4D-43D7-90BA-76FE248FB13A}"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8F6B5509-A572-6F34-F36B-8B8CB5D5E2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1C7C09-F755-66B8-2F6A-C7318BC9F1F6}"/>
              </a:ext>
            </a:extLst>
          </p:cNvPr>
          <p:cNvSpPr>
            <a:spLocks noGrp="1"/>
          </p:cNvSpPr>
          <p:nvPr>
            <p:ph type="sldNum" sz="quarter" idx="12"/>
          </p:nvPr>
        </p:nvSpPr>
        <p:spPr/>
        <p:txBody>
          <a:bodyPr/>
          <a:lstStyle/>
          <a:p>
            <a:fld id="{27D19F31-5036-4FA8-B4D6-53C6B9A5E661}" type="slidenum">
              <a:rPr lang="fr-FR" smtClean="0"/>
              <a:t>‹N°›</a:t>
            </a:fld>
            <a:endParaRPr lang="fr-FR"/>
          </a:p>
        </p:txBody>
      </p:sp>
    </p:spTree>
    <p:extLst>
      <p:ext uri="{BB962C8B-B14F-4D97-AF65-F5344CB8AC3E}">
        <p14:creationId xmlns:p14="http://schemas.microsoft.com/office/powerpoint/2010/main" val="391369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286895" y="1182213"/>
            <a:ext cx="5856183" cy="1452923"/>
          </a:xfrm>
          <a:prstGeom prst="rect">
            <a:avLst/>
          </a:prstGeom>
        </p:spPr>
        <p:txBody>
          <a:bodyPr/>
          <a:lstStyle>
            <a:lvl1pPr>
              <a:defRPr>
                <a:latin typeface="Corbel" panose="020B0503020204020204" pitchFamily="34" charset="0"/>
              </a:defRPr>
            </a:lvl1pPr>
          </a:lstStyle>
          <a:p>
            <a:r>
              <a:rPr lang="fr-FR"/>
              <a:t>Modifiez le style du titre</a:t>
            </a:r>
            <a:endParaRPr lang="fr-FR" dirty="0"/>
          </a:p>
        </p:txBody>
      </p:sp>
      <p:sp>
        <p:nvSpPr>
          <p:cNvPr id="3" name="Espace réservé du pied de page 2"/>
          <p:cNvSpPr>
            <a:spLocks noGrp="1"/>
          </p:cNvSpPr>
          <p:nvPr>
            <p:ph type="ftr" sz="quarter" idx="10"/>
          </p:nvPr>
        </p:nvSpPr>
        <p:spPr>
          <a:xfrm>
            <a:off x="5674821" y="6223761"/>
            <a:ext cx="4710545" cy="457200"/>
          </a:xfrm>
          <a:prstGeom prst="rect">
            <a:avLst/>
          </a:prstGeom>
        </p:spPr>
        <p:txBody>
          <a:bodyPr/>
          <a:lstStyle/>
          <a:p>
            <a:endParaRPr lang="fr-FR" dirty="0"/>
          </a:p>
        </p:txBody>
      </p:sp>
      <p:sp>
        <p:nvSpPr>
          <p:cNvPr id="4" name="Espace réservé du numéro de diapositive 3"/>
          <p:cNvSpPr>
            <a:spLocks noGrp="1"/>
          </p:cNvSpPr>
          <p:nvPr>
            <p:ph type="sldNum" sz="quarter" idx="11"/>
          </p:nvPr>
        </p:nvSpPr>
        <p:spPr>
          <a:xfrm>
            <a:off x="10733314" y="6356350"/>
            <a:ext cx="620486" cy="457200"/>
          </a:xfrm>
          <a:prstGeom prst="rect">
            <a:avLst/>
          </a:prstGeom>
        </p:spPr>
        <p:txBody>
          <a:bodyPr/>
          <a:lstStyle/>
          <a:p>
            <a:fld id="{6A0DA8D0-938C-4662-BDAE-AF6F9A3CCBEC}" type="slidenum">
              <a:rPr lang="fr-FR" smtClean="0"/>
              <a:t>‹N°›</a:t>
            </a:fld>
            <a:endParaRPr lang="fr-FR"/>
          </a:p>
        </p:txBody>
      </p:sp>
      <p:sp>
        <p:nvSpPr>
          <p:cNvPr id="5" name="Rectangle 4">
            <a:extLst>
              <a:ext uri="{FF2B5EF4-FFF2-40B4-BE49-F238E27FC236}">
                <a16:creationId xmlns:a16="http://schemas.microsoft.com/office/drawing/2014/main" id="{DEE7F7B6-9722-4CDB-B927-D24C9ECF7106}"/>
              </a:ext>
            </a:extLst>
          </p:cNvPr>
          <p:cNvSpPr/>
          <p:nvPr userDrawn="1"/>
        </p:nvSpPr>
        <p:spPr>
          <a:xfrm>
            <a:off x="0" y="0"/>
            <a:ext cx="4089861" cy="6858000"/>
          </a:xfrm>
          <a:prstGeom prst="rect">
            <a:avLst/>
          </a:prstGeom>
          <a:solidFill>
            <a:schemeClr val="bg2">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sz="1800"/>
          </a:p>
        </p:txBody>
      </p:sp>
      <p:pic>
        <p:nvPicPr>
          <p:cNvPr id="7" name="Image 6">
            <a:extLst>
              <a:ext uri="{FF2B5EF4-FFF2-40B4-BE49-F238E27FC236}">
                <a16:creationId xmlns:a16="http://schemas.microsoft.com/office/drawing/2014/main" id="{857388CB-E4FF-4ABC-B1DC-3D4F201DB9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005" y="5551364"/>
            <a:ext cx="2015243" cy="1306637"/>
          </a:xfrm>
          <a:prstGeom prst="rect">
            <a:avLst/>
          </a:prstGeom>
        </p:spPr>
      </p:pic>
    </p:spTree>
    <p:extLst>
      <p:ext uri="{BB962C8B-B14F-4D97-AF65-F5344CB8AC3E}">
        <p14:creationId xmlns:p14="http://schemas.microsoft.com/office/powerpoint/2010/main" val="31764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4D027-AD3E-4E94-931E-7A7CF4025A36}"/>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latin typeface="Corbel" panose="020B0503020204020204" pitchFamily="34"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049B8166-BC92-4B61-86B5-FFAD9D7D0F3F}"/>
              </a:ext>
            </a:extLst>
          </p:cNvPr>
          <p:cNvSpPr>
            <a:spLocks noGrp="1"/>
          </p:cNvSpPr>
          <p:nvPr>
            <p:ph idx="1"/>
          </p:nvPr>
        </p:nvSpPr>
        <p:spPr>
          <a:xfrm>
            <a:off x="838200" y="1825625"/>
            <a:ext cx="10515600" cy="4351338"/>
          </a:xfrm>
          <a:prstGeom prst="rect">
            <a:avLst/>
          </a:prstGeom>
        </p:spPr>
        <p:txBody>
          <a:bodyPr/>
          <a:lstStyle>
            <a:lvl1pPr>
              <a:defRPr>
                <a:solidFill>
                  <a:schemeClr val="bg2"/>
                </a:solidFill>
                <a:latin typeface="Corbel" panose="020B0503020204020204" pitchFamily="34" charset="0"/>
              </a:defRPr>
            </a:lvl1pPr>
            <a:lvl2pPr>
              <a:defRPr>
                <a:solidFill>
                  <a:schemeClr val="bg2"/>
                </a:solidFill>
                <a:latin typeface="Corbel" panose="020B0503020204020204" pitchFamily="34" charset="0"/>
              </a:defRPr>
            </a:lvl2pPr>
            <a:lvl3pPr>
              <a:defRPr>
                <a:solidFill>
                  <a:schemeClr val="bg2"/>
                </a:solidFill>
                <a:latin typeface="Corbel" panose="020B0503020204020204" pitchFamily="34" charset="0"/>
              </a:defRPr>
            </a:lvl3pPr>
            <a:lvl4pPr>
              <a:defRPr>
                <a:solidFill>
                  <a:schemeClr val="bg2"/>
                </a:solidFill>
                <a:latin typeface="Corbel" panose="020B0503020204020204" pitchFamily="34" charset="0"/>
              </a:defRPr>
            </a:lvl4pPr>
            <a:lvl5pPr>
              <a:defRPr>
                <a:solidFill>
                  <a:schemeClr val="bg2"/>
                </a:solidFill>
                <a:latin typeface="Corbel" panose="020B0503020204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8">
            <a:extLst>
              <a:ext uri="{FF2B5EF4-FFF2-40B4-BE49-F238E27FC236}">
                <a16:creationId xmlns:a16="http://schemas.microsoft.com/office/drawing/2014/main" id="{F1A871B5-4C32-4C5A-B70F-3FB9A9045F5E}"/>
              </a:ext>
            </a:extLst>
          </p:cNvPr>
          <p:cNvSpPr>
            <a:spLocks noGrp="1"/>
          </p:cNvSpPr>
          <p:nvPr>
            <p:ph type="sldNum" sz="quarter" idx="12"/>
          </p:nvPr>
        </p:nvSpPr>
        <p:spPr>
          <a:xfrm>
            <a:off x="11081656" y="6356350"/>
            <a:ext cx="1110343" cy="365125"/>
          </a:xfrm>
          <a:prstGeom prst="rect">
            <a:avLst/>
          </a:prstGeom>
        </p:spPr>
        <p:txBody>
          <a:bodyPr/>
          <a:lstStyle>
            <a:lvl1pPr>
              <a:defRPr>
                <a:solidFill>
                  <a:schemeClr val="bg2"/>
                </a:solidFill>
                <a:latin typeface="Corbel" panose="020B0503020204020204" pitchFamily="34" charset="0"/>
              </a:defRPr>
            </a:lvl1pPr>
          </a:lstStyle>
          <a:p>
            <a:fld id="{AD2A36CA-2473-4936-82E1-1F3FFFB5F89E}" type="slidenum">
              <a:rPr lang="fr-FR" smtClean="0"/>
              <a:pPr/>
              <a:t>‹N°›</a:t>
            </a:fld>
            <a:endParaRPr lang="fr-FR"/>
          </a:p>
        </p:txBody>
      </p:sp>
      <p:sp>
        <p:nvSpPr>
          <p:cNvPr id="8" name="Rectangle 5">
            <a:extLst>
              <a:ext uri="{FF2B5EF4-FFF2-40B4-BE49-F238E27FC236}">
                <a16:creationId xmlns:a16="http://schemas.microsoft.com/office/drawing/2014/main" id="{6FCB73D3-0B83-4E1E-97D8-D8AFE85B0051}"/>
              </a:ext>
            </a:extLst>
          </p:cNvPr>
          <p:cNvSpPr>
            <a:spLocks noGrp="1" noChangeArrowheads="1"/>
          </p:cNvSpPr>
          <p:nvPr>
            <p:ph type="ftr" sz="quarter" idx="3"/>
          </p:nvPr>
        </p:nvSpPr>
        <p:spPr bwMode="auto">
          <a:xfrm>
            <a:off x="609602" y="6223761"/>
            <a:ext cx="900676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132" b="0">
                <a:solidFill>
                  <a:schemeClr val="bg2"/>
                </a:solidFill>
                <a:latin typeface="Corbel" panose="020B0503020204020204" pitchFamily="34" charset="0"/>
              </a:defRPr>
            </a:lvl1pPr>
          </a:lstStyle>
          <a:p>
            <a:endParaRPr lang="fr-FR"/>
          </a:p>
        </p:txBody>
      </p:sp>
    </p:spTree>
    <p:extLst>
      <p:ext uri="{BB962C8B-B14F-4D97-AF65-F5344CB8AC3E}">
        <p14:creationId xmlns:p14="http://schemas.microsoft.com/office/powerpoint/2010/main" val="195721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323FD-F434-4AD6-8278-1224E9E9C699}"/>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latin typeface="Corbel" panose="020B0503020204020204" pitchFamily="34"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818A7CFE-DD8D-40C0-8943-C864396DCFD9}"/>
              </a:ext>
            </a:extLst>
          </p:cNvPr>
          <p:cNvSpPr>
            <a:spLocks noGrp="1"/>
          </p:cNvSpPr>
          <p:nvPr>
            <p:ph sz="half" idx="1"/>
          </p:nvPr>
        </p:nvSpPr>
        <p:spPr>
          <a:xfrm>
            <a:off x="838200" y="1825625"/>
            <a:ext cx="5181600" cy="4351338"/>
          </a:xfrm>
          <a:prstGeom prst="rect">
            <a:avLst/>
          </a:prstGeom>
        </p:spPr>
        <p:txBody>
          <a:bodyPr/>
          <a:lstStyle>
            <a:lvl1pPr>
              <a:defRPr>
                <a:solidFill>
                  <a:schemeClr val="bg2"/>
                </a:solidFill>
                <a:latin typeface="Corbel" panose="020B0503020204020204" pitchFamily="34" charset="0"/>
              </a:defRPr>
            </a:lvl1pPr>
            <a:lvl2pPr>
              <a:defRPr>
                <a:solidFill>
                  <a:schemeClr val="bg2"/>
                </a:solidFill>
                <a:latin typeface="Corbel" panose="020B0503020204020204" pitchFamily="34" charset="0"/>
              </a:defRPr>
            </a:lvl2pPr>
            <a:lvl3pPr>
              <a:defRPr>
                <a:solidFill>
                  <a:schemeClr val="bg2"/>
                </a:solidFill>
                <a:latin typeface="Corbel" panose="020B0503020204020204" pitchFamily="34" charset="0"/>
              </a:defRPr>
            </a:lvl3pPr>
            <a:lvl4pPr>
              <a:defRPr>
                <a:solidFill>
                  <a:schemeClr val="bg2"/>
                </a:solidFill>
                <a:latin typeface="Corbel" panose="020B0503020204020204" pitchFamily="34" charset="0"/>
              </a:defRPr>
            </a:lvl4pPr>
            <a:lvl5pPr>
              <a:defRPr>
                <a:solidFill>
                  <a:schemeClr val="bg2"/>
                </a:solidFill>
                <a:latin typeface="Corbel" panose="020B0503020204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a:extLst>
              <a:ext uri="{FF2B5EF4-FFF2-40B4-BE49-F238E27FC236}">
                <a16:creationId xmlns:a16="http://schemas.microsoft.com/office/drawing/2014/main" id="{68189AE9-9AC6-4B2E-8225-1203C2CE5003}"/>
              </a:ext>
            </a:extLst>
          </p:cNvPr>
          <p:cNvSpPr>
            <a:spLocks noGrp="1"/>
          </p:cNvSpPr>
          <p:nvPr>
            <p:ph sz="half" idx="2"/>
          </p:nvPr>
        </p:nvSpPr>
        <p:spPr>
          <a:xfrm>
            <a:off x="6172200" y="1825625"/>
            <a:ext cx="5181600" cy="4351338"/>
          </a:xfrm>
          <a:prstGeom prst="rect">
            <a:avLst/>
          </a:prstGeom>
        </p:spPr>
        <p:txBody>
          <a:bodyPr/>
          <a:lstStyle>
            <a:lvl1pPr>
              <a:defRPr>
                <a:solidFill>
                  <a:schemeClr val="bg2"/>
                </a:solidFill>
                <a:latin typeface="Corbel" panose="020B0503020204020204" pitchFamily="34" charset="0"/>
              </a:defRPr>
            </a:lvl1pPr>
            <a:lvl2pPr>
              <a:defRPr>
                <a:solidFill>
                  <a:schemeClr val="bg2"/>
                </a:solidFill>
                <a:latin typeface="Corbel" panose="020B0503020204020204" pitchFamily="34" charset="0"/>
              </a:defRPr>
            </a:lvl2pPr>
            <a:lvl3pPr>
              <a:defRPr>
                <a:solidFill>
                  <a:schemeClr val="bg2"/>
                </a:solidFill>
                <a:latin typeface="Corbel" panose="020B0503020204020204" pitchFamily="34" charset="0"/>
              </a:defRPr>
            </a:lvl3pPr>
            <a:lvl4pPr>
              <a:defRPr>
                <a:solidFill>
                  <a:schemeClr val="bg2"/>
                </a:solidFill>
                <a:latin typeface="Corbel" panose="020B0503020204020204" pitchFamily="34" charset="0"/>
              </a:defRPr>
            </a:lvl4pPr>
            <a:lvl5pPr>
              <a:defRPr>
                <a:solidFill>
                  <a:schemeClr val="bg2"/>
                </a:solidFill>
                <a:latin typeface="Corbel" panose="020B0503020204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8">
            <a:extLst>
              <a:ext uri="{FF2B5EF4-FFF2-40B4-BE49-F238E27FC236}">
                <a16:creationId xmlns:a16="http://schemas.microsoft.com/office/drawing/2014/main" id="{3AEDA537-D1A0-4714-BD47-6D16C3E2679F}"/>
              </a:ext>
            </a:extLst>
          </p:cNvPr>
          <p:cNvSpPr>
            <a:spLocks noGrp="1"/>
          </p:cNvSpPr>
          <p:nvPr>
            <p:ph type="sldNum" sz="quarter" idx="12"/>
          </p:nvPr>
        </p:nvSpPr>
        <p:spPr>
          <a:xfrm>
            <a:off x="11081656" y="6356350"/>
            <a:ext cx="1110343" cy="365125"/>
          </a:xfrm>
          <a:prstGeom prst="rect">
            <a:avLst/>
          </a:prstGeom>
        </p:spPr>
        <p:txBody>
          <a:bodyPr/>
          <a:lstStyle>
            <a:lvl1pPr>
              <a:defRPr>
                <a:solidFill>
                  <a:schemeClr val="bg2"/>
                </a:solidFill>
                <a:latin typeface="Corbel" panose="020B0503020204020204" pitchFamily="34" charset="0"/>
              </a:defRPr>
            </a:lvl1pPr>
          </a:lstStyle>
          <a:p>
            <a:fld id="{AD2A36CA-2473-4936-82E1-1F3FFFB5F89E}" type="slidenum">
              <a:rPr lang="fr-FR" smtClean="0"/>
              <a:pPr/>
              <a:t>‹N°›</a:t>
            </a:fld>
            <a:endParaRPr lang="fr-FR"/>
          </a:p>
        </p:txBody>
      </p:sp>
      <p:sp>
        <p:nvSpPr>
          <p:cNvPr id="9" name="Rectangle 5">
            <a:extLst>
              <a:ext uri="{FF2B5EF4-FFF2-40B4-BE49-F238E27FC236}">
                <a16:creationId xmlns:a16="http://schemas.microsoft.com/office/drawing/2014/main" id="{74BED572-A749-4158-A46C-28B72C7301B2}"/>
              </a:ext>
            </a:extLst>
          </p:cNvPr>
          <p:cNvSpPr>
            <a:spLocks noGrp="1" noChangeArrowheads="1"/>
          </p:cNvSpPr>
          <p:nvPr>
            <p:ph type="ftr" sz="quarter" idx="3"/>
          </p:nvPr>
        </p:nvSpPr>
        <p:spPr bwMode="auto">
          <a:xfrm>
            <a:off x="609602" y="6223761"/>
            <a:ext cx="900676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132" b="0">
                <a:solidFill>
                  <a:schemeClr val="bg2"/>
                </a:solidFill>
                <a:latin typeface="Corbel" panose="020B0503020204020204" pitchFamily="34" charset="0"/>
              </a:defRPr>
            </a:lvl1pPr>
          </a:lstStyle>
          <a:p>
            <a:endParaRPr lang="fr-FR"/>
          </a:p>
        </p:txBody>
      </p:sp>
    </p:spTree>
    <p:extLst>
      <p:ext uri="{BB962C8B-B14F-4D97-AF65-F5344CB8AC3E}">
        <p14:creationId xmlns:p14="http://schemas.microsoft.com/office/powerpoint/2010/main" val="376897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F79A7C-8CB0-44D5-B7DD-BFD8D6E7D6B4}"/>
              </a:ext>
            </a:extLst>
          </p:cNvPr>
          <p:cNvSpPr>
            <a:spLocks noGrp="1"/>
          </p:cNvSpPr>
          <p:nvPr>
            <p:ph type="title"/>
          </p:nvPr>
        </p:nvSpPr>
        <p:spPr>
          <a:xfrm>
            <a:off x="839788" y="365125"/>
            <a:ext cx="10515600" cy="1325563"/>
          </a:xfrm>
          <a:prstGeom prst="rect">
            <a:avLst/>
          </a:prstGeom>
        </p:spPr>
        <p:txBody>
          <a:bodyPr/>
          <a:lstStyle>
            <a:lvl1pPr>
              <a:defRPr>
                <a:solidFill>
                  <a:schemeClr val="bg2"/>
                </a:solidFill>
                <a:latin typeface="Corbel" panose="020B0503020204020204" pitchFamily="34" charset="0"/>
              </a:defRPr>
            </a:lvl1pPr>
          </a:lstStyle>
          <a:p>
            <a:r>
              <a:rPr lang="fr-FR"/>
              <a:t>Modifiez le style du titre</a:t>
            </a:r>
          </a:p>
        </p:txBody>
      </p:sp>
      <p:sp>
        <p:nvSpPr>
          <p:cNvPr id="3" name="Espace réservé du texte 2">
            <a:extLst>
              <a:ext uri="{FF2B5EF4-FFF2-40B4-BE49-F238E27FC236}">
                <a16:creationId xmlns:a16="http://schemas.microsoft.com/office/drawing/2014/main" id="{C2CBD38A-073E-4992-9348-1B88E8DD5A6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bg2"/>
                </a:solidFill>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38F7CB-020B-40DD-8A34-208CE14C3291}"/>
              </a:ext>
            </a:extLst>
          </p:cNvPr>
          <p:cNvSpPr>
            <a:spLocks noGrp="1"/>
          </p:cNvSpPr>
          <p:nvPr>
            <p:ph sz="half" idx="2"/>
          </p:nvPr>
        </p:nvSpPr>
        <p:spPr>
          <a:xfrm>
            <a:off x="839788" y="2505075"/>
            <a:ext cx="5157787" cy="3684588"/>
          </a:xfrm>
          <a:prstGeom prst="rect">
            <a:avLst/>
          </a:prstGeom>
        </p:spPr>
        <p:txBody>
          <a:bodyPr/>
          <a:lstStyle>
            <a:lvl1pPr>
              <a:defRPr>
                <a:solidFill>
                  <a:schemeClr val="bg2"/>
                </a:solidFill>
                <a:latin typeface="Corbel" panose="020B0503020204020204" pitchFamily="34" charset="0"/>
              </a:defRPr>
            </a:lvl1pPr>
            <a:lvl2pPr>
              <a:defRPr>
                <a:solidFill>
                  <a:schemeClr val="bg2"/>
                </a:solidFill>
                <a:latin typeface="Corbel" panose="020B0503020204020204" pitchFamily="34" charset="0"/>
              </a:defRPr>
            </a:lvl2pPr>
            <a:lvl3pPr>
              <a:defRPr>
                <a:solidFill>
                  <a:schemeClr val="bg2"/>
                </a:solidFill>
                <a:latin typeface="Corbel" panose="020B0503020204020204" pitchFamily="34" charset="0"/>
              </a:defRPr>
            </a:lvl3pPr>
            <a:lvl4pPr>
              <a:defRPr>
                <a:solidFill>
                  <a:schemeClr val="bg2"/>
                </a:solidFill>
                <a:latin typeface="Corbel" panose="020B0503020204020204" pitchFamily="34" charset="0"/>
              </a:defRPr>
            </a:lvl4pPr>
            <a:lvl5pPr>
              <a:defRPr>
                <a:solidFill>
                  <a:schemeClr val="bg2"/>
                </a:solidFill>
                <a:latin typeface="Corbel" panose="020B0503020204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ACAB5CA-AD8E-4047-A041-0D57C6D4CE6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2"/>
                </a:solidFill>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641F4EE-0233-4ED7-8BE2-55CA31EF58E5}"/>
              </a:ext>
            </a:extLst>
          </p:cNvPr>
          <p:cNvSpPr>
            <a:spLocks noGrp="1"/>
          </p:cNvSpPr>
          <p:nvPr>
            <p:ph sz="quarter" idx="4"/>
          </p:nvPr>
        </p:nvSpPr>
        <p:spPr>
          <a:xfrm>
            <a:off x="6172200" y="2505075"/>
            <a:ext cx="5183188" cy="3684588"/>
          </a:xfrm>
          <a:prstGeom prst="rect">
            <a:avLst/>
          </a:prstGeom>
        </p:spPr>
        <p:txBody>
          <a:bodyPr/>
          <a:lstStyle>
            <a:lvl1pPr>
              <a:defRPr>
                <a:solidFill>
                  <a:schemeClr val="bg2"/>
                </a:solidFill>
                <a:latin typeface="Corbel" panose="020B0503020204020204" pitchFamily="34" charset="0"/>
              </a:defRPr>
            </a:lvl1pPr>
            <a:lvl2pPr>
              <a:defRPr>
                <a:solidFill>
                  <a:schemeClr val="bg2"/>
                </a:solidFill>
                <a:latin typeface="Corbel" panose="020B0503020204020204" pitchFamily="34" charset="0"/>
              </a:defRPr>
            </a:lvl2pPr>
            <a:lvl3pPr>
              <a:defRPr>
                <a:solidFill>
                  <a:schemeClr val="bg2"/>
                </a:solidFill>
                <a:latin typeface="Corbel" panose="020B0503020204020204" pitchFamily="34" charset="0"/>
              </a:defRPr>
            </a:lvl3pPr>
            <a:lvl4pPr>
              <a:defRPr>
                <a:solidFill>
                  <a:schemeClr val="bg2"/>
                </a:solidFill>
                <a:latin typeface="Corbel" panose="020B0503020204020204" pitchFamily="34" charset="0"/>
              </a:defRPr>
            </a:lvl4pPr>
            <a:lvl5pPr>
              <a:defRPr>
                <a:solidFill>
                  <a:schemeClr val="bg2"/>
                </a:solidFill>
                <a:latin typeface="Corbel" panose="020B0503020204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a:extLst>
              <a:ext uri="{FF2B5EF4-FFF2-40B4-BE49-F238E27FC236}">
                <a16:creationId xmlns:a16="http://schemas.microsoft.com/office/drawing/2014/main" id="{0F462EAD-7A93-4F17-961D-A55FAB59D712}"/>
              </a:ext>
            </a:extLst>
          </p:cNvPr>
          <p:cNvSpPr>
            <a:spLocks noGrp="1"/>
          </p:cNvSpPr>
          <p:nvPr>
            <p:ph type="sldNum" sz="quarter" idx="12"/>
          </p:nvPr>
        </p:nvSpPr>
        <p:spPr>
          <a:xfrm>
            <a:off x="11081656" y="6356350"/>
            <a:ext cx="1110343" cy="365125"/>
          </a:xfrm>
          <a:prstGeom prst="rect">
            <a:avLst/>
          </a:prstGeom>
        </p:spPr>
        <p:txBody>
          <a:bodyPr/>
          <a:lstStyle>
            <a:lvl1pPr>
              <a:defRPr>
                <a:solidFill>
                  <a:schemeClr val="bg2"/>
                </a:solidFill>
                <a:latin typeface="Corbel" panose="020B0503020204020204" pitchFamily="34" charset="0"/>
              </a:defRPr>
            </a:lvl1pPr>
          </a:lstStyle>
          <a:p>
            <a:fld id="{AD2A36CA-2473-4936-82E1-1F3FFFB5F89E}" type="slidenum">
              <a:rPr lang="fr-FR" smtClean="0"/>
              <a:pPr/>
              <a:t>‹N°›</a:t>
            </a:fld>
            <a:endParaRPr lang="fr-FR"/>
          </a:p>
        </p:txBody>
      </p:sp>
      <p:sp>
        <p:nvSpPr>
          <p:cNvPr id="10" name="Rectangle 5">
            <a:extLst>
              <a:ext uri="{FF2B5EF4-FFF2-40B4-BE49-F238E27FC236}">
                <a16:creationId xmlns:a16="http://schemas.microsoft.com/office/drawing/2014/main" id="{F9AC1334-88C8-4E3F-9402-BF680E40BD97}"/>
              </a:ext>
            </a:extLst>
          </p:cNvPr>
          <p:cNvSpPr>
            <a:spLocks noGrp="1" noChangeArrowheads="1"/>
          </p:cNvSpPr>
          <p:nvPr>
            <p:ph type="ftr" sz="quarter" idx="13"/>
          </p:nvPr>
        </p:nvSpPr>
        <p:spPr bwMode="auto">
          <a:xfrm>
            <a:off x="609602" y="6223761"/>
            <a:ext cx="900676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132" b="0">
                <a:solidFill>
                  <a:schemeClr val="bg2"/>
                </a:solidFill>
                <a:latin typeface="Corbel" panose="020B0503020204020204" pitchFamily="34" charset="0"/>
              </a:defRPr>
            </a:lvl1pPr>
          </a:lstStyle>
          <a:p>
            <a:endParaRPr lang="fr-FR"/>
          </a:p>
        </p:txBody>
      </p:sp>
    </p:spTree>
    <p:extLst>
      <p:ext uri="{BB962C8B-B14F-4D97-AF65-F5344CB8AC3E}">
        <p14:creationId xmlns:p14="http://schemas.microsoft.com/office/powerpoint/2010/main" val="148893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02A84-6386-4157-A8F9-EF2D2AE88733}"/>
              </a:ext>
            </a:extLst>
          </p:cNvPr>
          <p:cNvSpPr>
            <a:spLocks noGrp="1"/>
          </p:cNvSpPr>
          <p:nvPr>
            <p:ph type="title"/>
          </p:nvPr>
        </p:nvSpPr>
        <p:spPr>
          <a:xfrm>
            <a:off x="838200" y="365125"/>
            <a:ext cx="10515600" cy="1325563"/>
          </a:xfrm>
          <a:prstGeom prst="rect">
            <a:avLst/>
          </a:prstGeom>
        </p:spPr>
        <p:txBody>
          <a:bodyPr/>
          <a:lstStyle>
            <a:lvl1pPr>
              <a:defRPr>
                <a:solidFill>
                  <a:schemeClr val="bg2"/>
                </a:solidFill>
                <a:latin typeface="Corbel" panose="020B0503020204020204" pitchFamily="34" charset="0"/>
              </a:defRPr>
            </a:lvl1pPr>
          </a:lstStyle>
          <a:p>
            <a:r>
              <a:rPr lang="fr-FR"/>
              <a:t>Modifiez le style du titre</a:t>
            </a:r>
          </a:p>
        </p:txBody>
      </p:sp>
      <p:sp>
        <p:nvSpPr>
          <p:cNvPr id="6" name="Rectangle 6">
            <a:extLst>
              <a:ext uri="{FF2B5EF4-FFF2-40B4-BE49-F238E27FC236}">
                <a16:creationId xmlns:a16="http://schemas.microsoft.com/office/drawing/2014/main" id="{D7337F26-DC82-4816-9229-78ADE8F8321E}"/>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6A0DA8D0-938C-4662-BDAE-AF6F9A3CCBEC}" type="slidenum">
              <a:rPr lang="fr-FR" smtClean="0"/>
              <a:pPr/>
              <a:t>‹N°›</a:t>
            </a:fld>
            <a:endParaRPr lang="fr-FR"/>
          </a:p>
        </p:txBody>
      </p:sp>
      <p:sp>
        <p:nvSpPr>
          <p:cNvPr id="7" name="Rectangle 5">
            <a:extLst>
              <a:ext uri="{FF2B5EF4-FFF2-40B4-BE49-F238E27FC236}">
                <a16:creationId xmlns:a16="http://schemas.microsoft.com/office/drawing/2014/main" id="{D5EB22BC-8B25-4375-90AE-2028E8318335}"/>
              </a:ext>
            </a:extLst>
          </p:cNvPr>
          <p:cNvSpPr>
            <a:spLocks noGrp="1" noChangeArrowheads="1"/>
          </p:cNvSpPr>
          <p:nvPr>
            <p:ph type="ftr" sz="quarter" idx="3"/>
          </p:nvPr>
        </p:nvSpPr>
        <p:spPr bwMode="auto">
          <a:xfrm>
            <a:off x="609602" y="6223761"/>
            <a:ext cx="900676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132" b="0">
                <a:solidFill>
                  <a:schemeClr val="bg2"/>
                </a:solidFill>
                <a:latin typeface="Corbel" panose="020B0503020204020204" pitchFamily="34" charset="0"/>
              </a:defRPr>
            </a:lvl1pPr>
          </a:lstStyle>
          <a:p>
            <a:endParaRPr lang="fr-FR"/>
          </a:p>
        </p:txBody>
      </p:sp>
    </p:spTree>
    <p:extLst>
      <p:ext uri="{BB962C8B-B14F-4D97-AF65-F5344CB8AC3E}">
        <p14:creationId xmlns:p14="http://schemas.microsoft.com/office/powerpoint/2010/main" val="8545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hronogramm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02A84-6386-4157-A8F9-EF2D2AE88733}"/>
              </a:ext>
            </a:extLst>
          </p:cNvPr>
          <p:cNvSpPr>
            <a:spLocks noGrp="1"/>
          </p:cNvSpPr>
          <p:nvPr>
            <p:ph type="title"/>
          </p:nvPr>
        </p:nvSpPr>
        <p:spPr>
          <a:xfrm>
            <a:off x="838200" y="365126"/>
            <a:ext cx="10515600" cy="809348"/>
          </a:xfrm>
          <a:prstGeom prst="rect">
            <a:avLst/>
          </a:prstGeom>
        </p:spPr>
        <p:txBody>
          <a:bodyPr/>
          <a:lstStyle>
            <a:lvl1pPr>
              <a:defRPr>
                <a:solidFill>
                  <a:schemeClr val="bg2"/>
                </a:solidFill>
                <a:latin typeface="Corbel" panose="020B0503020204020204" pitchFamily="34" charset="0"/>
              </a:defRPr>
            </a:lvl1pPr>
          </a:lstStyle>
          <a:p>
            <a:r>
              <a:rPr lang="fr-FR"/>
              <a:t>Modifiez le style du titre</a:t>
            </a:r>
          </a:p>
        </p:txBody>
      </p:sp>
      <p:sp>
        <p:nvSpPr>
          <p:cNvPr id="6" name="Rectangle 6">
            <a:extLst>
              <a:ext uri="{FF2B5EF4-FFF2-40B4-BE49-F238E27FC236}">
                <a16:creationId xmlns:a16="http://schemas.microsoft.com/office/drawing/2014/main" id="{D7337F26-DC82-4816-9229-78ADE8F8321E}"/>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6A0DA8D0-938C-4662-BDAE-AF6F9A3CCBEC}" type="slidenum">
              <a:rPr lang="fr-FR" smtClean="0"/>
              <a:pPr/>
              <a:t>‹N°›</a:t>
            </a:fld>
            <a:endParaRPr lang="fr-FR"/>
          </a:p>
        </p:txBody>
      </p:sp>
      <p:sp>
        <p:nvSpPr>
          <p:cNvPr id="7" name="Rectangle 5">
            <a:extLst>
              <a:ext uri="{FF2B5EF4-FFF2-40B4-BE49-F238E27FC236}">
                <a16:creationId xmlns:a16="http://schemas.microsoft.com/office/drawing/2014/main" id="{D5EB22BC-8B25-4375-90AE-2028E8318335}"/>
              </a:ext>
            </a:extLst>
          </p:cNvPr>
          <p:cNvSpPr>
            <a:spLocks noGrp="1" noChangeArrowheads="1"/>
          </p:cNvSpPr>
          <p:nvPr>
            <p:ph type="ftr" sz="quarter" idx="3"/>
          </p:nvPr>
        </p:nvSpPr>
        <p:spPr bwMode="auto">
          <a:xfrm>
            <a:off x="609602" y="6223761"/>
            <a:ext cx="900676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132" b="0">
                <a:solidFill>
                  <a:schemeClr val="bg2"/>
                </a:solidFill>
                <a:latin typeface="Corbel" panose="020B0503020204020204" pitchFamily="34" charset="0"/>
              </a:defRPr>
            </a:lvl1pPr>
          </a:lstStyle>
          <a:p>
            <a:endParaRPr lang="fr-FR"/>
          </a:p>
        </p:txBody>
      </p:sp>
      <p:sp>
        <p:nvSpPr>
          <p:cNvPr id="5" name="Espace réservé du texte 4">
            <a:extLst>
              <a:ext uri="{FF2B5EF4-FFF2-40B4-BE49-F238E27FC236}">
                <a16:creationId xmlns:a16="http://schemas.microsoft.com/office/drawing/2014/main" id="{BB76A3AC-FA8D-427D-82FE-FF17A272659E}"/>
              </a:ext>
            </a:extLst>
          </p:cNvPr>
          <p:cNvSpPr>
            <a:spLocks noGrp="1"/>
          </p:cNvSpPr>
          <p:nvPr>
            <p:ph type="body" sz="quarter" idx="10" hasCustomPrompt="1"/>
          </p:nvPr>
        </p:nvSpPr>
        <p:spPr>
          <a:xfrm>
            <a:off x="2520950" y="1589088"/>
            <a:ext cx="2771775" cy="1139825"/>
          </a:xfrm>
        </p:spPr>
        <p:txBody>
          <a:bodyPr/>
          <a:lstStyle>
            <a:lvl1pPr marL="0" indent="0">
              <a:buNone/>
              <a:defRPr/>
            </a:lvl1pPr>
          </a:lstStyle>
          <a:p>
            <a:pPr marL="0" marR="0" lvl="0" indent="0" algn="just" defTabSz="914400" rtl="0" eaLnBrk="1" fontAlgn="auto" latinLnBrk="0" hangingPunct="1">
              <a:lnSpc>
                <a:spcPct val="100000"/>
              </a:lnSpc>
              <a:spcBef>
                <a:spcPts val="750"/>
              </a:spcBef>
              <a:spcAft>
                <a:spcPts val="0"/>
              </a:spcAft>
              <a:buClr>
                <a:srgbClr val="C9506B"/>
              </a:buClr>
              <a:buSzTx/>
              <a:buFontTx/>
              <a:buNone/>
              <a:tabLst/>
              <a:defRPr/>
            </a:pPr>
            <a:r>
              <a:rPr kumimoji="0" lang="fr-FR"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Date</a:t>
            </a:r>
          </a:p>
          <a:p>
            <a:pPr marL="285750" marR="0" lvl="0" indent="-285750" algn="just" defTabSz="914400" rtl="0" eaLnBrk="1" fontAlgn="auto" latinLnBrk="0" hangingPunct="1">
              <a:lnSpc>
                <a:spcPct val="100000"/>
              </a:lnSpc>
              <a:spcBef>
                <a:spcPts val="0"/>
              </a:spcBef>
              <a:spcAft>
                <a:spcPts val="0"/>
              </a:spcAft>
              <a:buClr>
                <a:srgbClr val="C9506B"/>
              </a:buClr>
              <a:buSzTx/>
              <a:buFont typeface="Arial" panose="020B0604020202020204" pitchFamily="34" charset="0"/>
              <a:buChar char="•"/>
              <a:tabLst/>
              <a:defRPr/>
            </a:pPr>
            <a:r>
              <a:rPr kumimoji="0" lang="fr-FR" sz="14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xxxxxx</a:t>
            </a:r>
            <a:endParaRPr kumimoji="0" lang="fr-FR"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lvl="0"/>
            <a:endParaRPr lang="fr-FR" dirty="0"/>
          </a:p>
        </p:txBody>
      </p:sp>
      <p:sp>
        <p:nvSpPr>
          <p:cNvPr id="14" name="Espace réservé du texte 4">
            <a:extLst>
              <a:ext uri="{FF2B5EF4-FFF2-40B4-BE49-F238E27FC236}">
                <a16:creationId xmlns:a16="http://schemas.microsoft.com/office/drawing/2014/main" id="{143F9390-1C19-48EE-B5CA-0B964EE78D47}"/>
              </a:ext>
            </a:extLst>
          </p:cNvPr>
          <p:cNvSpPr>
            <a:spLocks noGrp="1"/>
          </p:cNvSpPr>
          <p:nvPr>
            <p:ph type="body" sz="quarter" idx="11" hasCustomPrompt="1"/>
          </p:nvPr>
        </p:nvSpPr>
        <p:spPr>
          <a:xfrm>
            <a:off x="6360479" y="2859087"/>
            <a:ext cx="2771775" cy="1139825"/>
          </a:xfrm>
        </p:spPr>
        <p:txBody>
          <a:bodyPr/>
          <a:lstStyle>
            <a:lvl1pPr marL="0" indent="0">
              <a:buNone/>
              <a:defRPr/>
            </a:lvl1pPr>
          </a:lstStyle>
          <a:p>
            <a:pPr marL="0" marR="0" lvl="0" indent="0" algn="just" defTabSz="914400" rtl="0" eaLnBrk="1" fontAlgn="auto" latinLnBrk="0" hangingPunct="1">
              <a:lnSpc>
                <a:spcPct val="100000"/>
              </a:lnSpc>
              <a:spcBef>
                <a:spcPts val="750"/>
              </a:spcBef>
              <a:spcAft>
                <a:spcPts val="0"/>
              </a:spcAft>
              <a:buClr>
                <a:srgbClr val="C9506B"/>
              </a:buClr>
              <a:buSzTx/>
              <a:buFontTx/>
              <a:buNone/>
              <a:tabLst/>
              <a:defRPr/>
            </a:pPr>
            <a:r>
              <a:rPr kumimoji="0" lang="fr-FR"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Date</a:t>
            </a:r>
          </a:p>
          <a:p>
            <a:pPr marL="285750" marR="0" lvl="0" indent="-285750" algn="just" defTabSz="914400" rtl="0" eaLnBrk="1" fontAlgn="auto" latinLnBrk="0" hangingPunct="1">
              <a:lnSpc>
                <a:spcPct val="100000"/>
              </a:lnSpc>
              <a:spcBef>
                <a:spcPts val="0"/>
              </a:spcBef>
              <a:spcAft>
                <a:spcPts val="0"/>
              </a:spcAft>
              <a:buClr>
                <a:srgbClr val="C9506B"/>
              </a:buClr>
              <a:buSzTx/>
              <a:buFont typeface="Arial" panose="020B0604020202020204" pitchFamily="34" charset="0"/>
              <a:buChar char="•"/>
              <a:tabLst/>
              <a:defRPr/>
            </a:pPr>
            <a:r>
              <a:rPr kumimoji="0" lang="fr-FR" sz="14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xxxxxx</a:t>
            </a:r>
            <a:endParaRPr kumimoji="0" lang="fr-FR"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lvl="0"/>
            <a:endParaRPr lang="fr-FR" dirty="0"/>
          </a:p>
        </p:txBody>
      </p:sp>
      <p:sp>
        <p:nvSpPr>
          <p:cNvPr id="16" name="Espace réservé du texte 15">
            <a:extLst>
              <a:ext uri="{FF2B5EF4-FFF2-40B4-BE49-F238E27FC236}">
                <a16:creationId xmlns:a16="http://schemas.microsoft.com/office/drawing/2014/main" id="{BB5509E7-A40A-4197-BB6A-D3208CD37D9D}"/>
              </a:ext>
            </a:extLst>
          </p:cNvPr>
          <p:cNvSpPr>
            <a:spLocks noGrp="1"/>
          </p:cNvSpPr>
          <p:nvPr>
            <p:ph type="body" sz="quarter" idx="12" hasCustomPrompt="1"/>
          </p:nvPr>
        </p:nvSpPr>
        <p:spPr>
          <a:xfrm>
            <a:off x="5445125" y="1589088"/>
            <a:ext cx="762000" cy="4633912"/>
          </a:xfrm>
        </p:spPr>
        <p:txBody>
          <a:bodyPr/>
          <a:lstStyle>
            <a:lvl1pPr marL="0" indent="0">
              <a:buNone/>
              <a:defRPr/>
            </a:lvl1pPr>
          </a:lstStyle>
          <a:p>
            <a:pPr lvl="0"/>
            <a:r>
              <a:rPr lang="fr-FR" dirty="0"/>
              <a:t>Flèche à insérer</a:t>
            </a:r>
          </a:p>
        </p:txBody>
      </p:sp>
    </p:spTree>
    <p:extLst>
      <p:ext uri="{BB962C8B-B14F-4D97-AF65-F5344CB8AC3E}">
        <p14:creationId xmlns:p14="http://schemas.microsoft.com/office/powerpoint/2010/main" val="37889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542B3D9-5E62-48FA-B16C-61E84292BC1C}"/>
              </a:ext>
            </a:extLst>
          </p:cNvPr>
          <p:cNvSpPr>
            <a:spLocks noGrp="1" noChangeArrowheads="1"/>
          </p:cNvSpPr>
          <p:nvPr>
            <p:ph type="title"/>
          </p:nvPr>
        </p:nvSpPr>
        <p:spPr bwMode="auto">
          <a:xfrm>
            <a:off x="609601" y="277818"/>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dirty="0"/>
              <a:t>Cliquez pour modifier le style du titre</a:t>
            </a:r>
          </a:p>
        </p:txBody>
      </p:sp>
      <p:sp>
        <p:nvSpPr>
          <p:cNvPr id="8" name="Rectangle 3">
            <a:extLst>
              <a:ext uri="{FF2B5EF4-FFF2-40B4-BE49-F238E27FC236}">
                <a16:creationId xmlns:a16="http://schemas.microsoft.com/office/drawing/2014/main" id="{6DCD51EA-8E57-47E1-9671-E02F976ECB08}"/>
              </a:ext>
            </a:extLst>
          </p:cNvPr>
          <p:cNvSpPr>
            <a:spLocks noGrp="1" noChangeArrowheads="1"/>
          </p:cNvSpPr>
          <p:nvPr>
            <p:ph type="body" idx="1"/>
          </p:nvPr>
        </p:nvSpPr>
        <p:spPr bwMode="auto">
          <a:xfrm>
            <a:off x="609601" y="1600205"/>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dirty="0"/>
              <a:t>XXX</a:t>
            </a:r>
          </a:p>
          <a:p>
            <a:pPr lvl="1"/>
            <a:r>
              <a:rPr lang="fr-FR" altLang="en-US" dirty="0"/>
              <a:t>CCC</a:t>
            </a:r>
          </a:p>
          <a:p>
            <a:pPr lvl="2"/>
            <a:r>
              <a:rPr lang="fr-FR" altLang="en-US" dirty="0"/>
              <a:t>CCC</a:t>
            </a:r>
          </a:p>
          <a:p>
            <a:pPr lvl="2"/>
            <a:endParaRPr lang="fr-FR" altLang="en-US" dirty="0"/>
          </a:p>
          <a:p>
            <a:pPr lvl="7"/>
            <a:endParaRPr lang="fr-FR" altLang="en-US" dirty="0"/>
          </a:p>
        </p:txBody>
      </p:sp>
      <p:sp>
        <p:nvSpPr>
          <p:cNvPr id="9" name="Rectangle 5">
            <a:extLst>
              <a:ext uri="{FF2B5EF4-FFF2-40B4-BE49-F238E27FC236}">
                <a16:creationId xmlns:a16="http://schemas.microsoft.com/office/drawing/2014/main" id="{B3EAC416-066F-456C-9BA3-F5BE061BCA6F}"/>
              </a:ext>
            </a:extLst>
          </p:cNvPr>
          <p:cNvSpPr>
            <a:spLocks noGrp="1" noChangeArrowheads="1"/>
          </p:cNvSpPr>
          <p:nvPr>
            <p:ph type="ftr" sz="quarter" idx="3"/>
          </p:nvPr>
        </p:nvSpPr>
        <p:spPr bwMode="auto">
          <a:xfrm>
            <a:off x="609602" y="6223761"/>
            <a:ext cx="9006764"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132" b="0">
                <a:solidFill>
                  <a:schemeClr val="bg2"/>
                </a:solidFill>
                <a:latin typeface="Corbel" panose="020B0503020204020204" pitchFamily="34" charset="0"/>
              </a:defRPr>
            </a:lvl1pPr>
          </a:lstStyle>
          <a:p>
            <a:r>
              <a:rPr lang="fr-CA" dirty="0"/>
              <a:t>FCSF – Recherche-action sur la thématique vacances</a:t>
            </a:r>
            <a:endParaRPr lang="fr-FR" dirty="0"/>
          </a:p>
        </p:txBody>
      </p:sp>
      <p:sp>
        <p:nvSpPr>
          <p:cNvPr id="10" name="Rectangle 6">
            <a:extLst>
              <a:ext uri="{FF2B5EF4-FFF2-40B4-BE49-F238E27FC236}">
                <a16:creationId xmlns:a16="http://schemas.microsoft.com/office/drawing/2014/main" id="{5391D632-0D62-4B29-81F1-74A257BDAE30}"/>
              </a:ext>
            </a:extLst>
          </p:cNvPr>
          <p:cNvSpPr>
            <a:spLocks noGrp="1" noChangeArrowheads="1"/>
          </p:cNvSpPr>
          <p:nvPr>
            <p:ph type="sldNum" sz="quarter" idx="4"/>
          </p:nvPr>
        </p:nvSpPr>
        <p:spPr bwMode="auto">
          <a:xfrm>
            <a:off x="10800145" y="6287660"/>
            <a:ext cx="685868" cy="3294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132" b="1">
                <a:solidFill>
                  <a:schemeClr val="bg2"/>
                </a:solidFill>
                <a:latin typeface="Corbel" panose="020B0503020204020204" pitchFamily="34" charset="0"/>
              </a:defRPr>
            </a:lvl1pPr>
          </a:lstStyle>
          <a:p>
            <a:fld id="{6A0DA8D0-938C-4662-BDAE-AF6F9A3CCBEC}" type="slidenum">
              <a:rPr lang="fr-FR" smtClean="0"/>
              <a:pPr/>
              <a:t>‹N°›</a:t>
            </a:fld>
            <a:endParaRPr lang="fr-FR"/>
          </a:p>
        </p:txBody>
      </p:sp>
      <p:sp>
        <p:nvSpPr>
          <p:cNvPr id="12" name="Line 8">
            <a:extLst>
              <a:ext uri="{FF2B5EF4-FFF2-40B4-BE49-F238E27FC236}">
                <a16:creationId xmlns:a16="http://schemas.microsoft.com/office/drawing/2014/main" id="{8A1EC681-6B7B-45A7-8238-DCEECB6DA2A2}"/>
              </a:ext>
            </a:extLst>
          </p:cNvPr>
          <p:cNvSpPr>
            <a:spLocks noChangeShapeType="1"/>
          </p:cNvSpPr>
          <p:nvPr userDrawn="1"/>
        </p:nvSpPr>
        <p:spPr bwMode="auto">
          <a:xfrm>
            <a:off x="609601" y="6170613"/>
            <a:ext cx="10972800" cy="0"/>
          </a:xfrm>
          <a:prstGeom prst="line">
            <a:avLst/>
          </a:prstGeom>
          <a:noFill/>
          <a:ln w="19050">
            <a:solidFill>
              <a:srgbClr val="C96372"/>
            </a:solidFill>
            <a:round/>
            <a:headEnd/>
            <a:tailEnd/>
          </a:ln>
          <a:extLst>
            <a:ext uri="{909E8E84-426E-40DD-AFC4-6F175D3DCCD1}">
              <a14:hiddenFill xmlns:a14="http://schemas.microsoft.com/office/drawing/2010/main">
                <a:noFill/>
              </a14:hiddenFill>
            </a:ext>
          </a:extLst>
        </p:spPr>
        <p:txBody>
          <a:bodyPr/>
          <a:lstStyle/>
          <a:p>
            <a:endParaRPr lang="fr-FR" sz="1219">
              <a:solidFill>
                <a:schemeClr val="bg2"/>
              </a:solidFill>
              <a:latin typeface="Corbel" panose="020B0503020204020204" pitchFamily="34" charset="0"/>
            </a:endParaRPr>
          </a:p>
        </p:txBody>
      </p:sp>
      <p:sp>
        <p:nvSpPr>
          <p:cNvPr id="14" name="Rectangle 13">
            <a:extLst>
              <a:ext uri="{FF2B5EF4-FFF2-40B4-BE49-F238E27FC236}">
                <a16:creationId xmlns:a16="http://schemas.microsoft.com/office/drawing/2014/main" id="{7B410893-5A28-4B02-A428-E508415337C2}"/>
              </a:ext>
            </a:extLst>
          </p:cNvPr>
          <p:cNvSpPr/>
          <p:nvPr userDrawn="1"/>
        </p:nvSpPr>
        <p:spPr>
          <a:xfrm>
            <a:off x="0" y="0"/>
            <a:ext cx="195943" cy="6858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sz="1800">
              <a:solidFill>
                <a:schemeClr val="bg2"/>
              </a:solidFill>
              <a:latin typeface="Corbel" panose="020B0503020204020204" pitchFamily="34" charset="0"/>
            </a:endParaRPr>
          </a:p>
        </p:txBody>
      </p:sp>
    </p:spTree>
    <p:extLst>
      <p:ext uri="{BB962C8B-B14F-4D97-AF65-F5344CB8AC3E}">
        <p14:creationId xmlns:p14="http://schemas.microsoft.com/office/powerpoint/2010/main" val="237195068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98" r:id="rId3"/>
    <p:sldLayoutId id="2147483675" r:id="rId4"/>
    <p:sldLayoutId id="2147483650" r:id="rId5"/>
    <p:sldLayoutId id="2147483652" r:id="rId6"/>
    <p:sldLayoutId id="2147483653" r:id="rId7"/>
    <p:sldLayoutId id="2147483654" r:id="rId8"/>
    <p:sldLayoutId id="2147483697" r:id="rId9"/>
    <p:sldLayoutId id="2147483655" r:id="rId10"/>
    <p:sldLayoutId id="2147483677" r:id="rId11"/>
    <p:sldLayoutId id="2147483693" r:id="rId12"/>
    <p:sldLayoutId id="2147483694" r:id="rId13"/>
    <p:sldLayoutId id="2147483695" r:id="rId14"/>
    <p:sldLayoutId id="2147483656" r:id="rId15"/>
    <p:sldLayoutId id="2147483657" r:id="rId16"/>
    <p:sldLayoutId id="2147483658" r:id="rId17"/>
    <p:sldLayoutId id="2147483659" r:id="rId18"/>
    <p:sldLayoutId id="2147483696" r:id="rId19"/>
    <p:sldLayoutId id="2147483711" r:id="rId20"/>
  </p:sldLayoutIdLst>
  <p:hf hdr="0" dt="0"/>
  <p:txStyles>
    <p:titleStyle>
      <a:lvl1pPr algn="l" defTabSz="914400" rtl="0" eaLnBrk="1" latinLnBrk="0" hangingPunct="1">
        <a:lnSpc>
          <a:spcPct val="90000"/>
        </a:lnSpc>
        <a:spcBef>
          <a:spcPct val="0"/>
        </a:spcBef>
        <a:buNone/>
        <a:defRPr sz="4400" kern="1200">
          <a:solidFill>
            <a:schemeClr val="bg2"/>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A5E0445-87FC-DF58-6367-E7EA0A7F60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65BC4C0-DAFA-E211-BB4F-869FDCD947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9B77FE-B6B4-5190-D5F0-932AA9301C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A2A87-3A4D-43D7-90BA-76FE248FB13A}" type="datetimeFigureOut">
              <a:rPr lang="fr-FR" smtClean="0"/>
              <a:t>11/06/2024</a:t>
            </a:fld>
            <a:endParaRPr lang="fr-FR"/>
          </a:p>
        </p:txBody>
      </p:sp>
      <p:sp>
        <p:nvSpPr>
          <p:cNvPr id="5" name="Espace réservé du pied de page 4">
            <a:extLst>
              <a:ext uri="{FF2B5EF4-FFF2-40B4-BE49-F238E27FC236}">
                <a16:creationId xmlns:a16="http://schemas.microsoft.com/office/drawing/2014/main" id="{51796356-AE5A-6F29-43E5-E773D4799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27A711F-07DE-D406-0084-DC0C76B2D3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19F31-5036-4FA8-B4D6-53C6B9A5E661}" type="slidenum">
              <a:rPr lang="fr-FR" smtClean="0"/>
              <a:t>‹N°›</a:t>
            </a:fld>
            <a:endParaRPr lang="fr-FR"/>
          </a:p>
        </p:txBody>
      </p:sp>
    </p:spTree>
    <p:extLst>
      <p:ext uri="{BB962C8B-B14F-4D97-AF65-F5344CB8AC3E}">
        <p14:creationId xmlns:p14="http://schemas.microsoft.com/office/powerpoint/2010/main" val="103813727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B30E2243-EE60-4EC7-9254-633FF5F5BCB8}"/>
              </a:ext>
            </a:extLst>
          </p:cNvPr>
          <p:cNvSpPr>
            <a:spLocks noGrp="1"/>
          </p:cNvSpPr>
          <p:nvPr>
            <p:ph type="title"/>
          </p:nvPr>
        </p:nvSpPr>
        <p:spPr>
          <a:xfrm>
            <a:off x="4222032" y="2251423"/>
            <a:ext cx="6741532" cy="1406284"/>
          </a:xfrm>
        </p:spPr>
        <p:txBody>
          <a:bodyPr/>
          <a:lstStyle/>
          <a:p>
            <a:pPr algn="ctr"/>
            <a:r>
              <a:rPr lang="fr-FR" sz="1800" b="1" dirty="0"/>
              <a:t>Fédération des Centres sociaux et Socioculturels de France (FCSF)</a:t>
            </a:r>
            <a:br>
              <a:rPr lang="fr-FR" sz="1800" b="1" dirty="0"/>
            </a:br>
            <a:br>
              <a:rPr lang="fr-FR" sz="1800" b="1" dirty="0"/>
            </a:br>
            <a:r>
              <a:rPr lang="fr-FR" sz="1800" dirty="0"/>
              <a:t>Prestation d’analyse des pratiques professionnelles sur la thématique vacancière dans les centres sociaux et évaluation de l’impact social </a:t>
            </a:r>
            <a:br>
              <a:rPr lang="fr-FR" sz="1800" dirty="0"/>
            </a:br>
            <a:r>
              <a:rPr lang="fr-FR" sz="1800" dirty="0"/>
              <a:t>d’un projet vacances</a:t>
            </a:r>
            <a:br>
              <a:rPr lang="fr-FR" sz="1800" dirty="0"/>
            </a:br>
            <a:endParaRPr lang="fr-FR" sz="1800" dirty="0"/>
          </a:p>
        </p:txBody>
      </p:sp>
      <p:sp>
        <p:nvSpPr>
          <p:cNvPr id="8" name="Espace réservé du contenu 7">
            <a:extLst>
              <a:ext uri="{FF2B5EF4-FFF2-40B4-BE49-F238E27FC236}">
                <a16:creationId xmlns:a16="http://schemas.microsoft.com/office/drawing/2014/main" id="{19F6FA5B-EB69-4A74-B1EA-8D0E48BF1485}"/>
              </a:ext>
            </a:extLst>
          </p:cNvPr>
          <p:cNvSpPr>
            <a:spLocks noGrp="1"/>
          </p:cNvSpPr>
          <p:nvPr>
            <p:ph sz="quarter" idx="10"/>
          </p:nvPr>
        </p:nvSpPr>
        <p:spPr>
          <a:xfrm>
            <a:off x="4222032" y="4054540"/>
            <a:ext cx="6741532" cy="914400"/>
          </a:xfrm>
        </p:spPr>
        <p:txBody>
          <a:bodyPr/>
          <a:lstStyle/>
          <a:p>
            <a:r>
              <a:rPr lang="fr-FR" dirty="0"/>
              <a:t>Rapport final de la recherche-action</a:t>
            </a:r>
          </a:p>
          <a:p>
            <a:r>
              <a:rPr lang="fr-CA" sz="1200" b="0" i="1" dirty="0"/>
              <a:t>Rédactrices : Karine PHILIT, Anne BONNEFONT</a:t>
            </a:r>
          </a:p>
          <a:p>
            <a:r>
              <a:rPr lang="fr-CA" sz="1200" b="0" i="1" dirty="0"/>
              <a:t>L’équipe était également composée de François LECOUTURIER, Laetitia MARIOTTI et Justin ASTIER.</a:t>
            </a:r>
          </a:p>
          <a:p>
            <a:endParaRPr lang="fr-FR" sz="1400" b="0" i="1" dirty="0"/>
          </a:p>
        </p:txBody>
      </p:sp>
      <p:pic>
        <p:nvPicPr>
          <p:cNvPr id="4" name="Image 3" descr="Fédération des Centres Sociauxde la Côte-d'Or">
            <a:extLst>
              <a:ext uri="{FF2B5EF4-FFF2-40B4-BE49-F238E27FC236}">
                <a16:creationId xmlns:a16="http://schemas.microsoft.com/office/drawing/2014/main" id="{D2B69203-3440-DEC7-F0AA-EB82E10DAF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3900" y="120395"/>
            <a:ext cx="1129665" cy="1871980"/>
          </a:xfrm>
          <a:prstGeom prst="rect">
            <a:avLst/>
          </a:prstGeom>
          <a:noFill/>
          <a:ln>
            <a:noFill/>
          </a:ln>
        </p:spPr>
      </p:pic>
      <p:pic>
        <p:nvPicPr>
          <p:cNvPr id="2" name="Image 1">
            <a:extLst>
              <a:ext uri="{FF2B5EF4-FFF2-40B4-BE49-F238E27FC236}">
                <a16:creationId xmlns:a16="http://schemas.microsoft.com/office/drawing/2014/main" id="{D7319D8E-C5E9-3171-337F-6A470592F3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59162" y="268350"/>
            <a:ext cx="1409065" cy="788035"/>
          </a:xfrm>
          <a:prstGeom prst="rect">
            <a:avLst/>
          </a:prstGeom>
          <a:noFill/>
          <a:ln>
            <a:noFill/>
          </a:ln>
        </p:spPr>
      </p:pic>
      <p:sp>
        <p:nvSpPr>
          <p:cNvPr id="3" name="Rectangle 2">
            <a:extLst>
              <a:ext uri="{FF2B5EF4-FFF2-40B4-BE49-F238E27FC236}">
                <a16:creationId xmlns:a16="http://schemas.microsoft.com/office/drawing/2014/main" id="{27CB0872-6291-50B5-A6D0-901B38A8ADDA}"/>
              </a:ext>
            </a:extLst>
          </p:cNvPr>
          <p:cNvSpPr/>
          <p:nvPr/>
        </p:nvSpPr>
        <p:spPr>
          <a:xfrm>
            <a:off x="4309801" y="3657707"/>
            <a:ext cx="2989580" cy="95250"/>
          </a:xfrm>
          <a:prstGeom prst="rect">
            <a:avLst/>
          </a:prstGeom>
          <a:solidFill>
            <a:schemeClr val="tx2"/>
          </a:solidFill>
          <a:ln w="190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38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418654"/>
            <a:ext cx="10515600" cy="5172128"/>
          </a:xfrm>
        </p:spPr>
        <p:txBody>
          <a:bodyPr/>
          <a:lstStyle/>
          <a:p>
            <a:pPr marL="0" indent="0">
              <a:buNone/>
            </a:pPr>
            <a:r>
              <a:rPr lang="fr-FR" sz="1400" b="1" i="1" kern="1600" dirty="0">
                <a:solidFill>
                  <a:schemeClr val="accent6"/>
                </a:solidFill>
                <a:ea typeface="PMingLiU" panose="02020500000000000000" pitchFamily="18" charset="-120"/>
                <a:cs typeface="Times New Roman" panose="02020603050405020304" pitchFamily="18" charset="0"/>
              </a:rPr>
              <a:t>Des centres qui oscillent entre les deux tendances</a:t>
            </a:r>
          </a:p>
          <a:p>
            <a:pPr marL="0" inden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10</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10" name="ZoneTexte 9">
            <a:extLst>
              <a:ext uri="{FF2B5EF4-FFF2-40B4-BE49-F238E27FC236}">
                <a16:creationId xmlns:a16="http://schemas.microsoft.com/office/drawing/2014/main" id="{D8AFDE1D-AD34-B636-87B5-3D96ED842C95}"/>
              </a:ext>
            </a:extLst>
          </p:cNvPr>
          <p:cNvSpPr txBox="1"/>
          <p:nvPr/>
        </p:nvSpPr>
        <p:spPr>
          <a:xfrm>
            <a:off x="581891" y="708447"/>
            <a:ext cx="11000507" cy="1985415"/>
          </a:xfrm>
          <a:prstGeom prst="rect">
            <a:avLst/>
          </a:prstGeom>
          <a:noFill/>
        </p:spPr>
        <p:txBody>
          <a:bodyPr wrap="square">
            <a:spAutoFit/>
          </a:bodyPr>
          <a:lstStyle/>
          <a:p>
            <a:pPr algn="just">
              <a:lnSpc>
                <a:spcPct val="107000"/>
              </a:lnSpc>
              <a:spcBef>
                <a:spcPts val="600"/>
              </a:spcBef>
              <a:spcAft>
                <a:spcPts val="600"/>
              </a:spcAft>
              <a:buClr>
                <a:schemeClr val="accent2"/>
              </a:buClr>
            </a:pP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Ces deux logiques se distinguent dans leur objectif, les modalités d’organisation et d’accompagnement, les publics visés et les dispositifs utilisés (voir tableau ci-dessous) :  </a:t>
            </a:r>
            <a:endParaRPr lang="fr-FR" alt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marL="171450" indent="-171450" algn="just">
              <a:lnSpc>
                <a:spcPct val="107000"/>
              </a:lnSpc>
              <a:spcBef>
                <a:spcPts val="600"/>
              </a:spcBef>
              <a:spcAft>
                <a:spcPts val="1400"/>
              </a:spcAft>
              <a:buClr>
                <a:schemeClr val="accent2"/>
              </a:buClr>
              <a:buFont typeface="Wingdings" panose="05000000000000000000" pitchFamily="2" charset="2"/>
              <a:buChar char=""/>
            </a:pPr>
            <a:endParaRPr lang="fr-FR" alt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1400"/>
              </a:spcAft>
              <a:buClr>
                <a:schemeClr val="accent2"/>
              </a:buClr>
            </a:pPr>
            <a:endParaRPr lang="fr-FR" alt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1400"/>
              </a:spcAft>
              <a:buClr>
                <a:schemeClr val="accent2"/>
              </a:buClr>
            </a:pPr>
            <a:endParaRPr lang="fr-FR" alt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1" i="1" u="none" strike="noStrike" kern="1600" cap="none" spc="0" normalizeH="0" baseline="0" noProof="0" dirty="0">
              <a:ln>
                <a:noFill/>
              </a:ln>
              <a:solidFill>
                <a:srgbClr val="434759"/>
              </a:solidFill>
              <a:effectLst/>
              <a:uLnTx/>
              <a:uFillTx/>
              <a:latin typeface="Corbel" panose="020B0503020204020204" pitchFamily="34" charset="0"/>
              <a:ea typeface="PMingLiU" panose="02020500000000000000" pitchFamily="18" charset="-120"/>
              <a:cs typeface="Times New Roman" panose="02020603050405020304" pitchFamily="18" charset="0"/>
            </a:endParaRPr>
          </a:p>
        </p:txBody>
      </p:sp>
      <p:sp>
        <p:nvSpPr>
          <p:cNvPr id="7" name="Organigramme : Délai 6">
            <a:extLst>
              <a:ext uri="{FF2B5EF4-FFF2-40B4-BE49-F238E27FC236}">
                <a16:creationId xmlns:a16="http://schemas.microsoft.com/office/drawing/2014/main" id="{A6D6FE16-6D18-F78A-17F4-463CC3A60951}"/>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2</a:t>
            </a:r>
            <a:endParaRPr lang="fr-FR" sz="2000" dirty="0"/>
          </a:p>
        </p:txBody>
      </p:sp>
      <p:grpSp>
        <p:nvGrpSpPr>
          <p:cNvPr id="8" name="Groupe 7">
            <a:extLst>
              <a:ext uri="{FF2B5EF4-FFF2-40B4-BE49-F238E27FC236}">
                <a16:creationId xmlns:a16="http://schemas.microsoft.com/office/drawing/2014/main" id="{7959A3B7-C24B-8BC6-4517-70BB5FBE5D0E}"/>
              </a:ext>
            </a:extLst>
          </p:cNvPr>
          <p:cNvGrpSpPr/>
          <p:nvPr/>
        </p:nvGrpSpPr>
        <p:grpSpPr>
          <a:xfrm>
            <a:off x="468745" y="110877"/>
            <a:ext cx="618837" cy="360219"/>
            <a:chOff x="905163" y="3186544"/>
            <a:chExt cx="618837" cy="360219"/>
          </a:xfrm>
        </p:grpSpPr>
        <p:sp>
          <p:nvSpPr>
            <p:cNvPr id="9" name="Organigramme : Connecteur 8">
              <a:extLst>
                <a:ext uri="{FF2B5EF4-FFF2-40B4-BE49-F238E27FC236}">
                  <a16:creationId xmlns:a16="http://schemas.microsoft.com/office/drawing/2014/main" id="{3E042315-2093-F92E-AEB5-2CA50E146F43}"/>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1" name="ZoneTexte 10">
              <a:extLst>
                <a:ext uri="{FF2B5EF4-FFF2-40B4-BE49-F238E27FC236}">
                  <a16:creationId xmlns:a16="http://schemas.microsoft.com/office/drawing/2014/main" id="{930535E7-456D-83D6-6A3D-AF1382A10F06}"/>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2.2</a:t>
              </a:r>
              <a:endParaRPr lang="fr-FR" sz="1400" dirty="0">
                <a:solidFill>
                  <a:schemeClr val="bg1"/>
                </a:solidFill>
              </a:endParaRPr>
            </a:p>
          </p:txBody>
        </p:sp>
      </p:grpSp>
      <p:sp>
        <p:nvSpPr>
          <p:cNvPr id="13" name="Rectangle 6">
            <a:extLst>
              <a:ext uri="{FF2B5EF4-FFF2-40B4-BE49-F238E27FC236}">
                <a16:creationId xmlns:a16="http://schemas.microsoft.com/office/drawing/2014/main" id="{259F2DCB-8748-5F7E-C068-61C876E3BB29}"/>
              </a:ext>
            </a:extLst>
          </p:cNvPr>
          <p:cNvSpPr>
            <a:spLocks noChangeArrowheads="1"/>
          </p:cNvSpPr>
          <p:nvPr/>
        </p:nvSpPr>
        <p:spPr bwMode="auto">
          <a:xfrm>
            <a:off x="0" y="5022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6" name="Diagramme 15">
            <a:extLst>
              <a:ext uri="{FF2B5EF4-FFF2-40B4-BE49-F238E27FC236}">
                <a16:creationId xmlns:a16="http://schemas.microsoft.com/office/drawing/2014/main" id="{8B69BAE0-5FA9-8EB2-7109-249DB286F952}"/>
              </a:ext>
            </a:extLst>
          </p:cNvPr>
          <p:cNvGraphicFramePr/>
          <p:nvPr>
            <p:extLst>
              <p:ext uri="{D42A27DB-BD31-4B8C-83A1-F6EECF244321}">
                <p14:modId xmlns:p14="http://schemas.microsoft.com/office/powerpoint/2010/main" val="1260730592"/>
              </p:ext>
            </p:extLst>
          </p:nvPr>
        </p:nvGraphicFramePr>
        <p:xfrm>
          <a:off x="581891" y="1317925"/>
          <a:ext cx="11000506" cy="4523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497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418654"/>
            <a:ext cx="10515600" cy="5172128"/>
          </a:xfrm>
        </p:spPr>
        <p:txBody>
          <a:bodyPr/>
          <a:lstStyle/>
          <a:p>
            <a:pPr marL="0" indent="0">
              <a:buNone/>
            </a:pPr>
            <a:r>
              <a:rPr lang="fr-FR" sz="1400" b="1" i="1" kern="1600" dirty="0">
                <a:solidFill>
                  <a:schemeClr val="accent6"/>
                </a:solidFill>
                <a:ea typeface="PMingLiU" panose="02020500000000000000" pitchFamily="18" charset="-120"/>
                <a:cs typeface="Times New Roman" panose="02020603050405020304" pitchFamily="18" charset="0"/>
              </a:rPr>
              <a:t>Des centres qui oscillent entre les deux tendances</a:t>
            </a:r>
          </a:p>
          <a:p>
            <a:pPr marL="0" inden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11</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7" name="Organigramme : Délai 6">
            <a:extLst>
              <a:ext uri="{FF2B5EF4-FFF2-40B4-BE49-F238E27FC236}">
                <a16:creationId xmlns:a16="http://schemas.microsoft.com/office/drawing/2014/main" id="{A6D6FE16-6D18-F78A-17F4-463CC3A60951}"/>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2</a:t>
            </a:r>
            <a:endParaRPr lang="fr-FR" sz="2000" dirty="0"/>
          </a:p>
        </p:txBody>
      </p:sp>
      <p:grpSp>
        <p:nvGrpSpPr>
          <p:cNvPr id="8" name="Groupe 7">
            <a:extLst>
              <a:ext uri="{FF2B5EF4-FFF2-40B4-BE49-F238E27FC236}">
                <a16:creationId xmlns:a16="http://schemas.microsoft.com/office/drawing/2014/main" id="{7959A3B7-C24B-8BC6-4517-70BB5FBE5D0E}"/>
              </a:ext>
            </a:extLst>
          </p:cNvPr>
          <p:cNvGrpSpPr/>
          <p:nvPr/>
        </p:nvGrpSpPr>
        <p:grpSpPr>
          <a:xfrm>
            <a:off x="468745" y="110877"/>
            <a:ext cx="618837" cy="360219"/>
            <a:chOff x="905163" y="3186544"/>
            <a:chExt cx="618837" cy="360219"/>
          </a:xfrm>
        </p:grpSpPr>
        <p:sp>
          <p:nvSpPr>
            <p:cNvPr id="9" name="Organigramme : Connecteur 8">
              <a:extLst>
                <a:ext uri="{FF2B5EF4-FFF2-40B4-BE49-F238E27FC236}">
                  <a16:creationId xmlns:a16="http://schemas.microsoft.com/office/drawing/2014/main" id="{3E042315-2093-F92E-AEB5-2CA50E146F43}"/>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1" name="ZoneTexte 10">
              <a:extLst>
                <a:ext uri="{FF2B5EF4-FFF2-40B4-BE49-F238E27FC236}">
                  <a16:creationId xmlns:a16="http://schemas.microsoft.com/office/drawing/2014/main" id="{930535E7-456D-83D6-6A3D-AF1382A10F06}"/>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2.2</a:t>
              </a:r>
              <a:endParaRPr lang="fr-FR" sz="1400" dirty="0">
                <a:solidFill>
                  <a:schemeClr val="bg1"/>
                </a:solidFill>
              </a:endParaRPr>
            </a:p>
          </p:txBody>
        </p:sp>
      </p:grpSp>
      <p:sp>
        <p:nvSpPr>
          <p:cNvPr id="13" name="Rectangle 6">
            <a:extLst>
              <a:ext uri="{FF2B5EF4-FFF2-40B4-BE49-F238E27FC236}">
                <a16:creationId xmlns:a16="http://schemas.microsoft.com/office/drawing/2014/main" id="{259F2DCB-8748-5F7E-C068-61C876E3BB29}"/>
              </a:ext>
            </a:extLst>
          </p:cNvPr>
          <p:cNvSpPr>
            <a:spLocks noChangeArrowheads="1"/>
          </p:cNvSpPr>
          <p:nvPr/>
        </p:nvSpPr>
        <p:spPr bwMode="auto">
          <a:xfrm>
            <a:off x="0" y="5022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222EAFBA-E329-0521-568D-4D645D4A3D1F}"/>
              </a:ext>
            </a:extLst>
          </p:cNvPr>
          <p:cNvSpPr txBox="1"/>
          <p:nvPr/>
        </p:nvSpPr>
        <p:spPr>
          <a:xfrm>
            <a:off x="609602" y="726431"/>
            <a:ext cx="10972796" cy="4114268"/>
          </a:xfrm>
          <a:prstGeom prst="rect">
            <a:avLst/>
          </a:prstGeom>
          <a:noFill/>
        </p:spPr>
        <p:txBody>
          <a:bodyPr wrap="square">
            <a:spAutoFit/>
          </a:bodyPr>
          <a:lstStyle/>
          <a:p>
            <a:pPr algn="just">
              <a:lnSpc>
                <a:spcPct val="107000"/>
              </a:lnSpc>
              <a:spcBef>
                <a:spcPts val="600"/>
              </a:spcBef>
              <a:spcAft>
                <a:spcPts val="600"/>
              </a:spcAft>
              <a:buClr>
                <a:schemeClr val="accent2"/>
              </a:buClr>
            </a:pP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Toutefois, les centres se positionnent rarement exclusivement sur un seul objectif. Le plus souvent, </a:t>
            </a:r>
            <a:r>
              <a:rPr 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ils oscillent entre ces deux logiques pour plusieurs raisons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a:t>
            </a:r>
          </a:p>
          <a:p>
            <a:pPr marL="171450" indent="-171450" algn="just">
              <a:lnSpc>
                <a:spcPct val="107000"/>
              </a:lnSpc>
              <a:spcBef>
                <a:spcPts val="600"/>
              </a:spcBef>
              <a:spcAft>
                <a:spcPts val="600"/>
              </a:spcAft>
              <a:buClr>
                <a:schemeClr val="accent2"/>
              </a:buClr>
              <a:buFont typeface="Wingdings" panose="05000000000000000000" pitchFamily="2" charset="2"/>
              <a:buChar char=""/>
            </a:pP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Tout d’abord, </a:t>
            </a:r>
            <a:r>
              <a:rPr 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l’historique</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 de la mise en place des aides aux départs en vacances dans le centre est à prendre en compte car c’est la première personne référente du dispositif qui fixe l’orientation initiale, comme vu précédemment. Les expériences passées du centre en matière d’accompagnement aux vacances façonnent le dispositif, ainsi que les types de partenaires impliqués et l’organisation adoptée. Le plus  souvent, cet historique est pris en compte par la nouvelle gouvernance ou à l’arrivée d’une nouvelle personne référente, qui fait évoluer le dispositif. Transformer complètement l’objectif du dispositif (par exemple pour tenter de passer d’une logique « accès au droit » à une logique d’« émancipation ») peut soulever des difficultés, les centres se heurtant aux habitudes des personnes partant chaque année. </a:t>
            </a:r>
          </a:p>
          <a:p>
            <a:pPr marL="171450" indent="-171450" algn="just">
              <a:lnSpc>
                <a:spcPct val="107000"/>
              </a:lnSpc>
              <a:spcBef>
                <a:spcPts val="600"/>
              </a:spcBef>
              <a:spcAft>
                <a:spcPts val="600"/>
              </a:spcAft>
              <a:buClr>
                <a:schemeClr val="accent2"/>
              </a:buClr>
              <a:buFont typeface="Wingdings" panose="05000000000000000000" pitchFamily="2" charset="2"/>
              <a:buChar char=""/>
            </a:pPr>
            <a:r>
              <a:rPr 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De plus, les centres trouvent un intérêt dans les 2 modèles selon les publics accompagnés</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 </a:t>
            </a:r>
            <a:r>
              <a:rPr 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et cherchent à les mobiliser en complémentarité</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 Par exemple, ils utilisent la palette de dispositifs existants pour proposer des </a:t>
            </a:r>
            <a:r>
              <a:rPr 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parcours vers l’autonomie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(mobiliser les aides APV pour favoriser les départs collectifs puis s’orienter vers un dispositif comme BSV lorsque l’autonomie est acquise), ou en proposant plusieurs types de séjours selon les profils des personnes (par exemple des séjours collectifs, individuels, accompagnés, </a:t>
            </a:r>
            <a:r>
              <a:rPr lang="fr-FR" sz="1100" dirty="0" err="1">
                <a:solidFill>
                  <a:srgbClr val="000000"/>
                </a:solidFill>
                <a:latin typeface="Corbel" panose="020B0503020204020204" pitchFamily="34" charset="0"/>
                <a:ea typeface="Calibri" panose="020F0502020204030204" pitchFamily="34" charset="0"/>
                <a:cs typeface="Times New Roman" panose="02020603050405020304" pitchFamily="18" charset="0"/>
              </a:rPr>
              <a:t>etc</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 Par exemple, un Centre part du niveau d’autonomie des habitants et choisit le dispositif le plus approprié en fonction. Un</a:t>
            </a:r>
            <a:r>
              <a:rPr lang="fr-CA"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e « grille d’autonomie » a récemment été élaborée par le centre social de Sorgues (CESAM) afin de positionner les personnes sur les différents dispositifs avec des critères justificatifs. La mise en place de cet outil a été nécessaire afin que les familles comprennent mieux pourquoi elles sont orientées vers tel dispositif et non un autre, dans une logique de parcours. </a:t>
            </a:r>
            <a:endPar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marL="171450" indent="-171450" algn="just">
              <a:lnSpc>
                <a:spcPct val="107000"/>
              </a:lnSpc>
              <a:spcBef>
                <a:spcPts val="600"/>
              </a:spcBef>
              <a:spcAft>
                <a:spcPts val="600"/>
              </a:spcAft>
              <a:buClr>
                <a:schemeClr val="accent2"/>
              </a:buClr>
              <a:buFont typeface="Wingdings" panose="05000000000000000000" pitchFamily="2" charset="2"/>
              <a:buChar char=""/>
            </a:pPr>
            <a:r>
              <a:rPr 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Enfin, c</a:t>
            </a:r>
            <a:r>
              <a:rPr lang="fr-FR"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es deux logiques ne sont pas toujours clairement identifiées dans les centres sociaux</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a:t>
            </a:r>
            <a:r>
              <a:rPr lang="fr-FR" alt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Dans le panel de centres visités, il est souvent question de </a:t>
            </a:r>
            <a:r>
              <a:rPr lang="fr-FR" alt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 participation » </a:t>
            </a:r>
            <a:r>
              <a:rPr lang="fr-FR" alt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à la construction des projets-vacances visant l’émancipation. Toutefois, les centres ne définissent pas de la même façon la participation et n’attendent pas le même degré d’investissement de la part des habitants. Ainsi, il peut être recherché une codécision et une implication très prononcée des habitants dans le projet, tandis que d’autres consultent les personnes sur leurs souhaits et les informent de l’existant en matière de séjours et d’aides disponibles. </a:t>
            </a:r>
            <a:endPar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buClr>
                <a:schemeClr val="accent2"/>
              </a:buClr>
            </a:pPr>
            <a:endPar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marL="171450" indent="-171450" algn="just">
              <a:lnSpc>
                <a:spcPct val="107000"/>
              </a:lnSpc>
              <a:spcBef>
                <a:spcPts val="600"/>
              </a:spcBef>
              <a:spcAft>
                <a:spcPts val="1400"/>
              </a:spcAft>
              <a:buClr>
                <a:schemeClr val="accent2"/>
              </a:buClr>
              <a:buFont typeface="Wingdings" panose="05000000000000000000" pitchFamily="2" charset="2"/>
              <a:buChar char=""/>
            </a:pPr>
            <a:endParaRPr lang="fr-FR" alt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0EE87BF5-ADF5-1134-6BCF-ACBE5A956F86}"/>
              </a:ext>
            </a:extLst>
          </p:cNvPr>
          <p:cNvSpPr txBox="1"/>
          <p:nvPr/>
        </p:nvSpPr>
        <p:spPr>
          <a:xfrm>
            <a:off x="541476" y="4361937"/>
            <a:ext cx="10972796" cy="1554272"/>
          </a:xfrm>
          <a:prstGeom prst="rect">
            <a:avLst/>
          </a:prstGeom>
          <a:noFill/>
        </p:spPr>
        <p:txBody>
          <a:bodyPr wrap="square">
            <a:spAutoFit/>
          </a:bodyPr>
          <a:lstStyle/>
          <a:p>
            <a:pPr marL="450850" marR="0" lvl="0" indent="0" algn="just" defTabSz="914400" rtl="0" eaLnBrk="1" fontAlgn="auto" latinLnBrk="0" hangingPunct="1">
              <a:spcBef>
                <a:spcPts val="600"/>
              </a:spcBef>
              <a:spcAft>
                <a:spcPts val="600"/>
              </a:spcAft>
              <a:buClr>
                <a:srgbClr val="8F303E"/>
              </a:buClr>
              <a:buSzTx/>
              <a:buFontTx/>
              <a:buNone/>
              <a:tabLst/>
              <a:defRPr/>
            </a:pPr>
            <a:r>
              <a:rPr kumimoji="0" lang="fr-FR" sz="1100" b="1" i="0" u="none" strike="noStrike" kern="1200" cap="none" spc="0" normalizeH="0" baseline="0" noProof="0" dirty="0">
                <a:ln>
                  <a:noFill/>
                </a:ln>
                <a:solidFill>
                  <a:srgbClr val="8F303E"/>
                </a:solidFill>
                <a:effectLst/>
                <a:uLnTx/>
                <a:uFillTx/>
                <a:latin typeface="Corbel"/>
                <a:ea typeface="Calibri" panose="020F0502020204030204" pitchFamily="34" charset="0"/>
                <a:cs typeface="Times New Roman" panose="02020603050405020304" pitchFamily="18" charset="0"/>
              </a:rPr>
              <a:t>Les bonnes pratiques </a:t>
            </a:r>
            <a:r>
              <a:rPr kumimoji="0" lang="fr-FR" sz="1100" b="0" i="0" u="none" strike="noStrike" kern="1200" cap="none" spc="0" normalizeH="0" baseline="0" noProof="0" dirty="0">
                <a:ln>
                  <a:noFill/>
                </a:ln>
                <a:solidFill>
                  <a:srgbClr val="000000"/>
                </a:solidFill>
                <a:effectLst/>
                <a:uLnTx/>
                <a:uFillTx/>
                <a:latin typeface="Corbel"/>
                <a:ea typeface="Calibri" panose="020F0502020204030204" pitchFamily="34" charset="0"/>
                <a:cs typeface="Times New Roman" panose="02020603050405020304" pitchFamily="18" charset="0"/>
              </a:rPr>
              <a:t>consistent à :</a:t>
            </a: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r>
              <a:rPr kumimoji="0" lang="fr-FR" sz="1100" b="0" i="0" u="none" strike="noStrike" kern="1200" cap="none" spc="0" normalizeH="0" baseline="0" noProof="0" dirty="0">
                <a:ln>
                  <a:noFill/>
                </a:ln>
                <a:solidFill>
                  <a:srgbClr val="000000"/>
                </a:solidFill>
                <a:effectLst/>
                <a:uLnTx/>
                <a:uFillTx/>
                <a:latin typeface="Corbel"/>
                <a:ea typeface="Calibri" panose="020F0502020204030204" pitchFamily="34" charset="0"/>
                <a:cs typeface="Times New Roman" panose="02020603050405020304" pitchFamily="18" charset="0"/>
              </a:rPr>
              <a:t> </a:t>
            </a:r>
            <a:r>
              <a:rPr lang="fr-FR" sz="1100" dirty="0">
                <a:solidFill>
                  <a:srgbClr val="000000"/>
                </a:solidFill>
                <a:latin typeface="Corbel"/>
                <a:ea typeface="Calibri" panose="020F0502020204030204" pitchFamily="34" charset="0"/>
                <a:cs typeface="Times New Roman" panose="02020603050405020304" pitchFamily="18" charset="0"/>
              </a:rPr>
              <a:t>I</a:t>
            </a:r>
            <a:r>
              <a:rPr kumimoji="0" lang="fr-FR" sz="1100" b="0" i="0" u="none" strike="noStrike" kern="1200" cap="none" spc="0" normalizeH="0" baseline="0" noProof="0" dirty="0" err="1">
                <a:ln>
                  <a:noFill/>
                </a:ln>
                <a:solidFill>
                  <a:srgbClr val="000000"/>
                </a:solidFill>
                <a:effectLst/>
                <a:uLnTx/>
                <a:uFillTx/>
                <a:latin typeface="Corbel"/>
                <a:ea typeface="Calibri" panose="020F0502020204030204" pitchFamily="34" charset="0"/>
                <a:cs typeface="Times New Roman" panose="02020603050405020304" pitchFamily="18" charset="0"/>
              </a:rPr>
              <a:t>dentifier</a:t>
            </a:r>
            <a:r>
              <a:rPr kumimoji="0" lang="fr-FR" sz="1100" b="0" i="0" u="none" strike="noStrike" kern="1200" cap="none" spc="0" normalizeH="0" baseline="0" noProof="0" dirty="0">
                <a:ln>
                  <a:noFill/>
                </a:ln>
                <a:solidFill>
                  <a:srgbClr val="000000"/>
                </a:solidFill>
                <a:effectLst/>
                <a:uLnTx/>
                <a:uFillTx/>
                <a:latin typeface="Corbel"/>
                <a:ea typeface="Calibri" panose="020F0502020204030204" pitchFamily="34" charset="0"/>
                <a:cs typeface="Times New Roman" panose="02020603050405020304" pitchFamily="18" charset="0"/>
              </a:rPr>
              <a:t> l’objectif prioritaire du centre en matière des projets vacances (accès au droit / émancipation), selon les profils des publics accueillis </a:t>
            </a: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r>
              <a:rPr kumimoji="0" lang="fr-FR" sz="1100" b="0" i="0" u="none" strike="noStrike" kern="1200" cap="none" spc="0" normalizeH="0" baseline="0" noProof="0" dirty="0">
                <a:ln>
                  <a:noFill/>
                </a:ln>
                <a:solidFill>
                  <a:srgbClr val="000000"/>
                </a:solidFill>
                <a:effectLst/>
                <a:uLnTx/>
                <a:uFillTx/>
                <a:latin typeface="Corbel"/>
                <a:ea typeface="Calibri" panose="020F0502020204030204" pitchFamily="34" charset="0"/>
                <a:cs typeface="Times New Roman" panose="02020603050405020304" pitchFamily="18" charset="0"/>
              </a:rPr>
              <a:t> </a:t>
            </a:r>
            <a:r>
              <a:rPr lang="fr-FR" sz="1100" dirty="0">
                <a:solidFill>
                  <a:srgbClr val="000000"/>
                </a:solidFill>
                <a:latin typeface="Corbel"/>
                <a:ea typeface="Calibri" panose="020F0502020204030204" pitchFamily="34" charset="0"/>
                <a:cs typeface="Times New Roman" panose="02020603050405020304" pitchFamily="18" charset="0"/>
              </a:rPr>
              <a:t>D</a:t>
            </a:r>
            <a:r>
              <a:rPr kumimoji="0" lang="fr-FR" sz="1100" b="0" i="0" u="none" strike="noStrike" kern="1200" cap="none" spc="0" normalizeH="0" baseline="0" noProof="0" dirty="0" err="1">
                <a:ln>
                  <a:noFill/>
                </a:ln>
                <a:solidFill>
                  <a:srgbClr val="000000"/>
                </a:solidFill>
                <a:effectLst/>
                <a:uLnTx/>
                <a:uFillTx/>
                <a:latin typeface="Corbel"/>
                <a:ea typeface="Calibri" panose="020F0502020204030204" pitchFamily="34" charset="0"/>
                <a:cs typeface="Times New Roman" panose="02020603050405020304" pitchFamily="18" charset="0"/>
              </a:rPr>
              <a:t>istinguer</a:t>
            </a:r>
            <a:r>
              <a:rPr kumimoji="0" lang="fr-FR" sz="1100" b="0" i="0" u="none" strike="noStrike" kern="1200" cap="none" spc="0" normalizeH="0" baseline="0" noProof="0" dirty="0">
                <a:ln>
                  <a:noFill/>
                </a:ln>
                <a:solidFill>
                  <a:srgbClr val="000000"/>
                </a:solidFill>
                <a:effectLst/>
                <a:uLnTx/>
                <a:uFillTx/>
                <a:latin typeface="Corbel"/>
                <a:ea typeface="Calibri" panose="020F0502020204030204" pitchFamily="34" charset="0"/>
                <a:cs typeface="Times New Roman" panose="02020603050405020304" pitchFamily="18" charset="0"/>
              </a:rPr>
              <a:t> les deux logiques dans ce qu’elles impliquent en termes de mise en œuvre (suivi à prévoir, dispositif à mobiliser, moyens humains, </a:t>
            </a:r>
            <a:r>
              <a:rPr kumimoji="0" lang="fr-FR" sz="1100" b="0" i="0" u="none" strike="noStrike" kern="1200" cap="none" spc="0" normalizeH="0" baseline="0" noProof="0" dirty="0" err="1">
                <a:ln>
                  <a:noFill/>
                </a:ln>
                <a:solidFill>
                  <a:srgbClr val="000000"/>
                </a:solidFill>
                <a:effectLst/>
                <a:uLnTx/>
                <a:uFillTx/>
                <a:latin typeface="Corbel"/>
                <a:ea typeface="Calibri" panose="020F0502020204030204" pitchFamily="34" charset="0"/>
                <a:cs typeface="Times New Roman" panose="02020603050405020304" pitchFamily="18" charset="0"/>
              </a:rPr>
              <a:t>etc</a:t>
            </a:r>
            <a:r>
              <a:rPr kumimoji="0" lang="fr-FR" sz="1100" b="0" i="0" u="none" strike="noStrike" kern="1200" cap="none" spc="0" normalizeH="0" baseline="0" noProof="0" dirty="0">
                <a:ln>
                  <a:noFill/>
                </a:ln>
                <a:solidFill>
                  <a:srgbClr val="000000"/>
                </a:solidFill>
                <a:effectLst/>
                <a:uLnTx/>
                <a:uFillTx/>
                <a:latin typeface="Corbel"/>
                <a:ea typeface="Calibri" panose="020F0502020204030204" pitchFamily="34" charset="0"/>
                <a:cs typeface="Times New Roman" panose="02020603050405020304" pitchFamily="18" charset="0"/>
              </a:rPr>
              <a:t>) </a:t>
            </a: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r>
              <a:rPr lang="fr-FR" sz="1100" dirty="0">
                <a:solidFill>
                  <a:srgbClr val="000000"/>
                </a:solidFill>
                <a:latin typeface="Corbel"/>
                <a:ea typeface="Calibri" panose="020F0502020204030204" pitchFamily="34" charset="0"/>
                <a:cs typeface="Times New Roman" panose="02020603050405020304" pitchFamily="18" charset="0"/>
              </a:rPr>
              <a:t>Clarifier le niveau de participation requise dans la construction des projets</a:t>
            </a: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r>
              <a:rPr kumimoji="0" lang="fr-FR" sz="1100" b="0" i="0" u="none" strike="noStrike" kern="1200" cap="none" spc="0" normalizeH="0" baseline="0" noProof="0" dirty="0">
                <a:ln>
                  <a:noFill/>
                </a:ln>
                <a:solidFill>
                  <a:srgbClr val="000000"/>
                </a:solidFill>
                <a:effectLst/>
                <a:uLnTx/>
                <a:uFillTx/>
                <a:latin typeface="Corbel"/>
                <a:ea typeface="Calibri" panose="020F0502020204030204" pitchFamily="34" charset="0"/>
                <a:cs typeface="Times New Roman" panose="02020603050405020304" pitchFamily="18" charset="0"/>
              </a:rPr>
              <a:t>A partir d’une analyse des besoins et situations des publics, mo</a:t>
            </a:r>
            <a:r>
              <a:rPr lang="fr-FR" sz="1100" dirty="0" err="1">
                <a:solidFill>
                  <a:srgbClr val="000000"/>
                </a:solidFill>
                <a:latin typeface="Corbel"/>
                <a:ea typeface="Calibri" panose="020F0502020204030204" pitchFamily="34" charset="0"/>
                <a:cs typeface="Times New Roman" panose="02020603050405020304" pitchFamily="18" charset="0"/>
              </a:rPr>
              <a:t>biliser</a:t>
            </a:r>
            <a:r>
              <a:rPr lang="fr-FR" sz="1100" dirty="0">
                <a:solidFill>
                  <a:srgbClr val="000000"/>
                </a:solidFill>
                <a:latin typeface="Corbel"/>
                <a:ea typeface="Calibri" panose="020F0502020204030204" pitchFamily="34" charset="0"/>
                <a:cs typeface="Times New Roman" panose="02020603050405020304" pitchFamily="18" charset="0"/>
              </a:rPr>
              <a:t> les dispositifs adaptés  (ex: grille d’évaluation de l’autonomie)</a:t>
            </a:r>
            <a:endParaRPr kumimoji="0" lang="fr-FR" sz="1100" b="0" i="0" u="none" strike="noStrike" kern="1200" cap="none" spc="0" normalizeH="0" baseline="0" noProof="0" dirty="0">
              <a:ln>
                <a:noFill/>
              </a:ln>
              <a:solidFill>
                <a:srgbClr val="000000"/>
              </a:solidFill>
              <a:effectLst/>
              <a:uLnTx/>
              <a:uFillTx/>
              <a:latin typeface="Corbel"/>
              <a:ea typeface="Calibri" panose="020F0502020204030204" pitchFamily="34" charset="0"/>
              <a:cs typeface="Times New Roman" panose="02020603050405020304" pitchFamily="18" charset="0"/>
            </a:endParaRPr>
          </a:p>
        </p:txBody>
      </p:sp>
      <p:pic>
        <p:nvPicPr>
          <p:cNvPr id="12" name="Graphique 11" descr="Commentaire, J’aime avec un remplissage uni">
            <a:extLst>
              <a:ext uri="{FF2B5EF4-FFF2-40B4-BE49-F238E27FC236}">
                <a16:creationId xmlns:a16="http://schemas.microsoft.com/office/drawing/2014/main" id="{FE443331-D312-57C7-F94F-C81EC57B127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745" y="4344128"/>
            <a:ext cx="603513" cy="581891"/>
          </a:xfrm>
          <a:prstGeom prst="rect">
            <a:avLst/>
          </a:prstGeom>
        </p:spPr>
      </p:pic>
    </p:spTree>
    <p:extLst>
      <p:ext uri="{BB962C8B-B14F-4D97-AF65-F5344CB8AC3E}">
        <p14:creationId xmlns:p14="http://schemas.microsoft.com/office/powerpoint/2010/main" val="412262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4" y="339625"/>
            <a:ext cx="10515600" cy="1325563"/>
          </a:xfrm>
        </p:spPr>
        <p:txBody>
          <a:bodyPr/>
          <a:lstStyle/>
          <a:p>
            <a:pPr>
              <a:spcBef>
                <a:spcPts val="1000"/>
              </a:spcBef>
              <a:defRPr/>
            </a:pPr>
            <a:br>
              <a:rPr lang="fr-FR" sz="1400" b="1" i="1" kern="1600"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rPr>
            </a:br>
            <a:br>
              <a:rPr kumimoji="0" lang="fr-FR" sz="1400" b="1" i="0" u="none" strike="noStrike" kern="1200" cap="small" spc="0" normalizeH="0" baseline="0" noProof="0" dirty="0">
                <a:ln>
                  <a:noFill/>
                </a:ln>
                <a:solidFill>
                  <a:srgbClr val="C96372"/>
                </a:solidFill>
                <a:effectLst/>
                <a:uLnTx/>
                <a:uFillTx/>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4" y="506406"/>
            <a:ext cx="10515600" cy="5172128"/>
          </a:xfrm>
        </p:spPr>
        <p:txBody>
          <a:bodyPr/>
          <a:lstStyle/>
          <a:p>
            <a:pPr marL="0" indent="0">
              <a:buNone/>
            </a:pPr>
            <a:r>
              <a:rPr lang="fr-FR" sz="1400" b="1" i="1" kern="1600" dirty="0">
                <a:solidFill>
                  <a:schemeClr val="accent6"/>
                </a:solidFill>
                <a:ea typeface="PMingLiU" panose="02020500000000000000" pitchFamily="18" charset="-120"/>
                <a:cs typeface="Times New Roman" panose="02020603050405020304" pitchFamily="18" charset="0"/>
              </a:rPr>
              <a:t>3 exemples de positionnement des centres sociaux</a:t>
            </a: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12</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7" name="Organigramme : Délai 6">
            <a:extLst>
              <a:ext uri="{FF2B5EF4-FFF2-40B4-BE49-F238E27FC236}">
                <a16:creationId xmlns:a16="http://schemas.microsoft.com/office/drawing/2014/main" id="{5E05F2EB-5EF9-0BBC-6BDE-14968483BA38}"/>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2</a:t>
            </a:r>
            <a:endParaRPr lang="fr-FR" sz="2000" dirty="0"/>
          </a:p>
        </p:txBody>
      </p:sp>
      <p:grpSp>
        <p:nvGrpSpPr>
          <p:cNvPr id="8" name="Groupe 7">
            <a:extLst>
              <a:ext uri="{FF2B5EF4-FFF2-40B4-BE49-F238E27FC236}">
                <a16:creationId xmlns:a16="http://schemas.microsoft.com/office/drawing/2014/main" id="{26F44D34-E19E-09F4-30EF-D7A461504038}"/>
              </a:ext>
            </a:extLst>
          </p:cNvPr>
          <p:cNvGrpSpPr/>
          <p:nvPr/>
        </p:nvGrpSpPr>
        <p:grpSpPr>
          <a:xfrm>
            <a:off x="468745" y="110877"/>
            <a:ext cx="618837" cy="360219"/>
            <a:chOff x="905163" y="3186544"/>
            <a:chExt cx="618837" cy="360219"/>
          </a:xfrm>
        </p:grpSpPr>
        <p:sp>
          <p:nvSpPr>
            <p:cNvPr id="9" name="Organigramme : Connecteur 8">
              <a:extLst>
                <a:ext uri="{FF2B5EF4-FFF2-40B4-BE49-F238E27FC236}">
                  <a16:creationId xmlns:a16="http://schemas.microsoft.com/office/drawing/2014/main" id="{BF46B0FF-0DA8-60F1-6938-D3D48DFC21B5}"/>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1" name="ZoneTexte 10">
              <a:extLst>
                <a:ext uri="{FF2B5EF4-FFF2-40B4-BE49-F238E27FC236}">
                  <a16:creationId xmlns:a16="http://schemas.microsoft.com/office/drawing/2014/main" id="{1ED56AE2-B474-F78D-10F1-4AF859F6D264}"/>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2.2</a:t>
              </a:r>
              <a:endParaRPr lang="fr-FR" sz="1400" dirty="0">
                <a:solidFill>
                  <a:schemeClr val="bg1"/>
                </a:solidFill>
              </a:endParaRPr>
            </a:p>
          </p:txBody>
        </p:sp>
      </p:grpSp>
      <p:grpSp>
        <p:nvGrpSpPr>
          <p:cNvPr id="6" name="Groupe 5">
            <a:extLst>
              <a:ext uri="{FF2B5EF4-FFF2-40B4-BE49-F238E27FC236}">
                <a16:creationId xmlns:a16="http://schemas.microsoft.com/office/drawing/2014/main" id="{A5F442B9-DC10-FE0B-8353-CED9ED2244EB}"/>
              </a:ext>
            </a:extLst>
          </p:cNvPr>
          <p:cNvGrpSpPr/>
          <p:nvPr/>
        </p:nvGrpSpPr>
        <p:grpSpPr>
          <a:xfrm>
            <a:off x="461733" y="930801"/>
            <a:ext cx="4688958" cy="4667675"/>
            <a:chOff x="7940864" y="15241"/>
            <a:chExt cx="1121507" cy="3294678"/>
          </a:xfrm>
        </p:grpSpPr>
        <p:sp>
          <p:nvSpPr>
            <p:cNvPr id="10" name="Rectangle : coins arrondis 9">
              <a:extLst>
                <a:ext uri="{FF2B5EF4-FFF2-40B4-BE49-F238E27FC236}">
                  <a16:creationId xmlns:a16="http://schemas.microsoft.com/office/drawing/2014/main" id="{34BB8F7A-FB3A-BB97-083E-176CE038DACA}"/>
                </a:ext>
              </a:extLst>
            </p:cNvPr>
            <p:cNvSpPr/>
            <p:nvPr/>
          </p:nvSpPr>
          <p:spPr>
            <a:xfrm>
              <a:off x="7940864" y="205924"/>
              <a:ext cx="1121507" cy="310399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900" b="1" dirty="0">
                <a:solidFill>
                  <a:schemeClr val="bg2"/>
                </a:solidFill>
              </a:endParaRPr>
            </a:p>
            <a:p>
              <a:pPr algn="just">
                <a:lnSpc>
                  <a:spcPct val="115000"/>
                </a:lnSpc>
                <a:spcBef>
                  <a:spcPts val="1000"/>
                </a:spcBef>
                <a:defRPr/>
              </a:pPr>
              <a:r>
                <a:rPr lang="fr-CA" sz="900" b="1" dirty="0">
                  <a:solidFill>
                    <a:schemeClr val="bg2"/>
                  </a:solidFill>
                </a:rPr>
                <a:t>A l’origine de la mise en place des projets vacances, la motivation du centre était de </a:t>
              </a:r>
              <a:r>
                <a:rPr kumimoji="0" lang="fr-FR" sz="900" b="1" i="0" u="none" strike="noStrike" kern="1200" cap="none" spc="0" normalizeH="0" baseline="0" noProof="0" dirty="0">
                  <a:ln>
                    <a:noFill/>
                  </a:ln>
                  <a:solidFill>
                    <a:srgbClr val="000000"/>
                  </a:solidFill>
                  <a:effectLst/>
                  <a:uLnTx/>
                  <a:uFillTx/>
                  <a:latin typeface="Corbel" panose="020B0503020204020204" pitchFamily="34" charset="0"/>
                  <a:ea typeface="Times New Roman" panose="02020603050405020304" pitchFamily="18" charset="0"/>
                  <a:cs typeface="Times New Roman" panose="02020603050405020304" pitchFamily="18" charset="0"/>
                </a:rPr>
                <a:t>« favoriser le départ en vacances de famille », en réponse aux problématiques d’accès aux vacances</a:t>
              </a:r>
              <a:r>
                <a:rPr kumimoji="0" lang="fr-FR" sz="900" b="0" i="0" u="none" strike="noStrike" kern="1200" cap="none" spc="0" normalizeH="0" baseline="0" noProof="0" dirty="0">
                  <a:ln>
                    <a:noFill/>
                  </a:ln>
                  <a:solidFill>
                    <a:srgbClr val="000000"/>
                  </a:solidFill>
                  <a:effectLst/>
                  <a:uLnTx/>
                  <a:uFillTx/>
                  <a:latin typeface="Corbel" panose="020B0503020204020204" pitchFamily="34" charset="0"/>
                  <a:ea typeface="Times New Roman" panose="02020603050405020304" pitchFamily="18" charset="0"/>
                  <a:cs typeface="Times New Roman" panose="02020603050405020304" pitchFamily="18" charset="0"/>
                </a:rPr>
                <a:t>. Les familles vivent dans des logements très étroits et sont en demande de sortir du quartier, d’aller voir la mer</a:t>
              </a:r>
              <a:r>
                <a:rPr lang="fr-FR" sz="9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 Le dispositif s’inscrit dans l’axe « Lutter contre l’isolement des familles» du projet social, en gardant une attention particulière envers les familles monoparentales. Pour les jeunes, c’est favoriser le répit familial, « souffler de leur environnement », découvrir du patrimoine culturel français ou européen et permettre aux habitants de s’autoriser à partir seuls en France.</a:t>
              </a:r>
            </a:p>
            <a:p>
              <a:pPr marR="0" lvl="0" algn="just" defTabSz="914400" rtl="0" eaLnBrk="1" fontAlgn="auto" latinLnBrk="0" hangingPunct="1">
                <a:lnSpc>
                  <a:spcPct val="115000"/>
                </a:lnSpc>
                <a:spcBef>
                  <a:spcPts val="1000"/>
                </a:spcBef>
                <a:spcAft>
                  <a:spcPts val="0"/>
                </a:spcAft>
                <a:buClrTx/>
                <a:buSzTx/>
                <a:tabLst/>
                <a:defRPr/>
              </a:pPr>
              <a:r>
                <a:rPr kumimoji="0" lang="fr-FR" sz="900" b="0" i="0" u="none" strike="noStrike" kern="1200" cap="none" spc="0" normalizeH="0" baseline="0" noProof="0" dirty="0">
                  <a:ln>
                    <a:noFill/>
                  </a:ln>
                  <a:solidFill>
                    <a:srgbClr val="000000"/>
                  </a:solidFill>
                  <a:effectLst/>
                  <a:uLnTx/>
                  <a:uFillTx/>
                  <a:latin typeface="Corbel" panose="020B0503020204020204" pitchFamily="34" charset="0"/>
                  <a:ea typeface="Times New Roman" panose="02020603050405020304" pitchFamily="18" charset="0"/>
                  <a:cs typeface="Times New Roman" panose="02020603050405020304" pitchFamily="18" charset="0"/>
                </a:rPr>
                <a:t>En mettant en place le dispositif ainsi, «</a:t>
              </a:r>
              <a:r>
                <a:rPr kumimoji="0" lang="fr-FR" sz="900" b="0" i="1" u="none" strike="noStrike" kern="1200" cap="none" spc="0" normalizeH="0" baseline="0" noProof="0" dirty="0">
                  <a:ln>
                    <a:noFill/>
                  </a:ln>
                  <a:solidFill>
                    <a:srgbClr val="000000"/>
                  </a:solidFill>
                  <a:effectLst/>
                  <a:uLnTx/>
                  <a:uFillTx/>
                  <a:latin typeface="Corbel" panose="020B0503020204020204" pitchFamily="34" charset="0"/>
                  <a:ea typeface="Times New Roman" panose="02020603050405020304" pitchFamily="18" charset="0"/>
                  <a:cs typeface="Times New Roman" panose="02020603050405020304" pitchFamily="18" charset="0"/>
                </a:rPr>
                <a:t> cela a créé </a:t>
              </a:r>
              <a:r>
                <a:rPr kumimoji="0" lang="fr-FR" sz="900" b="1" i="1" u="none" strike="noStrike" kern="1200" cap="none" spc="0" normalizeH="0" baseline="0" noProof="0" dirty="0">
                  <a:ln>
                    <a:noFill/>
                  </a:ln>
                  <a:solidFill>
                    <a:srgbClr val="000000"/>
                  </a:solidFill>
                  <a:effectLst/>
                  <a:uLnTx/>
                  <a:uFillTx/>
                  <a:latin typeface="Corbel" panose="020B0503020204020204" pitchFamily="34" charset="0"/>
                  <a:ea typeface="Times New Roman" panose="02020603050405020304" pitchFamily="18" charset="0"/>
                  <a:cs typeface="Times New Roman" panose="02020603050405020304" pitchFamily="18" charset="0"/>
                </a:rPr>
                <a:t>un appel d’air avec une montée en charge conséquente </a:t>
              </a:r>
              <a:r>
                <a:rPr kumimoji="0" lang="fr-FR" sz="900" b="0" i="1" u="none" strike="noStrike" kern="1200" cap="none" spc="0" normalizeH="0" baseline="0" noProof="0" dirty="0">
                  <a:ln>
                    <a:noFill/>
                  </a:ln>
                  <a:solidFill>
                    <a:srgbClr val="000000"/>
                  </a:solidFill>
                  <a:effectLst/>
                  <a:uLnTx/>
                  <a:uFillTx/>
                  <a:latin typeface="Corbel" panose="020B0503020204020204" pitchFamily="34" charset="0"/>
                  <a:ea typeface="Times New Roman" panose="02020603050405020304" pitchFamily="18" charset="0"/>
                  <a:cs typeface="Times New Roman" panose="02020603050405020304" pitchFamily="18" charset="0"/>
                </a:rPr>
                <a:t>du nombre de familles qui peuvent bénéficier des chèques vacances ». </a:t>
              </a:r>
              <a:r>
                <a:rPr kumimoji="0" lang="fr-FR" sz="900" b="0" i="0" u="none" strike="noStrike" kern="1200" cap="none" spc="0" normalizeH="0" baseline="0" noProof="0" dirty="0">
                  <a:ln>
                    <a:noFill/>
                  </a:ln>
                  <a:solidFill>
                    <a:srgbClr val="000000"/>
                  </a:solidFill>
                  <a:effectLst/>
                  <a:uLnTx/>
                  <a:uFillTx/>
                  <a:latin typeface="Corbel" panose="020B0503020204020204" pitchFamily="34" charset="0"/>
                  <a:ea typeface="Times New Roman" panose="02020603050405020304" pitchFamily="18" charset="0"/>
                  <a:cs typeface="Times New Roman" panose="02020603050405020304" pitchFamily="18" charset="0"/>
                </a:rPr>
                <a:t>(entretien référente famille). </a:t>
              </a:r>
              <a:r>
                <a:rPr lang="fr-FR" sz="9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 Les dispositifs utilisés sont essentiellement APV et SEV pour les séniors.</a:t>
              </a:r>
            </a:p>
            <a:p>
              <a:pPr algn="just">
                <a:lnSpc>
                  <a:spcPct val="115000"/>
                </a:lnSpc>
                <a:spcBef>
                  <a:spcPts val="1000"/>
                </a:spcBef>
                <a:defRPr/>
              </a:pPr>
              <a:r>
                <a:rPr lang="fr-FR" sz="900" b="1"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Pour les jeunes, le projet se veut émancipateur</a:t>
              </a:r>
              <a:r>
                <a:rPr lang="fr-FR" sz="9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 Il se réfléchit et se mûrit de la rentrée à fin mars (date de dépôt), dans une logique de montée en compétences. Pour les jeunes</a:t>
              </a:r>
              <a:r>
                <a:rPr lang="fr-FR" sz="900" i="1"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 « L’idée n’est pas juste de faire partir les jeunes en vacances, on réfléchit à des actions permettant d’atteindre le départ en vacances », </a:t>
              </a:r>
              <a:r>
                <a:rPr lang="fr-FR" sz="9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comme des actions d’auto-financement.</a:t>
              </a:r>
            </a:p>
            <a:p>
              <a:pPr algn="just">
                <a:lnSpc>
                  <a:spcPct val="115000"/>
                </a:lnSpc>
                <a:spcBef>
                  <a:spcPts val="1000"/>
                </a:spcBef>
                <a:defRPr/>
              </a:pPr>
              <a:r>
                <a:rPr lang="fr-FR" sz="9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Pour les familles, l’investissement dans la préparation n’est pas requis. Elles partent en individuel et peuvent également mettre en place des actions d’auto-financement, sans obligation. Les familles peuvent rechercher leur lieu de vacances par elles-mêmes ou passer par le centre.</a:t>
              </a:r>
            </a:p>
            <a:p>
              <a:pPr algn="just">
                <a:lnSpc>
                  <a:spcPct val="115000"/>
                </a:lnSpc>
                <a:spcBef>
                  <a:spcPts val="1000"/>
                </a:spcBef>
                <a:defRPr/>
              </a:pPr>
              <a:r>
                <a:rPr lang="fr-FR" sz="900" dirty="0">
                  <a:solidFill>
                    <a:srgbClr val="000000"/>
                  </a:solidFill>
                  <a:latin typeface="Corbel" panose="020B0503020204020204" pitchFamily="34" charset="0"/>
                  <a:cs typeface="Times New Roman" panose="02020603050405020304" pitchFamily="18" charset="0"/>
                </a:rPr>
                <a:t>Le Centre souhaite désormais </a:t>
              </a:r>
              <a:r>
                <a:rPr lang="fr-CA" sz="900" b="1" dirty="0">
                  <a:solidFill>
                    <a:schemeClr val="bg2"/>
                  </a:solidFill>
                </a:rPr>
                <a:t>revoir les critères de sélection des familles</a:t>
              </a:r>
              <a:r>
                <a:rPr lang="fr-CA" sz="900" dirty="0">
                  <a:solidFill>
                    <a:schemeClr val="bg2"/>
                  </a:solidFill>
                </a:rPr>
                <a:t>, avec une volonté d’inscrire leur investissement dans la préparation comme un des critères : « </a:t>
              </a:r>
              <a:r>
                <a:rPr lang="fr-CA" sz="900" i="1" dirty="0">
                  <a:solidFill>
                    <a:schemeClr val="bg2"/>
                  </a:solidFill>
                </a:rPr>
                <a:t>L’idée c’est de pas être guichet de distribution de chèques vacances ».</a:t>
              </a:r>
            </a:p>
            <a:p>
              <a:pPr marL="171450" indent="-171450" algn="just">
                <a:buFont typeface="Wingdings" panose="05000000000000000000" pitchFamily="2" charset="2"/>
                <a:buChar char="§"/>
              </a:pPr>
              <a:endParaRPr lang="fr-CA" sz="1000" dirty="0">
                <a:solidFill>
                  <a:schemeClr val="bg2"/>
                </a:solidFill>
              </a:endParaRPr>
            </a:p>
          </p:txBody>
        </p:sp>
        <p:sp>
          <p:nvSpPr>
            <p:cNvPr id="12" name="Ellipse 11">
              <a:extLst>
                <a:ext uri="{FF2B5EF4-FFF2-40B4-BE49-F238E27FC236}">
                  <a16:creationId xmlns:a16="http://schemas.microsoft.com/office/drawing/2014/main" id="{C0CCDD8D-0A18-B798-7BF4-9E469C90577B}"/>
                </a:ext>
              </a:extLst>
            </p:cNvPr>
            <p:cNvSpPr/>
            <p:nvPr/>
          </p:nvSpPr>
          <p:spPr>
            <a:xfrm>
              <a:off x="8005395" y="15241"/>
              <a:ext cx="1003940" cy="2677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Le cas du CS Le Pouchet, Paris : combiner les deux logiques  selon les profils des familles</a:t>
              </a:r>
              <a:endParaRPr lang="fr-FR" sz="1000" dirty="0"/>
            </a:p>
          </p:txBody>
        </p:sp>
      </p:grpSp>
      <p:grpSp>
        <p:nvGrpSpPr>
          <p:cNvPr id="13" name="Groupe 12">
            <a:extLst>
              <a:ext uri="{FF2B5EF4-FFF2-40B4-BE49-F238E27FC236}">
                <a16:creationId xmlns:a16="http://schemas.microsoft.com/office/drawing/2014/main" id="{DCFF07A9-AD92-D417-DBA8-C43EE92A4923}"/>
              </a:ext>
            </a:extLst>
          </p:cNvPr>
          <p:cNvGrpSpPr/>
          <p:nvPr/>
        </p:nvGrpSpPr>
        <p:grpSpPr>
          <a:xfrm>
            <a:off x="5237988" y="891605"/>
            <a:ext cx="3174990" cy="4682350"/>
            <a:chOff x="7861996" y="-30750"/>
            <a:chExt cx="1511046" cy="3089097"/>
          </a:xfrm>
        </p:grpSpPr>
        <p:sp>
          <p:nvSpPr>
            <p:cNvPr id="14" name="Rectangle : coins arrondis 13">
              <a:extLst>
                <a:ext uri="{FF2B5EF4-FFF2-40B4-BE49-F238E27FC236}">
                  <a16:creationId xmlns:a16="http://schemas.microsoft.com/office/drawing/2014/main" id="{D1FBA27D-67F8-EC4B-F666-75F61DE91ED0}"/>
                </a:ext>
              </a:extLst>
            </p:cNvPr>
            <p:cNvSpPr/>
            <p:nvPr/>
          </p:nvSpPr>
          <p:spPr>
            <a:xfrm>
              <a:off x="7861996" y="229220"/>
              <a:ext cx="1511046" cy="282912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1000" b="1" dirty="0">
                <a:solidFill>
                  <a:schemeClr val="bg2"/>
                </a:solidFill>
              </a:endParaRPr>
            </a:p>
            <a:p>
              <a:pPr algn="just">
                <a:lnSpc>
                  <a:spcPct val="115000"/>
                </a:lnSpc>
                <a:spcBef>
                  <a:spcPts val="1000"/>
                </a:spcBef>
                <a:defRPr/>
              </a:pPr>
              <a:r>
                <a:rPr lang="fr-CA" sz="900" dirty="0">
                  <a:solidFill>
                    <a:schemeClr val="bg2"/>
                  </a:solidFill>
                </a:rPr>
                <a:t>L’action répond à un </a:t>
              </a:r>
              <a:r>
                <a:rPr lang="fr-CA" sz="900" b="1" dirty="0">
                  <a:solidFill>
                    <a:schemeClr val="bg2"/>
                  </a:solidFill>
                </a:rPr>
                <a:t>objectif de favoriser les départs de séniors</a:t>
              </a:r>
              <a:r>
                <a:rPr lang="fr-CA" sz="900" dirty="0">
                  <a:solidFill>
                    <a:schemeClr val="bg2"/>
                  </a:solidFill>
                </a:rPr>
                <a:t> ayant peu d’occasion de sortir du territoire, notamment à l’issue de la crise sanitaire où beaucoup de clubs séniors avaient fermé. </a:t>
              </a:r>
            </a:p>
            <a:p>
              <a:pPr algn="just">
                <a:lnSpc>
                  <a:spcPct val="115000"/>
                </a:lnSpc>
                <a:spcBef>
                  <a:spcPts val="1000"/>
                </a:spcBef>
                <a:defRPr/>
              </a:pPr>
              <a:r>
                <a:rPr lang="fr-CA" sz="900" dirty="0">
                  <a:solidFill>
                    <a:schemeClr val="bg2"/>
                  </a:solidFill>
                </a:rPr>
                <a:t>Lors du bilan des vacances, les séniors sont questionnés sur leurs souhaits de lieu de vacances pour l’année suivante. C’est ensuite un comité de 4 personnes (2 bénévoles ainsi que la référente et directrice) qui effectue les recherches puis décide du lieu du séjour. </a:t>
              </a:r>
            </a:p>
            <a:p>
              <a:pPr algn="just">
                <a:lnSpc>
                  <a:spcPct val="115000"/>
                </a:lnSpc>
                <a:spcBef>
                  <a:spcPts val="1000"/>
                </a:spcBef>
                <a:defRPr/>
              </a:pPr>
              <a:r>
                <a:rPr lang="fr-CA" sz="900" dirty="0">
                  <a:solidFill>
                    <a:schemeClr val="bg2"/>
                  </a:solidFill>
                </a:rPr>
                <a:t>Les séniors inscrits souhaitent profiter des tarifs avantageux proposés, d’autres viennent avant tout chercher du lien social.  La satisfaction est donc au RDV, les attentes étant de passer un bon moment, découvrir de nouvelles régions, profiter de prix bas, se détendre. Le séjour affiche rapidement complet, uniquement via le bouche-à-oreille. Une liste d’attente a dû être créée.</a:t>
              </a:r>
            </a:p>
            <a:p>
              <a:pPr algn="just">
                <a:lnSpc>
                  <a:spcPct val="115000"/>
                </a:lnSpc>
                <a:spcBef>
                  <a:spcPts val="1000"/>
                </a:spcBef>
                <a:defRPr/>
              </a:pPr>
              <a:r>
                <a:rPr lang="fr-CA" sz="900" dirty="0">
                  <a:solidFill>
                    <a:schemeClr val="bg2"/>
                  </a:solidFill>
                </a:rPr>
                <a:t>Pour le centre, un accompagnement plus important pourrait être proposé. Toutefois, aucune demande n’est faite pour l’instant. De plus, le centre considère que ce séjour est déjà « lourd à porter et à organiser », un temps et une énergie considérable étant déployée pour répondre aux questions des séniors, rappeler les personnes, etc.</a:t>
              </a:r>
            </a:p>
            <a:p>
              <a:pPr algn="just">
                <a:lnSpc>
                  <a:spcPct val="115000"/>
                </a:lnSpc>
                <a:spcBef>
                  <a:spcPts val="1000"/>
                </a:spcBef>
                <a:defRPr/>
              </a:pPr>
              <a:endParaRPr lang="fr-CA" sz="900" dirty="0">
                <a:solidFill>
                  <a:schemeClr val="bg2"/>
                </a:solidFill>
              </a:endParaRPr>
            </a:p>
          </p:txBody>
        </p:sp>
        <p:sp>
          <p:nvSpPr>
            <p:cNvPr id="15" name="Ellipse 14">
              <a:extLst>
                <a:ext uri="{FF2B5EF4-FFF2-40B4-BE49-F238E27FC236}">
                  <a16:creationId xmlns:a16="http://schemas.microsoft.com/office/drawing/2014/main" id="{17061FC0-BD73-132A-530B-79C0CA74F18E}"/>
                </a:ext>
              </a:extLst>
            </p:cNvPr>
            <p:cNvSpPr/>
            <p:nvPr/>
          </p:nvSpPr>
          <p:spPr>
            <a:xfrm>
              <a:off x="7957118" y="-30750"/>
              <a:ext cx="1328879" cy="33152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Le cas du  CSI François Maillard, Le Coudray-Saint-Germer : un accès aux droits pour les séniors</a:t>
              </a:r>
              <a:endParaRPr lang="fr-FR" sz="1000" dirty="0"/>
            </a:p>
          </p:txBody>
        </p:sp>
      </p:grpSp>
      <p:grpSp>
        <p:nvGrpSpPr>
          <p:cNvPr id="16" name="Groupe 15">
            <a:extLst>
              <a:ext uri="{FF2B5EF4-FFF2-40B4-BE49-F238E27FC236}">
                <a16:creationId xmlns:a16="http://schemas.microsoft.com/office/drawing/2014/main" id="{A84AD49B-8FBD-D719-8EED-339827AD9486}"/>
              </a:ext>
            </a:extLst>
          </p:cNvPr>
          <p:cNvGrpSpPr/>
          <p:nvPr/>
        </p:nvGrpSpPr>
        <p:grpSpPr>
          <a:xfrm>
            <a:off x="8446763" y="891605"/>
            <a:ext cx="3283504" cy="4647040"/>
            <a:chOff x="8118854" y="13857"/>
            <a:chExt cx="1329754" cy="3065802"/>
          </a:xfrm>
        </p:grpSpPr>
        <p:sp>
          <p:nvSpPr>
            <p:cNvPr id="17" name="Rectangle : coins arrondis 16">
              <a:extLst>
                <a:ext uri="{FF2B5EF4-FFF2-40B4-BE49-F238E27FC236}">
                  <a16:creationId xmlns:a16="http://schemas.microsoft.com/office/drawing/2014/main" id="{2CC4D8FF-A7D4-65A5-F914-8BE5C21A0540}"/>
                </a:ext>
              </a:extLst>
            </p:cNvPr>
            <p:cNvSpPr/>
            <p:nvPr/>
          </p:nvSpPr>
          <p:spPr>
            <a:xfrm>
              <a:off x="8171925" y="205924"/>
              <a:ext cx="1242452" cy="287373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900" b="1" dirty="0">
                <a:solidFill>
                  <a:schemeClr val="bg2"/>
                </a:solidFill>
              </a:endParaRPr>
            </a:p>
            <a:p>
              <a:pPr algn="just">
                <a:lnSpc>
                  <a:spcPct val="115000"/>
                </a:lnSpc>
                <a:spcBef>
                  <a:spcPts val="1000"/>
                </a:spcBef>
                <a:defRPr/>
              </a:pPr>
              <a:r>
                <a:rPr lang="fr-CA" sz="900" dirty="0">
                  <a:solidFill>
                    <a:schemeClr val="bg2"/>
                  </a:solidFill>
                </a:rPr>
                <a:t>Les projets-vacances sont</a:t>
              </a:r>
              <a:r>
                <a:rPr lang="fr-CA" sz="900" i="1" dirty="0">
                  <a:solidFill>
                    <a:schemeClr val="bg2"/>
                  </a:solidFill>
                </a:rPr>
                <a:t> « un outil de plus pour accompagner les familles et les séniors, une porte d’entrée pour travailler/accompagner sur d’autres aspects les habitants ».  </a:t>
              </a:r>
              <a:r>
                <a:rPr lang="fr-CA" sz="900" dirty="0">
                  <a:solidFill>
                    <a:schemeClr val="bg2"/>
                  </a:solidFill>
                </a:rPr>
                <a:t>(Entretien référente)</a:t>
              </a:r>
              <a:endParaRPr lang="fr-CA" sz="900" i="1" dirty="0">
                <a:solidFill>
                  <a:schemeClr val="bg2"/>
                </a:solidFill>
              </a:endParaRPr>
            </a:p>
            <a:p>
              <a:pPr algn="just">
                <a:lnSpc>
                  <a:spcPct val="115000"/>
                </a:lnSpc>
                <a:spcBef>
                  <a:spcPts val="1000"/>
                </a:spcBef>
                <a:defRPr/>
              </a:pPr>
              <a:r>
                <a:rPr lang="fr-CA" sz="900" dirty="0">
                  <a:solidFill>
                    <a:schemeClr val="bg2"/>
                  </a:solidFill>
                </a:rPr>
                <a:t>Pour les familles (essentiellement monoparentales), l’organisation se fait en collectif mais les départs sont individuels. Elles sont orientées </a:t>
              </a:r>
              <a:r>
                <a:rPr lang="fr-CA" sz="900" i="1" dirty="0">
                  <a:solidFill>
                    <a:schemeClr val="bg2"/>
                  </a:solidFill>
                </a:rPr>
                <a:t>via </a:t>
              </a:r>
              <a:r>
                <a:rPr lang="fr-CA" sz="900" dirty="0">
                  <a:solidFill>
                    <a:schemeClr val="bg2"/>
                  </a:solidFill>
                </a:rPr>
                <a:t>VACAF et l’APV est mobilisé en complément, avec une épargne bonifiée si besoin. Les séniors préparent en collectif et partent ensemble via SEV.</a:t>
              </a:r>
            </a:p>
            <a:p>
              <a:pPr algn="just">
                <a:lnSpc>
                  <a:spcPct val="115000"/>
                </a:lnSpc>
                <a:spcBef>
                  <a:spcPts val="1000"/>
                </a:spcBef>
                <a:defRPr/>
              </a:pPr>
              <a:r>
                <a:rPr lang="fr-CA" sz="900" dirty="0">
                  <a:solidFill>
                    <a:schemeClr val="bg2"/>
                  </a:solidFill>
                </a:rPr>
                <a:t>Pour les familles, 5 rencontres (dont 1 de bilan au retour) sont organisées en amont et sont obligatoires si  l’épargne bonifiée est mobilisée. Chaque temps collectif est </a:t>
              </a:r>
              <a:r>
                <a:rPr lang="fr-CA" sz="900" dirty="0" err="1">
                  <a:solidFill>
                    <a:schemeClr val="bg2"/>
                  </a:solidFill>
                </a:rPr>
                <a:t>co-animé</a:t>
              </a:r>
              <a:r>
                <a:rPr lang="fr-CA" sz="900" dirty="0">
                  <a:solidFill>
                    <a:schemeClr val="bg2"/>
                  </a:solidFill>
                </a:rPr>
                <a:t> avec des partenaires du territoire. Sont travaillés : la recherche de lieux et d’hébergements, la construction du budget, le transport, l’organisation du départ. La dimension entre pairs est très riche entre anciennes et nouvelles familles. </a:t>
              </a:r>
            </a:p>
            <a:p>
              <a:pPr algn="just">
                <a:lnSpc>
                  <a:spcPct val="115000"/>
                </a:lnSpc>
                <a:spcBef>
                  <a:spcPts val="1000"/>
                </a:spcBef>
                <a:defRPr/>
              </a:pPr>
              <a:r>
                <a:rPr lang="fr-CA" sz="900" dirty="0">
                  <a:solidFill>
                    <a:schemeClr val="bg2"/>
                  </a:solidFill>
                </a:rPr>
                <a:t>Pour les séniors, l’accompagnement ainsi que le voyage est en collectif. </a:t>
              </a:r>
              <a:r>
                <a:rPr lang="fr-FR" sz="900"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rPr>
                <a:t>Le projet est travaillé avec la commission séjours, composée de 8 seniors qui choisissent la destination et le lieu en lien avec les activités qui y sont proposées.  Un accompagnement sur place est proposé par le CS.</a:t>
              </a:r>
            </a:p>
            <a:p>
              <a:pPr algn="just">
                <a:lnSpc>
                  <a:spcPct val="115000"/>
                </a:lnSpc>
                <a:spcBef>
                  <a:spcPts val="1000"/>
                </a:spcBef>
                <a:defRPr/>
              </a:pPr>
              <a:endParaRPr lang="fr-CA" sz="900" dirty="0">
                <a:solidFill>
                  <a:schemeClr val="bg2"/>
                </a:solidFill>
              </a:endParaRPr>
            </a:p>
          </p:txBody>
        </p:sp>
        <p:sp>
          <p:nvSpPr>
            <p:cNvPr id="18" name="Ellipse 17">
              <a:extLst>
                <a:ext uri="{FF2B5EF4-FFF2-40B4-BE49-F238E27FC236}">
                  <a16:creationId xmlns:a16="http://schemas.microsoft.com/office/drawing/2014/main" id="{EFC54FF6-FE7B-6B04-7D01-B3CA2BF29FED}"/>
                </a:ext>
              </a:extLst>
            </p:cNvPr>
            <p:cNvSpPr/>
            <p:nvPr/>
          </p:nvSpPr>
          <p:spPr>
            <a:xfrm>
              <a:off x="8118854" y="13857"/>
              <a:ext cx="1329754" cy="2408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Le cas du  CSC du Pays Mauléonais : une logique émancipatrice avant tout</a:t>
              </a:r>
              <a:endParaRPr lang="fr-FR" sz="1000" dirty="0"/>
            </a:p>
          </p:txBody>
        </p:sp>
      </p:grpSp>
    </p:spTree>
    <p:extLst>
      <p:ext uri="{BB962C8B-B14F-4D97-AF65-F5344CB8AC3E}">
        <p14:creationId xmlns:p14="http://schemas.microsoft.com/office/powerpoint/2010/main" val="24796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581891" y="492586"/>
            <a:ext cx="7215909" cy="5172128"/>
          </a:xfrm>
        </p:spPr>
        <p:txBody>
          <a:bodyPr/>
          <a:lstStyle/>
          <a:p>
            <a:pPr marL="0" indent="0">
              <a:buNone/>
            </a:pPr>
            <a:r>
              <a:rPr lang="fr-FR" sz="1400" b="1" i="1" kern="1600" dirty="0">
                <a:solidFill>
                  <a:schemeClr val="accent6"/>
                </a:solidFill>
                <a:ea typeface="PMingLiU" panose="02020500000000000000" pitchFamily="18" charset="-120"/>
                <a:cs typeface="Times New Roman" panose="02020603050405020304" pitchFamily="18" charset="0"/>
              </a:rPr>
              <a:t>Selon l’objectif visé, des critères d’orientation et de sélection des participants</a:t>
            </a:r>
            <a:endParaRPr lang="fr-FR" sz="1400" b="1" i="1" kern="1600" dirty="0">
              <a:solidFill>
                <a:srgbClr val="434759"/>
              </a:solidFill>
              <a:ea typeface="PMingLiU" panose="02020500000000000000" pitchFamily="18" charset="-120"/>
              <a:cs typeface="Times New Roman" panose="02020603050405020304" pitchFamily="18" charset="0"/>
            </a:endParaRPr>
          </a:p>
          <a:p>
            <a:pPr marL="0" inden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13</a:t>
            </a:fld>
            <a:endParaRPr lang="fr-FR" dirty="0"/>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6" name="Organigramme : Délai 5">
            <a:extLst>
              <a:ext uri="{FF2B5EF4-FFF2-40B4-BE49-F238E27FC236}">
                <a16:creationId xmlns:a16="http://schemas.microsoft.com/office/drawing/2014/main" id="{FD55BE21-11FD-FDE6-E3E4-EBFC5B67F5AC}"/>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2</a:t>
            </a:r>
            <a:endParaRPr lang="fr-FR" sz="2000" dirty="0"/>
          </a:p>
        </p:txBody>
      </p:sp>
      <p:grpSp>
        <p:nvGrpSpPr>
          <p:cNvPr id="7" name="Groupe 6">
            <a:extLst>
              <a:ext uri="{FF2B5EF4-FFF2-40B4-BE49-F238E27FC236}">
                <a16:creationId xmlns:a16="http://schemas.microsoft.com/office/drawing/2014/main" id="{37087ABB-4FB0-D5E6-AA72-1EB4B489E7D9}"/>
              </a:ext>
            </a:extLst>
          </p:cNvPr>
          <p:cNvGrpSpPr/>
          <p:nvPr/>
        </p:nvGrpSpPr>
        <p:grpSpPr>
          <a:xfrm>
            <a:off x="468745" y="110877"/>
            <a:ext cx="618837" cy="360219"/>
            <a:chOff x="905163" y="3186544"/>
            <a:chExt cx="618837" cy="360219"/>
          </a:xfrm>
        </p:grpSpPr>
        <p:sp>
          <p:nvSpPr>
            <p:cNvPr id="8" name="Organigramme : Connecteur 7">
              <a:extLst>
                <a:ext uri="{FF2B5EF4-FFF2-40B4-BE49-F238E27FC236}">
                  <a16:creationId xmlns:a16="http://schemas.microsoft.com/office/drawing/2014/main" id="{4399C327-A387-A67C-D437-EAD6DA192D02}"/>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9" name="ZoneTexte 8">
              <a:extLst>
                <a:ext uri="{FF2B5EF4-FFF2-40B4-BE49-F238E27FC236}">
                  <a16:creationId xmlns:a16="http://schemas.microsoft.com/office/drawing/2014/main" id="{0FCCA785-AD57-9135-B580-C506F7F71C9F}"/>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2.2</a:t>
              </a:r>
              <a:endParaRPr lang="fr-FR" sz="1400" dirty="0">
                <a:solidFill>
                  <a:schemeClr val="bg1"/>
                </a:solidFill>
              </a:endParaRPr>
            </a:p>
          </p:txBody>
        </p:sp>
      </p:grpSp>
      <p:graphicFrame>
        <p:nvGraphicFramePr>
          <p:cNvPr id="17" name="Diagramme 16">
            <a:extLst>
              <a:ext uri="{FF2B5EF4-FFF2-40B4-BE49-F238E27FC236}">
                <a16:creationId xmlns:a16="http://schemas.microsoft.com/office/drawing/2014/main" id="{F90D7E39-211A-2363-A51C-E628B0144EF2}"/>
              </a:ext>
            </a:extLst>
          </p:cNvPr>
          <p:cNvGraphicFramePr/>
          <p:nvPr>
            <p:extLst>
              <p:ext uri="{D42A27DB-BD31-4B8C-83A1-F6EECF244321}">
                <p14:modId xmlns:p14="http://schemas.microsoft.com/office/powerpoint/2010/main" val="3586062181"/>
              </p:ext>
            </p:extLst>
          </p:nvPr>
        </p:nvGraphicFramePr>
        <p:xfrm>
          <a:off x="1227588" y="3429000"/>
          <a:ext cx="3541337" cy="27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ZoneTexte 20">
            <a:extLst>
              <a:ext uri="{FF2B5EF4-FFF2-40B4-BE49-F238E27FC236}">
                <a16:creationId xmlns:a16="http://schemas.microsoft.com/office/drawing/2014/main" id="{5DF5AAE0-983C-5578-BF7B-28B5435A807E}"/>
              </a:ext>
            </a:extLst>
          </p:cNvPr>
          <p:cNvSpPr txBox="1"/>
          <p:nvPr/>
        </p:nvSpPr>
        <p:spPr>
          <a:xfrm>
            <a:off x="641686" y="851292"/>
            <a:ext cx="5375562" cy="2846292"/>
          </a:xfrm>
          <a:prstGeom prst="rect">
            <a:avLst/>
          </a:prstGeom>
          <a:noFill/>
        </p:spPr>
        <p:txBody>
          <a:bodyPr wrap="square">
            <a:spAutoFit/>
          </a:bodyPr>
          <a:lstStyle/>
          <a:p>
            <a:pPr marL="0" marR="0" lvl="0" indent="0" algn="just" defTabSz="914400" rtl="0" eaLnBrk="1" fontAlgn="auto" latinLnBrk="0" hangingPunct="1">
              <a:lnSpc>
                <a:spcPct val="107000"/>
              </a:lnSpc>
              <a:spcBef>
                <a:spcPts val="600"/>
              </a:spcBef>
              <a:spcAft>
                <a:spcPts val="1400"/>
              </a:spcAft>
              <a:buClrTx/>
              <a:buSzTx/>
              <a:buFont typeface="Arial" panose="020B0604020202020204" pitchFamily="34" charset="0"/>
              <a:buNone/>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Les bénéficiaires des projets vacances peuvent être :</a:t>
            </a:r>
          </a:p>
          <a:p>
            <a:pPr marL="342900" marR="0" lvl="0" indent="-342900" algn="just" defTabSz="914400" rtl="0" eaLnBrk="1" fontAlgn="auto" latinLnBrk="0" hangingPunct="1">
              <a:lnSpc>
                <a:spcPct val="107000"/>
              </a:lnSpc>
              <a:spcBef>
                <a:spcPts val="600"/>
              </a:spcBef>
              <a:spcAft>
                <a:spcPts val="1400"/>
              </a:spcAft>
              <a:buClrTx/>
              <a:buSzTx/>
              <a:buFont typeface="Wingdings" panose="05000000000000000000" pitchFamily="2" charset="2"/>
              <a:buChar char=""/>
              <a:tabLst>
                <a:tab pos="457200" algn="l"/>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Repérés par les professionnels du Centre Social, le plus souvent usagers du Centre Social. Les orientations se font entre référents, nécessitant une connaissance de l’ensemble des professionnels du Centre social des projets vacances.</a:t>
            </a:r>
          </a:p>
          <a:p>
            <a:pPr marL="342900" marR="0" lvl="0" indent="-342900" algn="just" defTabSz="914400" rtl="0" eaLnBrk="1" fontAlgn="auto" latinLnBrk="0" hangingPunct="1">
              <a:lnSpc>
                <a:spcPct val="107000"/>
              </a:lnSpc>
              <a:spcBef>
                <a:spcPts val="600"/>
              </a:spcBef>
              <a:spcAft>
                <a:spcPts val="1400"/>
              </a:spcAft>
              <a:buClrTx/>
              <a:buSzTx/>
              <a:buFont typeface="Wingdings" panose="05000000000000000000" pitchFamily="2" charset="2"/>
              <a:buChar char=""/>
              <a:tabLst>
                <a:tab pos="457200" algn="l"/>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Orientés par les partenaires du territoire (suite à un courrier de la CAF, par la MDM, la MDS – services sociaux du Départements pour les familles allocataires du RSA, par les acteurs associatifs comme le Secours catholique ou une coopérative alimentaire). </a:t>
            </a:r>
          </a:p>
          <a:p>
            <a:pPr marL="342900" marR="0" lvl="0" indent="-342900" algn="just" defTabSz="914400" rtl="0" eaLnBrk="1" fontAlgn="auto" latinLnBrk="0" hangingPunct="1">
              <a:lnSpc>
                <a:spcPct val="107000"/>
              </a:lnSpc>
              <a:spcBef>
                <a:spcPts val="600"/>
              </a:spcBef>
              <a:spcAft>
                <a:spcPts val="1400"/>
              </a:spcAft>
              <a:buClrTx/>
              <a:buSzTx/>
              <a:buFont typeface="Wingdings" panose="05000000000000000000" pitchFamily="2" charset="2"/>
              <a:buChar char=""/>
              <a:tabLst>
                <a:tab pos="457200" algn="l"/>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Le « tout venant », des publics non connus par le Centre Social qui ont entendu parler des projets vacances par le bouche-à-oreille ou à travers la communication large du Centre.</a:t>
            </a:r>
          </a:p>
        </p:txBody>
      </p:sp>
      <p:sp>
        <p:nvSpPr>
          <p:cNvPr id="22" name="ZoneTexte 21">
            <a:extLst>
              <a:ext uri="{FF2B5EF4-FFF2-40B4-BE49-F238E27FC236}">
                <a16:creationId xmlns:a16="http://schemas.microsoft.com/office/drawing/2014/main" id="{1329DF79-C162-030E-DED8-E5A26032E8E4}"/>
              </a:ext>
            </a:extLst>
          </p:cNvPr>
          <p:cNvSpPr txBox="1"/>
          <p:nvPr/>
        </p:nvSpPr>
        <p:spPr>
          <a:xfrm>
            <a:off x="6447344" y="816096"/>
            <a:ext cx="5232397" cy="446597"/>
          </a:xfrm>
          <a:prstGeom prst="rect">
            <a:avLst/>
          </a:prstGeom>
          <a:noFill/>
        </p:spPr>
        <p:txBody>
          <a:bodyPr wrap="square">
            <a:spAutoFit/>
          </a:bodyPr>
          <a:lstStyle/>
          <a:p>
            <a:pPr marL="0" marR="0" lvl="0" indent="0" algn="just" defTabSz="914400" rtl="0" eaLnBrk="1" fontAlgn="auto" latinLnBrk="0" hangingPunct="1">
              <a:lnSpc>
                <a:spcPct val="107000"/>
              </a:lnSpc>
              <a:spcBef>
                <a:spcPts val="600"/>
              </a:spcBef>
              <a:spcAft>
                <a:spcPts val="1400"/>
              </a:spcAft>
              <a:buClrTx/>
              <a:buSzTx/>
              <a:buFont typeface="Arial" panose="020B0604020202020204" pitchFamily="34" charset="0"/>
              <a:buNone/>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En matière de sélection, plusieurs stratégies sont à l’œuvre et impactent les types de communication déployés : </a:t>
            </a:r>
          </a:p>
        </p:txBody>
      </p:sp>
      <p:graphicFrame>
        <p:nvGraphicFramePr>
          <p:cNvPr id="2" name="Diagramme 1">
            <a:extLst>
              <a:ext uri="{FF2B5EF4-FFF2-40B4-BE49-F238E27FC236}">
                <a16:creationId xmlns:a16="http://schemas.microsoft.com/office/drawing/2014/main" id="{83675084-6178-9D3B-2C1A-AA4BC0F356D2}"/>
              </a:ext>
            </a:extLst>
          </p:cNvPr>
          <p:cNvGraphicFramePr/>
          <p:nvPr>
            <p:extLst>
              <p:ext uri="{D42A27DB-BD31-4B8C-83A1-F6EECF244321}">
                <p14:modId xmlns:p14="http://schemas.microsoft.com/office/powerpoint/2010/main" val="3691720903"/>
              </p:ext>
            </p:extLst>
          </p:nvPr>
        </p:nvGraphicFramePr>
        <p:xfrm>
          <a:off x="6637941" y="1103043"/>
          <a:ext cx="5055876" cy="44555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414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C19646A-56A9-330E-D670-42569E05910B}"/>
              </a:ext>
            </a:extLst>
          </p:cNvPr>
          <p:cNvSpPr txBox="1"/>
          <p:nvPr/>
        </p:nvSpPr>
        <p:spPr>
          <a:xfrm>
            <a:off x="678629" y="454568"/>
            <a:ext cx="7605562" cy="5632311"/>
          </a:xfrm>
          <a:prstGeom prst="rect">
            <a:avLst/>
          </a:prstGeom>
          <a:noFill/>
        </p:spPr>
        <p:txBody>
          <a:bodyPr wrap="square">
            <a:spAutoFit/>
          </a:bodyPr>
          <a:lstStyle/>
          <a:p>
            <a:pPr marL="0" indent="0" algn="just">
              <a:buNone/>
            </a:pPr>
            <a:r>
              <a:rPr lang="fr-FR" sz="1400" b="1" i="1" kern="1600" dirty="0">
                <a:solidFill>
                  <a:schemeClr val="accent6"/>
                </a:solidFill>
                <a:ea typeface="PMingLiU" panose="02020500000000000000" pitchFamily="18" charset="-120"/>
                <a:cs typeface="Times New Roman" panose="02020603050405020304" pitchFamily="18" charset="0"/>
              </a:rPr>
              <a:t>Un nombre de départs plus important avec les séjours collectifs</a:t>
            </a:r>
          </a:p>
          <a:p>
            <a:pPr marL="0" indent="0" algn="just">
              <a:buNone/>
            </a:pPr>
            <a:endParaRPr lang="fr-FR" sz="1200" b="1" i="1" kern="1600" dirty="0">
              <a:solidFill>
                <a:schemeClr val="accent6"/>
              </a:solidFill>
              <a:ea typeface="PMingLiU" panose="02020500000000000000" pitchFamily="18" charset="-120"/>
              <a:cs typeface="Times New Roman" panose="02020603050405020304" pitchFamily="18" charset="0"/>
            </a:endParaRPr>
          </a:p>
          <a:p>
            <a:pPr marL="0" indent="0" algn="just">
              <a:buNone/>
            </a:pPr>
            <a:r>
              <a:rPr lang="fr-FR" sz="1200" b="1" kern="1600" dirty="0">
                <a:solidFill>
                  <a:schemeClr val="bg2"/>
                </a:solidFill>
                <a:ea typeface="PMingLiU" panose="02020500000000000000" pitchFamily="18" charset="-120"/>
                <a:cs typeface="Times New Roman" panose="02020603050405020304" pitchFamily="18" charset="0"/>
              </a:rPr>
              <a:t>Les écarts en nombre de départs par année sont très importants d’un centre à l’autre</a:t>
            </a:r>
            <a:r>
              <a:rPr lang="fr-FR" sz="1200" kern="1600" dirty="0">
                <a:solidFill>
                  <a:schemeClr val="bg2"/>
                </a:solidFill>
                <a:ea typeface="PMingLiU" panose="02020500000000000000" pitchFamily="18" charset="-120"/>
                <a:cs typeface="Times New Roman" panose="02020603050405020304" pitchFamily="18" charset="0"/>
              </a:rPr>
              <a:t>. </a:t>
            </a:r>
          </a:p>
          <a:p>
            <a:pPr marL="0" indent="0" algn="just">
              <a:buNone/>
            </a:pPr>
            <a:endParaRPr lang="fr-FR" sz="1200" kern="1600" dirty="0">
              <a:solidFill>
                <a:schemeClr val="bg2"/>
              </a:solidFill>
              <a:ea typeface="PMingLiU" panose="02020500000000000000" pitchFamily="18" charset="-120"/>
              <a:cs typeface="Times New Roman" panose="02020603050405020304" pitchFamily="18" charset="0"/>
            </a:endParaRPr>
          </a:p>
          <a:p>
            <a:pPr marL="0" indent="0" algn="just">
              <a:buNone/>
            </a:pPr>
            <a:r>
              <a:rPr lang="fr-FR" sz="1200" kern="1600" dirty="0">
                <a:solidFill>
                  <a:schemeClr val="bg2"/>
                </a:solidFill>
                <a:ea typeface="PMingLiU" panose="02020500000000000000" pitchFamily="18" charset="-120"/>
                <a:cs typeface="Times New Roman" panose="02020603050405020304" pitchFamily="18" charset="0"/>
              </a:rPr>
              <a:t> A partir des entretiens avec les référents et directions des centres, on constate que :</a:t>
            </a:r>
          </a:p>
          <a:p>
            <a:pPr marL="171450" indent="-171450" algn="just">
              <a:buClr>
                <a:srgbClr val="C9506B"/>
              </a:buClr>
              <a:buFont typeface="Wingdings" panose="05000000000000000000" pitchFamily="2" charset="2"/>
              <a:buChar char=""/>
            </a:pPr>
            <a:endParaRPr lang="fr-FR" sz="1200" b="1" i="1" kern="1600" dirty="0">
              <a:solidFill>
                <a:schemeClr val="bg2"/>
              </a:solidFill>
              <a:ea typeface="PMingLiU" panose="02020500000000000000" pitchFamily="18" charset="-120"/>
              <a:cs typeface="Times New Roman" panose="02020603050405020304" pitchFamily="18" charset="0"/>
            </a:endParaRPr>
          </a:p>
          <a:p>
            <a:pPr marL="171450" indent="-171450" algn="just">
              <a:buClr>
                <a:srgbClr val="C9506B"/>
              </a:buClr>
              <a:buFont typeface="Wingdings" panose="05000000000000000000" pitchFamily="2" charset="2"/>
              <a:buChar char=""/>
            </a:pPr>
            <a:r>
              <a:rPr lang="fr-FR" sz="1200" b="1" kern="1600" dirty="0">
                <a:solidFill>
                  <a:schemeClr val="bg2"/>
                </a:solidFill>
                <a:ea typeface="PMingLiU" panose="02020500000000000000" pitchFamily="18" charset="-120"/>
                <a:cs typeface="Times New Roman" panose="02020603050405020304" pitchFamily="18" charset="0"/>
              </a:rPr>
              <a:t>Les séjours collectifs permettent de faire partir un nombre plus important de personnes</a:t>
            </a:r>
            <a:r>
              <a:rPr lang="fr-FR" sz="1200" kern="1600" dirty="0">
                <a:solidFill>
                  <a:schemeClr val="bg2"/>
                </a:solidFill>
                <a:ea typeface="PMingLiU" panose="02020500000000000000" pitchFamily="18" charset="-120"/>
                <a:cs typeface="Times New Roman" panose="02020603050405020304" pitchFamily="18" charset="0"/>
              </a:rPr>
              <a:t>, soit par la création de « petits groupes » de jeunes notamment (4 ou 5), ou des groupes de 8 familles ou 8 personnes. Selon le projet, les personnes peuvent être plus de 50 à partir sur un même voyage, souvent pour les séniors ou en intergénérationnel. Les séjours collectifs répondent à un objectif d’autonomisation lorsque les personnes  sont sollicitées pour s’occuper en amont de la logistique ou pour trouver un lieu de vacances. Pour les jeunes, ils sont l’occasion d’aborder des sujets tels que l’alimentation, l’hygiène, le rapport à autrui, etc. En revanche, ils peuvent aussi répondre à une logique « accès aux droits » lorsqu’ils permettent à des groupes de profiter de temps de répit, sans implication préalable.</a:t>
            </a:r>
          </a:p>
          <a:p>
            <a:pPr marL="171450" indent="-171450" algn="just">
              <a:buClr>
                <a:srgbClr val="C9506B"/>
              </a:buClr>
              <a:buFont typeface="Wingdings" panose="05000000000000000000" pitchFamily="2" charset="2"/>
              <a:buChar char=""/>
            </a:pPr>
            <a:endParaRPr lang="fr-FR" sz="1200" kern="1600" dirty="0">
              <a:solidFill>
                <a:schemeClr val="bg2"/>
              </a:solidFill>
              <a:ea typeface="PMingLiU" panose="02020500000000000000" pitchFamily="18" charset="-120"/>
              <a:cs typeface="Times New Roman" panose="02020603050405020304" pitchFamily="18" charset="0"/>
            </a:endParaRPr>
          </a:p>
          <a:p>
            <a:pPr marL="171450" indent="-171450" algn="just">
              <a:buClr>
                <a:srgbClr val="C9506B"/>
              </a:buClr>
              <a:buFont typeface="Wingdings" panose="05000000000000000000" pitchFamily="2" charset="2"/>
              <a:buChar char=""/>
            </a:pPr>
            <a:r>
              <a:rPr lang="fr-FR" sz="1200" b="1" kern="1600" dirty="0">
                <a:solidFill>
                  <a:schemeClr val="bg2"/>
                </a:solidFill>
                <a:ea typeface="PMingLiU" panose="02020500000000000000" pitchFamily="18" charset="-120"/>
                <a:cs typeface="Times New Roman" panose="02020603050405020304" pitchFamily="18" charset="0"/>
              </a:rPr>
              <a:t>Pour les départs individuels</a:t>
            </a:r>
            <a:r>
              <a:rPr lang="fr-FR" sz="1200" kern="1600" dirty="0">
                <a:solidFill>
                  <a:schemeClr val="bg2"/>
                </a:solidFill>
                <a:ea typeface="PMingLiU" panose="02020500000000000000" pitchFamily="18" charset="-120"/>
                <a:cs typeface="Times New Roman" panose="02020603050405020304" pitchFamily="18" charset="0"/>
              </a:rPr>
              <a:t>, le nombre de départ peut être très limité (moins de 5 familles au total par an) pour privilégier l’organisation de départs collectifs, souvent plus demandeurs en temps fourni par les professionnels, ou car la structure n’a pas encore investi le sujet des vacances et propose un accompagnement </a:t>
            </a:r>
            <a:r>
              <a:rPr lang="fr-FR" sz="1200" i="1" kern="1600" dirty="0">
                <a:solidFill>
                  <a:schemeClr val="bg2"/>
                </a:solidFill>
                <a:ea typeface="PMingLiU" panose="02020500000000000000" pitchFamily="18" charset="-120"/>
                <a:cs typeface="Times New Roman" panose="02020603050405020304" pitchFamily="18" charset="0"/>
              </a:rPr>
              <a:t>a minima </a:t>
            </a:r>
            <a:r>
              <a:rPr lang="fr-FR" sz="1200" kern="1600" dirty="0">
                <a:solidFill>
                  <a:schemeClr val="bg2"/>
                </a:solidFill>
                <a:ea typeface="PMingLiU" panose="02020500000000000000" pitchFamily="18" charset="-120"/>
                <a:cs typeface="Times New Roman" panose="02020603050405020304" pitchFamily="18" charset="0"/>
              </a:rPr>
              <a:t>(2 centres investigués)</a:t>
            </a:r>
            <a:r>
              <a:rPr lang="fr-FR" sz="1200" i="1" kern="1600" dirty="0">
                <a:solidFill>
                  <a:schemeClr val="bg2"/>
                </a:solidFill>
                <a:ea typeface="PMingLiU" panose="02020500000000000000" pitchFamily="18" charset="-120"/>
                <a:cs typeface="Times New Roman" panose="02020603050405020304" pitchFamily="18" charset="0"/>
              </a:rPr>
              <a:t>. </a:t>
            </a:r>
            <a:r>
              <a:rPr lang="fr-FR" sz="1200" kern="1600" dirty="0">
                <a:solidFill>
                  <a:schemeClr val="bg2"/>
                </a:solidFill>
                <a:ea typeface="PMingLiU" panose="02020500000000000000" pitchFamily="18" charset="-120"/>
                <a:cs typeface="Times New Roman" panose="02020603050405020304" pitchFamily="18" charset="0"/>
              </a:rPr>
              <a:t>Inversement</a:t>
            </a:r>
            <a:r>
              <a:rPr lang="fr-FR" sz="1200" i="1" kern="1600" dirty="0">
                <a:solidFill>
                  <a:schemeClr val="bg2"/>
                </a:solidFill>
                <a:ea typeface="PMingLiU" panose="02020500000000000000" pitchFamily="18" charset="-120"/>
                <a:cs typeface="Times New Roman" panose="02020603050405020304" pitchFamily="18" charset="0"/>
              </a:rPr>
              <a:t>, </a:t>
            </a:r>
            <a:r>
              <a:rPr lang="fr-FR" sz="1200" kern="1600" dirty="0">
                <a:solidFill>
                  <a:schemeClr val="bg2"/>
                </a:solidFill>
                <a:ea typeface="PMingLiU" panose="02020500000000000000" pitchFamily="18" charset="-120"/>
                <a:cs typeface="Times New Roman" panose="02020603050405020304" pitchFamily="18" charset="0"/>
              </a:rPr>
              <a:t>le nombre de départs peut également être important lorsque le centre n’impose pas de critères de sélection stricts, au-delà du critère de quotient familial et que l’implication dans le projet à travers des actions participatives n’est pas toujours requise (+ de 50 départs). L’orientation par des partenaires peut faciliter le nombre de départs, les Centres étant exclusivement dans une logique d’information sur les droits. Le nombre de personnes parties dépend alors de l’intensité des orientations.</a:t>
            </a:r>
          </a:p>
          <a:p>
            <a:pPr marL="171450" indent="-171450" algn="just">
              <a:buClr>
                <a:srgbClr val="C9506B"/>
              </a:buClr>
              <a:buFont typeface="Wingdings" panose="05000000000000000000" pitchFamily="2" charset="2"/>
              <a:buChar char=""/>
            </a:pPr>
            <a:endParaRPr lang="fr-FR" sz="1200" kern="1600" dirty="0">
              <a:solidFill>
                <a:schemeClr val="bg2"/>
              </a:solidFill>
              <a:ea typeface="PMingLiU" panose="02020500000000000000" pitchFamily="18" charset="-120"/>
              <a:cs typeface="Times New Roman" panose="02020603050405020304" pitchFamily="18" charset="0"/>
            </a:endParaRPr>
          </a:p>
          <a:p>
            <a:pPr marL="171450" indent="-171450" algn="just">
              <a:buClr>
                <a:srgbClr val="C9506B"/>
              </a:buClr>
              <a:buFont typeface="Wingdings" panose="05000000000000000000" pitchFamily="2" charset="2"/>
              <a:buChar char=""/>
            </a:pPr>
            <a:r>
              <a:rPr lang="fr-FR" sz="1200" b="1" kern="1600" dirty="0">
                <a:solidFill>
                  <a:schemeClr val="bg2"/>
                </a:solidFill>
                <a:ea typeface="PMingLiU" panose="02020500000000000000" pitchFamily="18" charset="-120"/>
                <a:cs typeface="Times New Roman" panose="02020603050405020304" pitchFamily="18" charset="0"/>
              </a:rPr>
              <a:t>Les Centres sociaux municipaux </a:t>
            </a:r>
            <a:r>
              <a:rPr lang="fr-FR" sz="1200" kern="1600" dirty="0">
                <a:solidFill>
                  <a:schemeClr val="bg2"/>
                </a:solidFill>
                <a:ea typeface="PMingLiU" panose="02020500000000000000" pitchFamily="18" charset="-120"/>
                <a:cs typeface="Times New Roman" panose="02020603050405020304" pitchFamily="18" charset="0"/>
              </a:rPr>
              <a:t>peuvent bénéficier d’une plus large communication sur le dispositif. C’est le cas au CESAM de Sorgues dont </a:t>
            </a:r>
            <a:r>
              <a:rPr lang="fr-CA" sz="1200" kern="1600" dirty="0">
                <a:solidFill>
                  <a:schemeClr val="bg2"/>
                </a:solidFill>
                <a:ea typeface="PMingLiU" panose="02020500000000000000" pitchFamily="18" charset="-120"/>
                <a:cs typeface="Times New Roman" panose="02020603050405020304" pitchFamily="18" charset="0"/>
              </a:rPr>
              <a:t>la communication sur le dispositif est effectuée en partie par le service de la mairie, notamment par les affichages dans la ville. Le centre se dit </a:t>
            </a:r>
            <a:r>
              <a:rPr lang="fr-CA" sz="1200" i="1" kern="1600" dirty="0">
                <a:solidFill>
                  <a:schemeClr val="bg2"/>
                </a:solidFill>
                <a:ea typeface="PMingLiU" panose="02020500000000000000" pitchFamily="18" charset="-120"/>
                <a:cs typeface="Times New Roman" panose="02020603050405020304" pitchFamily="18" charset="0"/>
              </a:rPr>
              <a:t>« très soutenu par le service </a:t>
            </a:r>
            <a:r>
              <a:rPr lang="fr-CA" sz="1200" i="1" kern="1600" dirty="0" err="1">
                <a:solidFill>
                  <a:schemeClr val="bg2"/>
                </a:solidFill>
                <a:ea typeface="PMingLiU" panose="02020500000000000000" pitchFamily="18" charset="-120"/>
                <a:cs typeface="Times New Roman" panose="02020603050405020304" pitchFamily="18" charset="0"/>
              </a:rPr>
              <a:t>comm</a:t>
            </a:r>
            <a:r>
              <a:rPr lang="fr-CA" sz="1200" i="1" kern="1600" dirty="0">
                <a:solidFill>
                  <a:schemeClr val="bg2"/>
                </a:solidFill>
                <a:ea typeface="PMingLiU" panose="02020500000000000000" pitchFamily="18" charset="-120"/>
                <a:cs typeface="Times New Roman" panose="02020603050405020304" pitchFamily="18" charset="0"/>
              </a:rPr>
              <a:t> de la ville ». </a:t>
            </a:r>
            <a:r>
              <a:rPr lang="fr-CA" sz="1200" kern="1600" dirty="0">
                <a:solidFill>
                  <a:schemeClr val="bg2"/>
                </a:solidFill>
                <a:ea typeface="PMingLiU" panose="02020500000000000000" pitchFamily="18" charset="-120"/>
                <a:cs typeface="Times New Roman" panose="02020603050405020304" pitchFamily="18" charset="0"/>
              </a:rPr>
              <a:t>Sur 140 familles qui partent en vacances chaque année, environ 50 sont nouvelles et  environ 80 partent avec l’ANCV.</a:t>
            </a:r>
          </a:p>
          <a:p>
            <a:pPr marL="171450" indent="-171450" algn="just">
              <a:buClr>
                <a:srgbClr val="C9506B"/>
              </a:buClr>
              <a:buFont typeface="Wingdings" panose="05000000000000000000" pitchFamily="2" charset="2"/>
              <a:buChar char=""/>
            </a:pPr>
            <a:endParaRPr lang="fr-FR" sz="1200" kern="1600" dirty="0">
              <a:solidFill>
                <a:schemeClr val="bg2"/>
              </a:solidFill>
              <a:ea typeface="PMingLiU" panose="02020500000000000000" pitchFamily="18" charset="-120"/>
              <a:cs typeface="Times New Roman" panose="02020603050405020304" pitchFamily="18" charset="0"/>
            </a:endParaRPr>
          </a:p>
        </p:txBody>
      </p:sp>
      <p:sp>
        <p:nvSpPr>
          <p:cNvPr id="6" name="Organigramme : Délai 5">
            <a:extLst>
              <a:ext uri="{FF2B5EF4-FFF2-40B4-BE49-F238E27FC236}">
                <a16:creationId xmlns:a16="http://schemas.microsoft.com/office/drawing/2014/main" id="{FA4BB353-86A0-A8E6-814A-E210335A35BE}"/>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2</a:t>
            </a:r>
            <a:endParaRPr lang="fr-FR" sz="2000" dirty="0"/>
          </a:p>
        </p:txBody>
      </p:sp>
      <p:grpSp>
        <p:nvGrpSpPr>
          <p:cNvPr id="7" name="Groupe 6">
            <a:extLst>
              <a:ext uri="{FF2B5EF4-FFF2-40B4-BE49-F238E27FC236}">
                <a16:creationId xmlns:a16="http://schemas.microsoft.com/office/drawing/2014/main" id="{ADB6D728-6598-0C1E-B223-3676A465D81C}"/>
              </a:ext>
            </a:extLst>
          </p:cNvPr>
          <p:cNvGrpSpPr/>
          <p:nvPr/>
        </p:nvGrpSpPr>
        <p:grpSpPr>
          <a:xfrm>
            <a:off x="468745" y="110877"/>
            <a:ext cx="618837" cy="360219"/>
            <a:chOff x="905163" y="3186544"/>
            <a:chExt cx="618837" cy="360219"/>
          </a:xfrm>
        </p:grpSpPr>
        <p:sp>
          <p:nvSpPr>
            <p:cNvPr id="8" name="Organigramme : Connecteur 7">
              <a:extLst>
                <a:ext uri="{FF2B5EF4-FFF2-40B4-BE49-F238E27FC236}">
                  <a16:creationId xmlns:a16="http://schemas.microsoft.com/office/drawing/2014/main" id="{E0985D49-0346-A7AD-2D35-47F8F3CA7CF7}"/>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9" name="ZoneTexte 8">
              <a:extLst>
                <a:ext uri="{FF2B5EF4-FFF2-40B4-BE49-F238E27FC236}">
                  <a16:creationId xmlns:a16="http://schemas.microsoft.com/office/drawing/2014/main" id="{21DAC870-9379-2309-069E-584F9827E319}"/>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2.2</a:t>
              </a:r>
              <a:endParaRPr lang="fr-FR" sz="1400" dirty="0">
                <a:solidFill>
                  <a:schemeClr val="bg1"/>
                </a:solidFill>
              </a:endParaRPr>
            </a:p>
          </p:txBody>
        </p:sp>
      </p:grpSp>
      <p:sp>
        <p:nvSpPr>
          <p:cNvPr id="2" name="Espace réservé du numéro de diapositive 3">
            <a:extLst>
              <a:ext uri="{FF2B5EF4-FFF2-40B4-BE49-F238E27FC236}">
                <a16:creationId xmlns:a16="http://schemas.microsoft.com/office/drawing/2014/main" id="{BD9B9053-5E3F-6078-8D05-4A3E167FB8EB}"/>
              </a:ext>
            </a:extLst>
          </p:cNvPr>
          <p:cNvSpPr>
            <a:spLocks noGrp="1"/>
          </p:cNvSpPr>
          <p:nvPr>
            <p:ph type="sldNum" sz="quarter" idx="12"/>
          </p:nvPr>
        </p:nvSpPr>
        <p:spPr>
          <a:xfrm>
            <a:off x="11081656" y="6356350"/>
            <a:ext cx="1110343" cy="365125"/>
          </a:xfrm>
        </p:spPr>
        <p:txBody>
          <a:bodyPr/>
          <a:lstStyle/>
          <a:p>
            <a:fld id="{AD2A36CA-2473-4936-82E1-1F3FFFB5F89E}" type="slidenum">
              <a:rPr lang="fr-FR" smtClean="0"/>
              <a:pPr/>
              <a:t>14</a:t>
            </a:fld>
            <a:endParaRPr lang="fr-FR" dirty="0"/>
          </a:p>
        </p:txBody>
      </p:sp>
      <p:sp>
        <p:nvSpPr>
          <p:cNvPr id="5" name="ZoneTexte 4">
            <a:extLst>
              <a:ext uri="{FF2B5EF4-FFF2-40B4-BE49-F238E27FC236}">
                <a16:creationId xmlns:a16="http://schemas.microsoft.com/office/drawing/2014/main" id="{07935B4C-90B2-4B4B-3D4C-6737EDBF1DCA}"/>
              </a:ext>
            </a:extLst>
          </p:cNvPr>
          <p:cNvSpPr txBox="1"/>
          <p:nvPr/>
        </p:nvSpPr>
        <p:spPr>
          <a:xfrm>
            <a:off x="8966578" y="872492"/>
            <a:ext cx="2862617" cy="769441"/>
          </a:xfrm>
          <a:prstGeom prst="rect">
            <a:avLst/>
          </a:prstGeom>
          <a:solidFill>
            <a:schemeClr val="accent1">
              <a:lumMod val="90000"/>
            </a:schemeClr>
          </a:solidFill>
        </p:spPr>
        <p:txBody>
          <a:bodyPr wrap="square">
            <a:spAutoFit/>
          </a:bodyPr>
          <a:lstStyle/>
          <a:p>
            <a:pPr marL="0" indent="0" algn="just">
              <a:buNone/>
            </a:pPr>
            <a:r>
              <a:rPr lang="fr-FR" sz="1100" kern="1600" dirty="0">
                <a:solidFill>
                  <a:schemeClr val="bg2"/>
                </a:solidFill>
                <a:ea typeface="PMingLiU" panose="02020500000000000000" pitchFamily="18" charset="-120"/>
                <a:cs typeface="Times New Roman" panose="02020603050405020304" pitchFamily="18" charset="0"/>
              </a:rPr>
              <a:t>Toutefois, l’absence des données de bilan de l’ensemble des centres ne permet pas de calculer exactement le nombre de personnes parties, en particulier sur le dispositif APV.</a:t>
            </a:r>
          </a:p>
        </p:txBody>
      </p:sp>
    </p:spTree>
    <p:extLst>
      <p:ext uri="{BB962C8B-B14F-4D97-AF65-F5344CB8AC3E}">
        <p14:creationId xmlns:p14="http://schemas.microsoft.com/office/powerpoint/2010/main" val="90889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1929C-BB27-FEAB-339F-7C429CF0E6FB}"/>
              </a:ext>
            </a:extLst>
          </p:cNvPr>
          <p:cNvSpPr>
            <a:spLocks noGrp="1"/>
          </p:cNvSpPr>
          <p:nvPr>
            <p:ph type="ctrTitle"/>
          </p:nvPr>
        </p:nvSpPr>
        <p:spPr/>
        <p:txBody>
          <a:bodyPr>
            <a:normAutofit/>
          </a:bodyPr>
          <a:lstStyle/>
          <a:p>
            <a:r>
              <a:rPr lang="fr-CA" sz="3200" b="1" cap="all" dirty="0">
                <a:solidFill>
                  <a:srgbClr val="595959"/>
                </a:solidFill>
                <a:ea typeface="PMingLiU" panose="02020500000000000000" pitchFamily="18" charset="-120"/>
                <a:cs typeface="Times New Roman" panose="02020603050405020304" pitchFamily="18" charset="0"/>
              </a:rPr>
              <a:t>3</a:t>
            </a:r>
            <a:r>
              <a:rPr lang="fr-CA" sz="32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a:t>
            </a:r>
            <a:r>
              <a:rPr lang="fr-FR" sz="32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Les ACCOMPAGNEMENTS AUX projets vacances</a:t>
            </a:r>
            <a:endParaRPr lang="fr-FR" sz="3200" dirty="0"/>
          </a:p>
        </p:txBody>
      </p:sp>
      <p:sp>
        <p:nvSpPr>
          <p:cNvPr id="3" name="Espace réservé du numéro de diapositive 3">
            <a:extLst>
              <a:ext uri="{FF2B5EF4-FFF2-40B4-BE49-F238E27FC236}">
                <a16:creationId xmlns:a16="http://schemas.microsoft.com/office/drawing/2014/main" id="{0804892C-2001-F7B7-F550-9151911B014F}"/>
              </a:ext>
            </a:extLst>
          </p:cNvPr>
          <p:cNvSpPr>
            <a:spLocks noGrp="1"/>
          </p:cNvSpPr>
          <p:nvPr>
            <p:ph type="sldNum" sz="quarter" idx="12"/>
          </p:nvPr>
        </p:nvSpPr>
        <p:spPr>
          <a:xfrm>
            <a:off x="11081656" y="6356350"/>
            <a:ext cx="1110343" cy="365125"/>
          </a:xfrm>
        </p:spPr>
        <p:txBody>
          <a:bodyPr/>
          <a:lstStyle/>
          <a:p>
            <a:fld id="{AD2A36CA-2473-4936-82E1-1F3FFFB5F89E}" type="slidenum">
              <a:rPr lang="fr-FR" smtClean="0"/>
              <a:pPr/>
              <a:t>15</a:t>
            </a:fld>
            <a:endParaRPr lang="fr-FR" dirty="0"/>
          </a:p>
        </p:txBody>
      </p:sp>
    </p:spTree>
    <p:extLst>
      <p:ext uri="{BB962C8B-B14F-4D97-AF65-F5344CB8AC3E}">
        <p14:creationId xmlns:p14="http://schemas.microsoft.com/office/powerpoint/2010/main" val="2636543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42053"/>
            <a:ext cx="10515600" cy="1325563"/>
          </a:xfrm>
        </p:spPr>
        <p:txBody>
          <a:bodyPr/>
          <a:lstStyle/>
          <a:p>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3. Les </a:t>
            </a:r>
            <a:r>
              <a:rPr lang="fr-FR" sz="2000" b="1" cap="all" dirty="0">
                <a:solidFill>
                  <a:srgbClr val="595959"/>
                </a:solidFill>
                <a:ea typeface="PMingLiU" panose="02020500000000000000" pitchFamily="18" charset="-120"/>
                <a:cs typeface="Times New Roman" panose="02020603050405020304" pitchFamily="18" charset="0"/>
              </a:rPr>
              <a:t>accompagnements aux projets vacances</a:t>
            </a:r>
            <a:br>
              <a:rPr lang="fr-FR" sz="2000" b="1" cap="all" dirty="0">
                <a:solidFill>
                  <a:srgbClr val="595959"/>
                </a:solidFill>
                <a:ea typeface="PMingLiU" panose="02020500000000000000" pitchFamily="18" charset="-120"/>
                <a:cs typeface="Times New Roman" panose="02020603050405020304" pitchFamily="18" charset="0"/>
              </a:rPr>
            </a:br>
            <a:r>
              <a:rPr lang="fr-FR" sz="1800" b="1" cap="small" dirty="0">
                <a:solidFill>
                  <a:srgbClr val="C96372"/>
                </a:solidFill>
                <a:ea typeface="PMingLiU" panose="02020500000000000000" pitchFamily="18" charset="-120"/>
                <a:cs typeface="Times New Roman" panose="02020603050405020304" pitchFamily="18" charset="0"/>
              </a:rPr>
              <a:t>3.1 Les moyens humains et temps dédiés</a:t>
            </a:r>
            <a:br>
              <a:rPr lang="fr-FR" sz="2000" b="1"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1040467"/>
            <a:ext cx="10972796" cy="5172128"/>
          </a:xfrm>
        </p:spPr>
        <p:txBody>
          <a:bodyPr/>
          <a:lstStyle/>
          <a:p>
            <a:pPr marL="0" indent="0">
              <a:buNone/>
            </a:pPr>
            <a:r>
              <a:rPr lang="fr-CA" sz="1400" b="1" i="1" kern="1600" dirty="0">
                <a:solidFill>
                  <a:schemeClr val="accent6"/>
                </a:solidFill>
                <a:ea typeface="PMingLiU" panose="02020500000000000000" pitchFamily="18" charset="-120"/>
                <a:cs typeface="Times New Roman" panose="02020603050405020304" pitchFamily="18" charset="0"/>
              </a:rPr>
              <a:t>Une référence partagée entre professionnels ou concentrée sur une personne dédiée</a:t>
            </a:r>
          </a:p>
          <a:p>
            <a:pPr marL="0" lvl="0" indent="0" algn="just">
              <a:lnSpc>
                <a:spcPct val="107000"/>
              </a:lnSpc>
              <a:spcBef>
                <a:spcPts val="600"/>
              </a:spcBef>
              <a:spcAft>
                <a:spcPts val="1400"/>
              </a:spcAft>
              <a:buNone/>
              <a:tabLst>
                <a:tab pos="457200" algn="l"/>
              </a:tabLst>
            </a:pPr>
            <a:r>
              <a:rPr lang="fr-FR" sz="1100" dirty="0">
                <a:solidFill>
                  <a:srgbClr val="000000"/>
                </a:solidFill>
                <a:ea typeface="Calibri" panose="020F0502020204030204" pitchFamily="34" charset="0"/>
                <a:cs typeface="Times New Roman" panose="02020603050405020304" pitchFamily="18" charset="0"/>
              </a:rPr>
              <a:t>Les professionnels ou équipes des Centres Sociaux dédiés aux projets-vacances ont une composition spécifique dans chaque centre, ces choix étant laissés à la structure. Les différents professionnels sont impliqués plus ou moins fortement :</a:t>
            </a:r>
          </a:p>
          <a:p>
            <a:pPr marL="0" lvl="0" indent="0" algn="just">
              <a:lnSpc>
                <a:spcPct val="107000"/>
              </a:lnSpc>
              <a:spcBef>
                <a:spcPts val="600"/>
              </a:spcBef>
              <a:spcAft>
                <a:spcPts val="1400"/>
              </a:spcAft>
              <a:buNone/>
              <a:tabLst>
                <a:tab pos="457200" algn="l"/>
              </a:tabLst>
            </a:pPr>
            <a:endParaRPr lang="fr-FR" sz="1100" dirty="0">
              <a:solidFill>
                <a:srgbClr val="000000"/>
              </a:solidFill>
              <a:ea typeface="Calibri" panose="020F0502020204030204" pitchFamily="34" charset="0"/>
              <a:cs typeface="Times New Roman" panose="02020603050405020304" pitchFamily="18" charset="0"/>
            </a:endParaRPr>
          </a:p>
          <a:p>
            <a:pPr marL="0" lvl="0" indent="0" algn="just">
              <a:lnSpc>
                <a:spcPct val="107000"/>
              </a:lnSpc>
              <a:spcBef>
                <a:spcPts val="600"/>
              </a:spcBef>
              <a:spcAft>
                <a:spcPts val="1400"/>
              </a:spcAft>
              <a:buNone/>
              <a:tabLst>
                <a:tab pos="457200" algn="l"/>
              </a:tabLst>
            </a:pPr>
            <a:endParaRPr lang="fr-FR" sz="1100" dirty="0">
              <a:solidFill>
                <a:srgbClr val="000000"/>
              </a:solidFill>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400"/>
              </a:spcAft>
              <a:buFont typeface="Wingdings" panose="05000000000000000000" pitchFamily="2" charset="2"/>
              <a:buChar char=""/>
              <a:tabLst>
                <a:tab pos="457200" algn="l"/>
              </a:tabLst>
            </a:pP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400"/>
              </a:spcAft>
              <a:buFont typeface="Wingdings" panose="05000000000000000000" pitchFamily="2" charset="2"/>
              <a:buChar char=""/>
              <a:tabLst>
                <a:tab pos="457200" algn="l"/>
              </a:tabLst>
            </a:pPr>
            <a:endParaRPr lang="fr-FR" sz="1100" dirty="0">
              <a:solidFill>
                <a:srgbClr val="000000"/>
              </a:solidFill>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400"/>
              </a:spcAft>
              <a:buFont typeface="Wingdings" panose="05000000000000000000" pitchFamily="2" charset="2"/>
              <a:buChar char=""/>
              <a:tabLst>
                <a:tab pos="457200" algn="l"/>
              </a:tabLst>
            </a:pPr>
            <a:endParaRPr lang="fr-CA" sz="1100" dirty="0">
              <a:solidFill>
                <a:srgbClr val="000000"/>
              </a:solidFill>
              <a:ea typeface="Calibri" panose="020F0502020204030204" pitchFamily="34" charset="0"/>
              <a:cs typeface="Times New Roman" panose="02020603050405020304" pitchFamily="18" charset="0"/>
            </a:endParaRPr>
          </a:p>
          <a:p>
            <a:pPr marL="0" lvl="0" indent="0" algn="just">
              <a:lnSpc>
                <a:spcPct val="107000"/>
              </a:lnSpc>
              <a:spcBef>
                <a:spcPts val="600"/>
              </a:spcBef>
              <a:spcAft>
                <a:spcPts val="1400"/>
              </a:spcAft>
              <a:buNone/>
              <a:tabLst>
                <a:tab pos="457200" algn="l"/>
              </a:tabLst>
            </a:pP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16</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6" name="ZoneTexte 5">
            <a:extLst>
              <a:ext uri="{FF2B5EF4-FFF2-40B4-BE49-F238E27FC236}">
                <a16:creationId xmlns:a16="http://schemas.microsoft.com/office/drawing/2014/main" id="{D27019CD-BAF0-B3C5-21B6-FFF4421C1EF6}"/>
              </a:ext>
            </a:extLst>
          </p:cNvPr>
          <p:cNvSpPr txBox="1"/>
          <p:nvPr/>
        </p:nvSpPr>
        <p:spPr>
          <a:xfrm>
            <a:off x="609601" y="1807309"/>
            <a:ext cx="10987330" cy="4673715"/>
          </a:xfrm>
          <a:prstGeom prst="rect">
            <a:avLst/>
          </a:prstGeom>
          <a:noFill/>
        </p:spPr>
        <p:txBody>
          <a:bodyPr wrap="square">
            <a:spAutoFit/>
          </a:bodyPr>
          <a:lstStyle/>
          <a:p>
            <a:pPr marL="171450" indent="-171450" algn="just">
              <a:lnSpc>
                <a:spcPct val="107000"/>
              </a:lnSpc>
              <a:spcBef>
                <a:spcPts val="600"/>
              </a:spcBef>
              <a:spcAft>
                <a:spcPts val="1400"/>
              </a:spcAft>
              <a:buClr>
                <a:schemeClr val="accent2"/>
              </a:buClr>
              <a:buFont typeface="Wingdings" panose="05000000000000000000" pitchFamily="2" charset="2"/>
              <a:buChar char=""/>
              <a:tabLst>
                <a:tab pos="457200" algn="l"/>
              </a:tabLst>
            </a:pPr>
            <a:r>
              <a:rPr lang="fr-FR"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Le portage est principalement du ressort des référents </a:t>
            </a:r>
            <a:r>
              <a:rPr lang="fr-FR" sz="1100" b="1" dirty="0">
                <a:solidFill>
                  <a:srgbClr val="000000"/>
                </a:solidFill>
                <a:ea typeface="Calibri" panose="020F0502020204030204" pitchFamily="34" charset="0"/>
                <a:cs typeface="Times New Roman" panose="02020603050405020304" pitchFamily="18" charset="0"/>
              </a:rPr>
              <a:t>« famille  ou « parentalité », provenant également du secteur adulte ou par des « coordonnateurs ». </a:t>
            </a:r>
            <a:r>
              <a:rPr lang="fr-FR" sz="1100" dirty="0">
                <a:solidFill>
                  <a:srgbClr val="000000"/>
                </a:solidFill>
                <a:ea typeface="Calibri" panose="020F0502020204030204" pitchFamily="34" charset="0"/>
                <a:cs typeface="Times New Roman" panose="02020603050405020304" pitchFamily="18" charset="0"/>
              </a:rPr>
              <a:t>C’est le cas de la grande majorité des centres investigués. La responsabilité peut être également donnée à des coordonnateurs, accompagnés par des référents famille, séniors ou jeunesse et des animateurs. Dans quelques cas, des « référents vacances » sont identifiés au sein du Centre social</a:t>
            </a:r>
            <a:r>
              <a:rPr lang="fr-FR" sz="1100" b="1" dirty="0">
                <a:solidFill>
                  <a:srgbClr val="000000"/>
                </a:solidFill>
                <a:ea typeface="Calibri" panose="020F0502020204030204" pitchFamily="34" charset="0"/>
                <a:cs typeface="Times New Roman" panose="02020603050405020304" pitchFamily="18" charset="0"/>
              </a:rPr>
              <a:t>, </a:t>
            </a:r>
            <a:r>
              <a:rPr lang="fr-FR" sz="1100" dirty="0">
                <a:solidFill>
                  <a:srgbClr val="000000"/>
                </a:solidFill>
                <a:ea typeface="Calibri" panose="020F0502020204030204" pitchFamily="34" charset="0"/>
                <a:cs typeface="Times New Roman" panose="02020603050405020304" pitchFamily="18" charset="0"/>
              </a:rPr>
              <a:t>soit en référence principale </a:t>
            </a:r>
            <a:r>
              <a:rPr lang="fr-FR" sz="1100" b="1" dirty="0">
                <a:solidFill>
                  <a:srgbClr val="000000"/>
                </a:solidFill>
                <a:ea typeface="Calibri" panose="020F0502020204030204" pitchFamily="34" charset="0"/>
                <a:cs typeface="Times New Roman" panose="02020603050405020304" pitchFamily="18" charset="0"/>
              </a:rPr>
              <a:t>(</a:t>
            </a:r>
            <a:r>
              <a:rPr lang="fr-FR" sz="1100" dirty="0">
                <a:solidFill>
                  <a:srgbClr val="000000"/>
                </a:solidFill>
                <a:ea typeface="Calibri" panose="020F0502020204030204" pitchFamily="34" charset="0"/>
                <a:cs typeface="Times New Roman" panose="02020603050405020304" pitchFamily="18" charset="0"/>
              </a:rPr>
              <a:t>à Cherbourg) soit en complément d’autres responsabilités (des coordonnateurs également référents vacances). </a:t>
            </a:r>
          </a:p>
          <a:p>
            <a:pPr marL="171450" indent="-171450" algn="just">
              <a:lnSpc>
                <a:spcPct val="107000"/>
              </a:lnSpc>
              <a:spcBef>
                <a:spcPts val="600"/>
              </a:spcBef>
              <a:spcAft>
                <a:spcPts val="1400"/>
              </a:spcAft>
              <a:buClr>
                <a:schemeClr val="accent2"/>
              </a:buClr>
              <a:buFont typeface="Wingdings" panose="05000000000000000000" pitchFamily="2" charset="2"/>
              <a:buChar char=""/>
              <a:tabLst>
                <a:tab pos="457200" algn="l"/>
              </a:tabLst>
            </a:pPr>
            <a:r>
              <a:rPr lang="fr-FR" sz="1100" b="1" dirty="0">
                <a:solidFill>
                  <a:srgbClr val="000000"/>
                </a:solidFill>
                <a:ea typeface="Calibri" panose="020F0502020204030204" pitchFamily="34" charset="0"/>
                <a:cs typeface="Times New Roman" panose="02020603050405020304" pitchFamily="18" charset="0"/>
              </a:rPr>
              <a:t>Les professionnels peuvent se partager la référence des vacances par dispositif </a:t>
            </a:r>
            <a:r>
              <a:rPr lang="fr-FR" sz="1100" dirty="0">
                <a:solidFill>
                  <a:srgbClr val="000000"/>
                </a:solidFill>
                <a:ea typeface="Calibri" panose="020F0502020204030204" pitchFamily="34" charset="0"/>
                <a:cs typeface="Times New Roman" panose="02020603050405020304" pitchFamily="18" charset="0"/>
              </a:rPr>
              <a:t>(par exemple à Sorgues, le référent jeunesse est également en charge du dispositif BSV) </a:t>
            </a:r>
            <a:r>
              <a:rPr lang="fr-FR" sz="1100" b="1" dirty="0">
                <a:solidFill>
                  <a:srgbClr val="000000"/>
                </a:solidFill>
                <a:ea typeface="Calibri" panose="020F0502020204030204" pitchFamily="34" charset="0"/>
                <a:cs typeface="Times New Roman" panose="02020603050405020304" pitchFamily="18" charset="0"/>
              </a:rPr>
              <a:t>ou par type de publics accompagnés </a:t>
            </a:r>
            <a:r>
              <a:rPr lang="fr-FR" sz="1100" dirty="0">
                <a:solidFill>
                  <a:srgbClr val="000000"/>
                </a:solidFill>
                <a:ea typeface="Calibri" panose="020F0502020204030204" pitchFamily="34" charset="0"/>
                <a:cs typeface="Times New Roman" panose="02020603050405020304" pitchFamily="18" charset="0"/>
              </a:rPr>
              <a:t>(par exemple à Chambéry, la coordonnatrice accompagne les nouvelles personnes orientées par les travailleurs sociaux ou les partenaires et l’animatrice famille et référente « Lieu d’Accueil Parents Enfants » accompagne les publics déjà partis les années précédentes).</a:t>
            </a:r>
          </a:p>
          <a:p>
            <a:pPr marL="171450" indent="-171450" algn="just">
              <a:lnSpc>
                <a:spcPct val="107000"/>
              </a:lnSpc>
              <a:spcBef>
                <a:spcPts val="600"/>
              </a:spcBef>
              <a:spcAft>
                <a:spcPts val="1400"/>
              </a:spcAft>
              <a:buClr>
                <a:schemeClr val="accent2"/>
              </a:buClr>
              <a:buFont typeface="Wingdings" panose="05000000000000000000" pitchFamily="2" charset="2"/>
              <a:buChar char=""/>
              <a:tabLst>
                <a:tab pos="457200" algn="l"/>
              </a:tabLst>
            </a:pPr>
            <a:r>
              <a:rPr lang="fr-FR" sz="1100" dirty="0">
                <a:solidFill>
                  <a:srgbClr val="000000"/>
                </a:solidFill>
                <a:ea typeface="Calibri" panose="020F0502020204030204" pitchFamily="34" charset="0"/>
                <a:cs typeface="Times New Roman" panose="02020603050405020304" pitchFamily="18" charset="0"/>
              </a:rPr>
              <a:t>Ainsi, certains professionnels pilotent les projets-vacances seuls ou de façon très autonome, tandis que d’autres sont davantage en équipe et échangent constamment entre professionnels pour cerner les besoins des publics et proposer un accompagnement adapté.</a:t>
            </a:r>
          </a:p>
          <a:p>
            <a:pPr marL="171450" lvl="0" indent="-171450" algn="just">
              <a:lnSpc>
                <a:spcPct val="107000"/>
              </a:lnSpc>
              <a:spcBef>
                <a:spcPts val="600"/>
              </a:spcBef>
              <a:spcAft>
                <a:spcPts val="1400"/>
              </a:spcAft>
              <a:buClr>
                <a:schemeClr val="accent2"/>
              </a:buClr>
              <a:buFont typeface="Wingdings" panose="05000000000000000000" pitchFamily="2" charset="2"/>
              <a:buChar char=""/>
              <a:tabLst>
                <a:tab pos="457200" algn="l"/>
              </a:tabLst>
            </a:pPr>
            <a:r>
              <a:rPr lang="fr-FR"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Les directions </a:t>
            </a:r>
            <a:r>
              <a:rPr 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peuvent être impliquées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dans la construction du dispositif et ses orientations mais n’interviennent généralement que sur des questions administratives, de support administratif et lors de prises de décisions sur des  situations spécifiques ou délicates. . De façon minoritaire, la direction peut s’impliquer dans le projet en conduisant les publics sur les lieux de séjours ou en participant au séjour sur place (Saint Priest pour le séjour séniors, Saint Quentin-la-Poterie pour le séjour intergénérationnel). Parfois, en l’absence de personnel, la direction prend le relai de façon temporaire pour poursuivre le dispositif (Saint Germain-en-Laye). Sur les 18 centres investigués, 10 personnels de direction étaient présents lors des entretiens. Pour les autres, le sujet des vacances semble être fortement délégué aux référents qui le pilotent.</a:t>
            </a:r>
          </a:p>
          <a:p>
            <a:pPr marL="449263" algn="just"/>
            <a:r>
              <a:rPr kumimoji="0" lang="fr-FR" sz="1100" b="1" i="0" u="none" strike="noStrike" kern="1200" cap="none" spc="0" normalizeH="0" baseline="0" noProof="0" dirty="0">
                <a:ln>
                  <a:noFill/>
                </a:ln>
                <a:solidFill>
                  <a:srgbClr val="8F303E"/>
                </a:solidFill>
                <a:effectLst/>
                <a:uLnTx/>
                <a:uFillTx/>
                <a:latin typeface="Corbel"/>
                <a:ea typeface="Calibri" panose="020F0502020204030204" pitchFamily="34" charset="0"/>
                <a:cs typeface="Times New Roman" panose="02020603050405020304" pitchFamily="18" charset="0"/>
              </a:rPr>
              <a:t>Les bonnes pratiques </a:t>
            </a:r>
            <a:r>
              <a:rPr kumimoji="0" lang="fr-FR" sz="1100" b="0" i="0" u="none" strike="noStrike" kern="1200" cap="none" spc="0" normalizeH="0" baseline="0" noProof="0" dirty="0">
                <a:ln>
                  <a:noFill/>
                </a:ln>
                <a:solidFill>
                  <a:srgbClr val="000000"/>
                </a:solidFill>
                <a:effectLst/>
                <a:uLnTx/>
                <a:uFillTx/>
                <a:latin typeface="Corbel"/>
                <a:ea typeface="Calibri" panose="020F0502020204030204" pitchFamily="34" charset="0"/>
                <a:cs typeface="Times New Roman" panose="02020603050405020304" pitchFamily="18" charset="0"/>
              </a:rPr>
              <a:t>consistent à impliquer la direction dans le portage du sujet « vacances », de limiter l’isolement des professionnels en charge de la thématique, sans qui les projets sont abandonnés, faute de reprise en interne. Cela peut passer soit par un partage de responsabilités, soit par la mobilisation d’une équipe dédiée pouvant travailler de concert. Au-delà de la charge de travail, le besoin de partage entre professionnels sur les orientations du dispositif, sa mise en œuvre concrète et sur les difficultés rencontrées</a:t>
            </a:r>
            <a:r>
              <a:rPr lang="fr-FR" sz="1100" dirty="0">
                <a:solidFill>
                  <a:srgbClr val="000000"/>
                </a:solidFill>
                <a:latin typeface="Corbel"/>
                <a:ea typeface="Calibri" panose="020F0502020204030204" pitchFamily="34" charset="0"/>
                <a:cs typeface="Times New Roman" panose="02020603050405020304" pitchFamily="18" charset="0"/>
              </a:rPr>
              <a:t> en cours d’accompagnement</a:t>
            </a:r>
            <a:r>
              <a:rPr kumimoji="0" lang="fr-FR" sz="1100" b="0" i="0" u="none" strike="noStrike" kern="1200" cap="none" spc="0" normalizeH="0" baseline="0" noProof="0" dirty="0">
                <a:ln>
                  <a:noFill/>
                </a:ln>
                <a:solidFill>
                  <a:srgbClr val="000000"/>
                </a:solidFill>
                <a:effectLst/>
                <a:uLnTx/>
                <a:uFillTx/>
                <a:latin typeface="Corbel"/>
                <a:ea typeface="Calibri" panose="020F0502020204030204" pitchFamily="34" charset="0"/>
                <a:cs typeface="Times New Roman" panose="02020603050405020304" pitchFamily="18" charset="0"/>
              </a:rPr>
              <a:t> est repéré dans tous les centres. Des temps « d’analyse de la pratique » peuvent être organisés à l’échelle des centres mais également au niveau du réseau.</a:t>
            </a:r>
            <a:endParaRPr lang="fr-FR" sz="1100" dirty="0"/>
          </a:p>
          <a:p>
            <a:pPr marL="171450" lvl="0" indent="-171450" algn="just">
              <a:lnSpc>
                <a:spcPct val="107000"/>
              </a:lnSpc>
              <a:spcBef>
                <a:spcPts val="600"/>
              </a:spcBef>
              <a:spcAft>
                <a:spcPts val="1400"/>
              </a:spcAft>
              <a:buClr>
                <a:schemeClr val="accent2"/>
              </a:buClr>
              <a:buFont typeface="Wingdings" panose="05000000000000000000" pitchFamily="2" charset="2"/>
              <a:buChar char=""/>
              <a:tabLst>
                <a:tab pos="457200" algn="l"/>
              </a:tabLst>
            </a:pPr>
            <a:endPar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p:txBody>
      </p:sp>
      <p:pic>
        <p:nvPicPr>
          <p:cNvPr id="13" name="Graphique 12" descr="Commentaire, J’aime avec un remplissage uni">
            <a:extLst>
              <a:ext uri="{FF2B5EF4-FFF2-40B4-BE49-F238E27FC236}">
                <a16:creationId xmlns:a16="http://schemas.microsoft.com/office/drawing/2014/main" id="{0DA78EE5-7008-AC0F-5B8A-AED43926B51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069" y="5226710"/>
            <a:ext cx="581891" cy="581891"/>
          </a:xfrm>
          <a:prstGeom prst="rect">
            <a:avLst/>
          </a:prstGeom>
        </p:spPr>
      </p:pic>
    </p:spTree>
    <p:extLst>
      <p:ext uri="{BB962C8B-B14F-4D97-AF65-F5344CB8AC3E}">
        <p14:creationId xmlns:p14="http://schemas.microsoft.com/office/powerpoint/2010/main" val="201352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42053"/>
            <a:ext cx="10515600" cy="1325563"/>
          </a:xfrm>
        </p:spPr>
        <p:txBody>
          <a:bodyPr/>
          <a:lstStyle/>
          <a:p>
            <a:br>
              <a:rPr lang="fr-FR" sz="2000" b="1"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37312" y="553713"/>
            <a:ext cx="10945085" cy="5172128"/>
          </a:xfrm>
        </p:spPr>
        <p:txBody>
          <a:bodyPr/>
          <a:lstStyle/>
          <a:p>
            <a:pPr marL="0" indent="0">
              <a:buNone/>
            </a:pPr>
            <a:r>
              <a:rPr lang="fr-CA" sz="1400" b="1" i="1" kern="1600" dirty="0">
                <a:solidFill>
                  <a:schemeClr val="accent6"/>
                </a:solidFill>
                <a:ea typeface="PMingLiU" panose="02020500000000000000" pitchFamily="18" charset="-120"/>
                <a:cs typeface="Times New Roman" panose="02020603050405020304" pitchFamily="18" charset="0"/>
              </a:rPr>
              <a:t>La place des bénévoles, du CA et des familles</a:t>
            </a:r>
          </a:p>
          <a:p>
            <a:pPr marL="0" lvl="0" indent="0" algn="just">
              <a:lnSpc>
                <a:spcPct val="107000"/>
              </a:lnSpc>
              <a:spcBef>
                <a:spcPts val="600"/>
              </a:spcBef>
              <a:spcAft>
                <a:spcPts val="1400"/>
              </a:spcAft>
              <a:buNone/>
              <a:tabLst>
                <a:tab pos="457200" algn="l"/>
              </a:tabLst>
            </a:pPr>
            <a:endParaRPr lang="fr-FR" sz="1100" dirty="0">
              <a:solidFill>
                <a:srgbClr val="000000"/>
              </a:solidFill>
              <a:ea typeface="Calibri" panose="020F0502020204030204" pitchFamily="34" charset="0"/>
              <a:cs typeface="Times New Roman" panose="02020603050405020304" pitchFamily="18" charset="0"/>
            </a:endParaRPr>
          </a:p>
          <a:p>
            <a:pPr marL="0" lvl="0" indent="0" algn="just">
              <a:lnSpc>
                <a:spcPct val="107000"/>
              </a:lnSpc>
              <a:spcBef>
                <a:spcPts val="600"/>
              </a:spcBef>
              <a:spcAft>
                <a:spcPts val="1400"/>
              </a:spcAft>
              <a:buNone/>
              <a:tabLst>
                <a:tab pos="457200" algn="l"/>
              </a:tabLst>
            </a:pPr>
            <a:endParaRPr lang="fr-FR" sz="1100" dirty="0">
              <a:solidFill>
                <a:srgbClr val="000000"/>
              </a:solidFill>
              <a:ea typeface="Calibri" panose="020F0502020204030204" pitchFamily="34" charset="0"/>
              <a:cs typeface="Times New Roman" panose="02020603050405020304" pitchFamily="18" charset="0"/>
            </a:endParaRPr>
          </a:p>
          <a:p>
            <a:pPr marL="0" lvl="0" indent="0" algn="just">
              <a:lnSpc>
                <a:spcPct val="107000"/>
              </a:lnSpc>
              <a:spcBef>
                <a:spcPts val="600"/>
              </a:spcBef>
              <a:spcAft>
                <a:spcPts val="1400"/>
              </a:spcAft>
              <a:buNone/>
              <a:tabLst>
                <a:tab pos="457200" algn="l"/>
              </a:tabLst>
            </a:pPr>
            <a:endParaRPr lang="fr-FR" sz="1100" dirty="0">
              <a:solidFill>
                <a:srgbClr val="000000"/>
              </a:solidFill>
              <a:ea typeface="Calibri" panose="020F0502020204030204" pitchFamily="34" charset="0"/>
              <a:cs typeface="Times New Roman" panose="02020603050405020304" pitchFamily="18" charset="0"/>
            </a:endParaRPr>
          </a:p>
          <a:p>
            <a:pPr marL="0" lvl="0" indent="0" algn="just">
              <a:lnSpc>
                <a:spcPct val="107000"/>
              </a:lnSpc>
              <a:spcBef>
                <a:spcPts val="600"/>
              </a:spcBef>
              <a:spcAft>
                <a:spcPts val="1400"/>
              </a:spcAft>
              <a:buNone/>
              <a:tabLst>
                <a:tab pos="457200" algn="l"/>
              </a:tabLst>
            </a:pPr>
            <a:endParaRPr lang="fr-FR" sz="1100" dirty="0">
              <a:solidFill>
                <a:srgbClr val="000000"/>
              </a:solidFill>
              <a:ea typeface="Calibri" panose="020F0502020204030204" pitchFamily="34" charset="0"/>
              <a:cs typeface="Times New Roman" panose="02020603050405020304" pitchFamily="18" charset="0"/>
            </a:endParaRPr>
          </a:p>
          <a:p>
            <a:pPr marL="0" lvl="0" indent="0" algn="just">
              <a:lnSpc>
                <a:spcPct val="107000"/>
              </a:lnSpc>
              <a:spcBef>
                <a:spcPts val="600"/>
              </a:spcBef>
              <a:spcAft>
                <a:spcPts val="1400"/>
              </a:spcAft>
              <a:buNone/>
              <a:tabLst>
                <a:tab pos="457200" algn="l"/>
              </a:tabLst>
            </a:pPr>
            <a:endParaRPr lang="fr-FR" sz="1100" dirty="0">
              <a:solidFill>
                <a:srgbClr val="000000"/>
              </a:solidFill>
              <a:ea typeface="Calibri" panose="020F0502020204030204" pitchFamily="34" charset="0"/>
              <a:cs typeface="Times New Roman" panose="02020603050405020304" pitchFamily="18" charset="0"/>
            </a:endParaRPr>
          </a:p>
          <a:p>
            <a:pPr marL="0" lvl="0" indent="0" algn="just">
              <a:lnSpc>
                <a:spcPct val="107000"/>
              </a:lnSpc>
              <a:spcBef>
                <a:spcPts val="600"/>
              </a:spcBef>
              <a:spcAft>
                <a:spcPts val="1400"/>
              </a:spcAft>
              <a:buNone/>
              <a:tabLst>
                <a:tab pos="457200" algn="l"/>
              </a:tabLst>
            </a:pPr>
            <a:endParaRPr lang="fr-FR" sz="1100" dirty="0">
              <a:solidFill>
                <a:srgbClr val="000000"/>
              </a:solidFill>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1400"/>
              </a:spcAft>
              <a:buFont typeface="Wingdings" panose="05000000000000000000" pitchFamily="2" charset="2"/>
              <a:buChar char=""/>
              <a:tabLst>
                <a:tab pos="457200" algn="l"/>
              </a:tabLst>
            </a:pP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endParaRPr lang="fr-FR" sz="1100" dirty="0">
              <a:solidFill>
                <a:srgbClr val="000000"/>
              </a:solidFill>
              <a:cs typeface="Times New Roman" panose="02020603050405020304" pitchFamily="18" charset="0"/>
            </a:endParaRPr>
          </a:p>
          <a:p>
            <a:pPr marL="0" indent="0" algn="just">
              <a:lnSpc>
                <a:spcPct val="115000"/>
              </a:lnSpc>
              <a:spcBef>
                <a:spcPts val="1000"/>
              </a:spcBef>
              <a:buNone/>
              <a:defRPr/>
            </a:pPr>
            <a:r>
              <a:rPr lang="fr-CA" sz="1100" dirty="0"/>
              <a:t>Pour conclure sur les moyens humains, </a:t>
            </a:r>
            <a:r>
              <a:rPr lang="fr-CA" sz="1100" b="1" dirty="0"/>
              <a:t>l</a:t>
            </a:r>
            <a:r>
              <a:rPr lang="fr-CA" sz="1100" b="1" dirty="0">
                <a:solidFill>
                  <a:schemeClr val="bg2"/>
                </a:solidFill>
              </a:rPr>
              <a:t>es ETP dédiés aux projets-vacances sont le plus souvent estimés par les professionnels mais rarement calculés et objectivés </a:t>
            </a:r>
            <a:r>
              <a:rPr lang="fr-CA" sz="1100" dirty="0">
                <a:solidFill>
                  <a:schemeClr val="bg2"/>
                </a:solidFill>
              </a:rPr>
              <a:t>(hors accompagnement sur place). Ils varient également dans l’année, évoluant de 0% à certains moments jusqu’à 100% sur l’été pour certains d’entre eux, engagés exclusivement sur les accompagnements aux projets-vacances. Pour d’autres, ils estiment à 10% leur temps dédi</a:t>
            </a:r>
            <a:r>
              <a:rPr lang="fr-CA" sz="1100" dirty="0"/>
              <a:t>é à la thématique vacances sur l’ensemble de l’année, les départs se faisant continuellement. </a:t>
            </a:r>
            <a:r>
              <a:rPr lang="fr-CA" sz="1100" dirty="0">
                <a:solidFill>
                  <a:schemeClr val="bg2"/>
                </a:solidFill>
              </a:rPr>
              <a:t>Le temps réel passé sur les projets-vacances ne prend pas non plus en compte le temps passé par les bénévoles, les membres du CA ou les parents très investis.</a:t>
            </a:r>
          </a:p>
          <a:p>
            <a:pPr marL="0" indent="0" algn="just">
              <a:lnSpc>
                <a:spcPct val="115000"/>
              </a:lnSpc>
              <a:spcBef>
                <a:spcPts val="1000"/>
              </a:spcBef>
              <a:buNone/>
              <a:defRPr/>
            </a:pP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Bien que très variables,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les</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moyens internes humains dédiés ne sont pas un critère déterminant du choix du centre en matière d’accompagnement. Concrètement, des faibles ETP dédiés aux projets vacances impliquent parfois une restriction des accompagnements pour les publics les plus en difficultés avec une sélection plus importante.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A l’inverse, le manque d’investissement humain peut conduire le centre à proposer</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une offre plus large, ouverte à tous et sans accompagnement approfondi.</a:t>
            </a:r>
          </a:p>
          <a:p>
            <a:pPr lvl="0" algn="just">
              <a:lnSpc>
                <a:spcPct val="107000"/>
              </a:lnSpc>
              <a:spcBef>
                <a:spcPts val="600"/>
              </a:spcBef>
              <a:spcAft>
                <a:spcPts val="1400"/>
              </a:spcAft>
              <a:buClr>
                <a:schemeClr val="accent2"/>
              </a:buClr>
              <a:tabLst>
                <a:tab pos="457200" algn="l"/>
              </a:tabLst>
            </a:pPr>
            <a:endPar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lvl="0" algn="just">
              <a:lnSpc>
                <a:spcPct val="107000"/>
              </a:lnSpc>
              <a:spcBef>
                <a:spcPts val="600"/>
              </a:spcBef>
              <a:spcAft>
                <a:spcPts val="1400"/>
              </a:spcAft>
              <a:buClr>
                <a:schemeClr val="accent2"/>
              </a:buClr>
              <a:tabLst>
                <a:tab pos="457200" algn="l"/>
              </a:tabLst>
            </a:pPr>
            <a:endPar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1400"/>
              </a:spcAft>
            </a:pP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a:t>
            </a:r>
          </a:p>
          <a:p>
            <a:pPr marL="0" lvl="0" indent="0" algn="just">
              <a:lnSpc>
                <a:spcPct val="107000"/>
              </a:lnSpc>
              <a:spcBef>
                <a:spcPts val="600"/>
              </a:spcBef>
              <a:spcAft>
                <a:spcPts val="1400"/>
              </a:spcAft>
              <a:buNone/>
              <a:tabLst>
                <a:tab pos="457200" algn="l"/>
              </a:tabLst>
            </a:pP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17</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a:xfrm>
            <a:off x="604260" y="6374412"/>
            <a:ext cx="9006764" cy="457200"/>
          </a:xfrm>
        </p:spPr>
        <p:txBody>
          <a:bodyPr/>
          <a:lstStyle/>
          <a:p>
            <a:r>
              <a:rPr lang="fr-CA" dirty="0"/>
              <a:t>FCSF –Recherche-action sur la thématique vacances</a:t>
            </a:r>
            <a:endParaRPr lang="fr-FR" dirty="0"/>
          </a:p>
          <a:p>
            <a:endParaRPr lang="fr-FR" dirty="0"/>
          </a:p>
        </p:txBody>
      </p:sp>
      <p:sp>
        <p:nvSpPr>
          <p:cNvPr id="6" name="ZoneTexte 5">
            <a:extLst>
              <a:ext uri="{FF2B5EF4-FFF2-40B4-BE49-F238E27FC236}">
                <a16:creationId xmlns:a16="http://schemas.microsoft.com/office/drawing/2014/main" id="{D27019CD-BAF0-B3C5-21B6-FFF4421C1EF6}"/>
              </a:ext>
            </a:extLst>
          </p:cNvPr>
          <p:cNvSpPr txBox="1"/>
          <p:nvPr/>
        </p:nvSpPr>
        <p:spPr>
          <a:xfrm>
            <a:off x="609602" y="904418"/>
            <a:ext cx="5368117" cy="3208571"/>
          </a:xfrm>
          <a:prstGeom prst="rect">
            <a:avLst/>
          </a:prstGeom>
          <a:noFill/>
        </p:spPr>
        <p:txBody>
          <a:bodyPr wrap="square">
            <a:spAutoFit/>
          </a:bodyPr>
          <a:lstStyle/>
          <a:p>
            <a:pPr lvl="0" algn="just">
              <a:lnSpc>
                <a:spcPct val="107000"/>
              </a:lnSpc>
              <a:spcBef>
                <a:spcPts val="600"/>
              </a:spcBef>
              <a:spcAft>
                <a:spcPts val="1400"/>
              </a:spcAft>
              <a:buClr>
                <a:schemeClr val="accent2"/>
              </a:buClr>
              <a:tabLst>
                <a:tab pos="457200" algn="l"/>
              </a:tabLst>
            </a:pP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Au-delà des professionnels, d’autres personnes peuvent être impliquées dans les projets de vacances dans les centres sociaux, à différents moments et prenant un rôle spécifique :</a:t>
            </a:r>
          </a:p>
          <a:p>
            <a:pPr marL="171450" lvl="0" indent="-171450" algn="just">
              <a:lnSpc>
                <a:spcPct val="107000"/>
              </a:lnSpc>
              <a:spcBef>
                <a:spcPts val="600"/>
              </a:spcBef>
              <a:spcAft>
                <a:spcPts val="1400"/>
              </a:spcAft>
              <a:buClr>
                <a:schemeClr val="accent2"/>
              </a:buClr>
              <a:buFont typeface="Wingdings" panose="05000000000000000000" pitchFamily="2" charset="2"/>
              <a:buChar char=""/>
              <a:tabLst>
                <a:tab pos="457200" algn="l"/>
              </a:tabLst>
            </a:pPr>
            <a:r>
              <a:rPr lang="fr-FR"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Les bénévoles </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ne sont généralement pas positionnés sur l’accompagnement au projet en amont, qui nécessite des compétences spécifiques en matière de repérage des freins et des difficultés des familles et personnes accompagnées. Ils interviennent sur place dans certains projets vacances pour encadrer ou animer les groupes. </a:t>
            </a:r>
          </a:p>
          <a:p>
            <a:pPr marL="171450" lvl="0" indent="-171450" algn="just">
              <a:lnSpc>
                <a:spcPct val="107000"/>
              </a:lnSpc>
              <a:spcBef>
                <a:spcPts val="600"/>
              </a:spcBef>
              <a:spcAft>
                <a:spcPts val="1400"/>
              </a:spcAft>
              <a:buClr>
                <a:schemeClr val="accent2"/>
              </a:buClr>
              <a:buFont typeface="Wingdings" panose="05000000000000000000" pitchFamily="2" charset="2"/>
              <a:buChar char=""/>
              <a:tabLst>
                <a:tab pos="457200" algn="l"/>
              </a:tabLst>
            </a:pPr>
            <a:r>
              <a:rPr lang="fr-FR"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Les Comités d’administration (CA) </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peuvent également être mobilisés, avec une dimension et une ambition politique. A Mauléon, </a:t>
            </a: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une commission voyage composée d’adhérents seniors, professionnels et bénévoles membres du CA a été mise en place pour construire le projet vacances.</a:t>
            </a: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marL="171450" lvl="0" indent="-171450" algn="just">
              <a:lnSpc>
                <a:spcPct val="107000"/>
              </a:lnSpc>
              <a:spcBef>
                <a:spcPts val="600"/>
              </a:spcBef>
              <a:spcAft>
                <a:spcPts val="1400"/>
              </a:spcAft>
              <a:buClr>
                <a:schemeClr val="accent2"/>
              </a:buClr>
              <a:buFont typeface="Wingdings" panose="05000000000000000000" pitchFamily="2" charset="2"/>
              <a:buChar char=""/>
              <a:tabLst>
                <a:tab pos="457200" algn="l"/>
              </a:tabLst>
            </a:pP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Enfin, dans le cas de l’EVS d’Aulnay-sous-Bois, </a:t>
            </a:r>
            <a:r>
              <a:rPr 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les mères de famille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sont très engagées sur les projets vacances. Cette situation est aujourd’hui exceptionnelle et ne constitue pas une modalité d’organisation répandue.</a:t>
            </a: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grpSp>
        <p:nvGrpSpPr>
          <p:cNvPr id="10" name="Groupe 9">
            <a:extLst>
              <a:ext uri="{FF2B5EF4-FFF2-40B4-BE49-F238E27FC236}">
                <a16:creationId xmlns:a16="http://schemas.microsoft.com/office/drawing/2014/main" id="{C56227BD-70C5-7B67-DC14-B7588542609B}"/>
              </a:ext>
            </a:extLst>
          </p:cNvPr>
          <p:cNvGrpSpPr/>
          <p:nvPr/>
        </p:nvGrpSpPr>
        <p:grpSpPr>
          <a:xfrm>
            <a:off x="6109854" y="232059"/>
            <a:ext cx="2920983" cy="3554749"/>
            <a:chOff x="7940864" y="-2860"/>
            <a:chExt cx="1121507" cy="2032854"/>
          </a:xfrm>
        </p:grpSpPr>
        <p:sp>
          <p:nvSpPr>
            <p:cNvPr id="11" name="Rectangle : coins arrondis 10">
              <a:extLst>
                <a:ext uri="{FF2B5EF4-FFF2-40B4-BE49-F238E27FC236}">
                  <a16:creationId xmlns:a16="http://schemas.microsoft.com/office/drawing/2014/main" id="{F375EA96-AEE1-16DC-B29A-CDAF22CD854D}"/>
                </a:ext>
              </a:extLst>
            </p:cNvPr>
            <p:cNvSpPr/>
            <p:nvPr/>
          </p:nvSpPr>
          <p:spPr>
            <a:xfrm>
              <a:off x="7940864" y="205924"/>
              <a:ext cx="1121507" cy="182407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r>
                <a:rPr lang="fr-FR"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A l’EVS d’Aulnay-sous-Bois, les projets vacances collectifs sont élaborés par un groupe de mères qui construisent tout « de A à Z ». Le chargé de mission / responsable de l’EVS s’occupe des appels à projets et de l’interface logicielle pour les bilans.</a:t>
              </a:r>
            </a:p>
            <a:p>
              <a:pPr algn="just">
                <a:lnSpc>
                  <a:spcPct val="115000"/>
                </a:lnSpc>
                <a:spcBef>
                  <a:spcPts val="1000"/>
                </a:spcBef>
                <a:defRPr/>
              </a:pPr>
              <a:r>
                <a:rPr lang="fr-FR"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Le groupe de « mamans référentes » discute des programmes, des sources de financement. Une mère est très engagée et s’est occupée des recherches de logement pour le groupe, des devis, des négociations avec les partenaires (notamment ville) pour pouvoir disposer des cars de la ville, moins chers. </a:t>
              </a:r>
            </a:p>
          </p:txBody>
        </p:sp>
        <p:sp>
          <p:nvSpPr>
            <p:cNvPr id="12" name="Ellipse 11">
              <a:extLst>
                <a:ext uri="{FF2B5EF4-FFF2-40B4-BE49-F238E27FC236}">
                  <a16:creationId xmlns:a16="http://schemas.microsoft.com/office/drawing/2014/main" id="{7807E39F-9C8A-AFFD-CF3B-C5B9F833F5EC}"/>
                </a:ext>
              </a:extLst>
            </p:cNvPr>
            <p:cNvSpPr/>
            <p:nvPr/>
          </p:nvSpPr>
          <p:spPr>
            <a:xfrm>
              <a:off x="7999647" y="-2860"/>
              <a:ext cx="1003940" cy="33152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Un cas atypique, l’EVS d’Aulnay-sous-Bois</a:t>
              </a:r>
              <a:endParaRPr lang="fr-FR" sz="1000" dirty="0"/>
            </a:p>
          </p:txBody>
        </p:sp>
      </p:grpSp>
      <p:sp>
        <p:nvSpPr>
          <p:cNvPr id="9" name="Organigramme : Délai 8">
            <a:extLst>
              <a:ext uri="{FF2B5EF4-FFF2-40B4-BE49-F238E27FC236}">
                <a16:creationId xmlns:a16="http://schemas.microsoft.com/office/drawing/2014/main" id="{334F835D-3559-9EA8-0CBA-2A156ED5F674}"/>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3</a:t>
            </a:r>
            <a:endParaRPr lang="fr-FR" sz="2000" dirty="0"/>
          </a:p>
        </p:txBody>
      </p:sp>
      <p:grpSp>
        <p:nvGrpSpPr>
          <p:cNvPr id="13" name="Groupe 12">
            <a:extLst>
              <a:ext uri="{FF2B5EF4-FFF2-40B4-BE49-F238E27FC236}">
                <a16:creationId xmlns:a16="http://schemas.microsoft.com/office/drawing/2014/main" id="{D08B8373-DC45-5330-3FB9-F31707F63B16}"/>
              </a:ext>
            </a:extLst>
          </p:cNvPr>
          <p:cNvGrpSpPr/>
          <p:nvPr/>
        </p:nvGrpSpPr>
        <p:grpSpPr>
          <a:xfrm>
            <a:off x="468745" y="110877"/>
            <a:ext cx="618837" cy="360219"/>
            <a:chOff x="905163" y="3186544"/>
            <a:chExt cx="618837" cy="360219"/>
          </a:xfrm>
        </p:grpSpPr>
        <p:sp>
          <p:nvSpPr>
            <p:cNvPr id="14" name="Organigramme : Connecteur 13">
              <a:extLst>
                <a:ext uri="{FF2B5EF4-FFF2-40B4-BE49-F238E27FC236}">
                  <a16:creationId xmlns:a16="http://schemas.microsoft.com/office/drawing/2014/main" id="{594ED188-13B2-5889-083A-045A136F4FEE}"/>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5" name="ZoneTexte 14">
              <a:extLst>
                <a:ext uri="{FF2B5EF4-FFF2-40B4-BE49-F238E27FC236}">
                  <a16:creationId xmlns:a16="http://schemas.microsoft.com/office/drawing/2014/main" id="{3617E4C2-CD68-0023-A0FC-8EDB67362D97}"/>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3.1</a:t>
              </a:r>
              <a:endParaRPr lang="fr-FR" sz="1400" dirty="0">
                <a:solidFill>
                  <a:schemeClr val="bg1"/>
                </a:solidFill>
              </a:endParaRPr>
            </a:p>
          </p:txBody>
        </p:sp>
      </p:grpSp>
      <p:grpSp>
        <p:nvGrpSpPr>
          <p:cNvPr id="16" name="Groupe 15">
            <a:extLst>
              <a:ext uri="{FF2B5EF4-FFF2-40B4-BE49-F238E27FC236}">
                <a16:creationId xmlns:a16="http://schemas.microsoft.com/office/drawing/2014/main" id="{59B2D0B6-FBBC-72FC-F647-95A8EF5C6897}"/>
              </a:ext>
            </a:extLst>
          </p:cNvPr>
          <p:cNvGrpSpPr/>
          <p:nvPr/>
        </p:nvGrpSpPr>
        <p:grpSpPr>
          <a:xfrm>
            <a:off x="9144195" y="177328"/>
            <a:ext cx="2920984" cy="3609479"/>
            <a:chOff x="7933447" y="-143306"/>
            <a:chExt cx="1121507" cy="2100630"/>
          </a:xfrm>
        </p:grpSpPr>
        <p:sp>
          <p:nvSpPr>
            <p:cNvPr id="17" name="Rectangle : coins arrondis 16">
              <a:extLst>
                <a:ext uri="{FF2B5EF4-FFF2-40B4-BE49-F238E27FC236}">
                  <a16:creationId xmlns:a16="http://schemas.microsoft.com/office/drawing/2014/main" id="{82D611DC-BD4C-025E-D160-B7C88E1A26D9}"/>
                </a:ext>
              </a:extLst>
            </p:cNvPr>
            <p:cNvSpPr/>
            <p:nvPr/>
          </p:nvSpPr>
          <p:spPr>
            <a:xfrm>
              <a:off x="7933447" y="133254"/>
              <a:ext cx="1121507" cy="182407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r>
                <a:rPr lang="fr-FR"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Le centre social travaille les projets vacances dans une dynamique collective, associant professionnels, bénévoles et bénéficiaires. Sur le projet vacances seniors, une commission mixte « séjour » a ainsi été mise en place depuis plusieurs années pour </a:t>
              </a:r>
              <a:r>
                <a:rPr lang="fr-FR" sz="1000" dirty="0" err="1">
                  <a:solidFill>
                    <a:srgbClr val="000000"/>
                  </a:solidFill>
                  <a:latin typeface="Corbel" panose="020B0503020204020204" pitchFamily="34" charset="0"/>
                  <a:ea typeface="Calibri" panose="020F0502020204030204" pitchFamily="34" charset="0"/>
                  <a:cs typeface="Times New Roman" panose="02020603050405020304" pitchFamily="18" charset="0"/>
                </a:rPr>
                <a:t>co-construire</a:t>
              </a:r>
              <a:r>
                <a:rPr lang="fr-FR"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 ensemble. Sur les projets vacances des familles, les projets sont également construits collectivement, avec un parcours de 6 ateliers. Cette dynamique collective et participative est très riche notamment par sa dimension « entre pairs», le centre social encourageant les anciens et les nouveaux bénéficiaires à échanger, à s’entraider. De nombreux « anciens » sont devenus des « experts » des vacances et font profiter les autres de leur expérience. </a:t>
              </a:r>
            </a:p>
          </p:txBody>
        </p:sp>
        <p:sp>
          <p:nvSpPr>
            <p:cNvPr id="18" name="Ellipse 17">
              <a:extLst>
                <a:ext uri="{FF2B5EF4-FFF2-40B4-BE49-F238E27FC236}">
                  <a16:creationId xmlns:a16="http://schemas.microsoft.com/office/drawing/2014/main" id="{28C8CB46-BCBB-A8F4-B814-E4E41945C3AC}"/>
                </a:ext>
              </a:extLst>
            </p:cNvPr>
            <p:cNvSpPr/>
            <p:nvPr/>
          </p:nvSpPr>
          <p:spPr>
            <a:xfrm>
              <a:off x="7999647" y="-143306"/>
              <a:ext cx="1003940" cy="33152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A Mauléon, le collectif et ses bienfaits</a:t>
              </a:r>
              <a:endParaRPr lang="fr-FR" sz="1000" dirty="0"/>
            </a:p>
          </p:txBody>
        </p:sp>
      </p:grpSp>
    </p:spTree>
    <p:extLst>
      <p:ext uri="{BB962C8B-B14F-4D97-AF65-F5344CB8AC3E}">
        <p14:creationId xmlns:p14="http://schemas.microsoft.com/office/powerpoint/2010/main" val="2887073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42053"/>
            <a:ext cx="10515600" cy="1325563"/>
          </a:xfrm>
        </p:spPr>
        <p:txBody>
          <a:bodyPr/>
          <a:lstStyle/>
          <a:p>
            <a:br>
              <a:rPr lang="fr-FR" sz="2000" b="1"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582684"/>
            <a:ext cx="10972796" cy="5172128"/>
          </a:xfrm>
        </p:spPr>
        <p:txBody>
          <a:bodyPr/>
          <a:lstStyle/>
          <a:p>
            <a:pPr marL="0" indent="0" algn="just">
              <a:spcBef>
                <a:spcPts val="600"/>
              </a:spcBef>
              <a:spcAft>
                <a:spcPts val="600"/>
              </a:spcAft>
              <a:buNone/>
            </a:pPr>
            <a:r>
              <a:rPr lang="fr-CA" sz="1400" b="1" i="1" kern="1600" dirty="0">
                <a:solidFill>
                  <a:schemeClr val="accent6"/>
                </a:solidFill>
                <a:effectLst/>
                <a:latin typeface="Corbel" panose="020B0503020204020204" pitchFamily="34" charset="0"/>
                <a:ea typeface="PMingLiU" panose="02020500000000000000" pitchFamily="18" charset="-120"/>
                <a:cs typeface="Times New Roman" panose="02020603050405020304" pitchFamily="18" charset="0"/>
              </a:rPr>
              <a:t>Des accompagnements sur le lieu du séjour par les professionnels et les bénévoles</a:t>
            </a:r>
          </a:p>
          <a:p>
            <a:pPr marL="0" indent="0" algn="just">
              <a:lnSpc>
                <a:spcPct val="100000"/>
              </a:lnSpc>
              <a:spcBef>
                <a:spcPts val="600"/>
              </a:spcBef>
              <a:spcAft>
                <a:spcPts val="600"/>
              </a:spcAft>
              <a:buNone/>
            </a:pPr>
            <a:r>
              <a:rPr lang="fr-CA" sz="1100" kern="1600" dirty="0">
                <a:ea typeface="PMingLiU" panose="02020500000000000000" pitchFamily="18" charset="-120"/>
                <a:cs typeface="Times New Roman" panose="02020603050405020304" pitchFamily="18" charset="0"/>
              </a:rPr>
              <a:t>Sur l’échantillon des 18 centres, 13 d’entre eux proposent un transport pour amener jusqu’au lieu de vacances les groupes ou les familles et 12 d’entre eux proposent un accompagnement sur place pour les séjours collectifs uniquement, en animation ou coordination du groupe.</a:t>
            </a:r>
          </a:p>
          <a:p>
            <a:pPr marL="0" indent="0" algn="just">
              <a:buNone/>
            </a:pPr>
            <a:r>
              <a:rPr lang="fr-CA" sz="1100" kern="1600" dirty="0">
                <a:ea typeface="PMingLiU" panose="02020500000000000000" pitchFamily="18" charset="-120"/>
                <a:cs typeface="Times New Roman" panose="02020603050405020304" pitchFamily="18" charset="0"/>
              </a:rPr>
              <a:t>Cet </a:t>
            </a:r>
            <a:r>
              <a:rPr lang="fr-CA" sz="1100" b="1" kern="1600" dirty="0">
                <a:ea typeface="PMingLiU" panose="02020500000000000000" pitchFamily="18" charset="-120"/>
                <a:cs typeface="Times New Roman" panose="02020603050405020304" pitchFamily="18" charset="0"/>
              </a:rPr>
              <a:t>accompagnement sur place par transport </a:t>
            </a:r>
            <a:r>
              <a:rPr lang="fr-CA" sz="1100" kern="1600" dirty="0">
                <a:ea typeface="PMingLiU" panose="02020500000000000000" pitchFamily="18" charset="-120"/>
                <a:cs typeface="Times New Roman" panose="02020603050405020304" pitchFamily="18" charset="0"/>
              </a:rPr>
              <a:t>répond à une absence de mobilité de certains publics, souvent séniors, isolés ou en situation de précarité, n’ayant pas le permis de conduire. L’offre proposée de transporter sur place les personnes est donc une  solution idéale pour les usagers à la mobilité limitée. Dans plusieurs cas, le transport se fait en dehors de la région d’origine, par exemple au ski, à la montagne, à la mer ou dans une grande ville française ou européenne. Dans des cas plus rares, le déplacement proposé concerne uniquement un lieu spécifique dans la région. </a:t>
            </a:r>
          </a:p>
          <a:p>
            <a:pPr marL="0" indent="0">
              <a:buNone/>
            </a:pPr>
            <a:endParaRPr lang="fr-CA" sz="1100" kern="1600" dirty="0">
              <a:ea typeface="PMingLiU" panose="02020500000000000000" pitchFamily="18" charset="-120"/>
              <a:cs typeface="Times New Roman" panose="02020603050405020304" pitchFamily="18" charset="0"/>
            </a:endParaRPr>
          </a:p>
          <a:p>
            <a:pPr marL="0" indent="0">
              <a:buNone/>
            </a:pPr>
            <a:endParaRPr lang="fr-CA" sz="1100" kern="1600" dirty="0">
              <a:ea typeface="PMingLiU" panose="02020500000000000000" pitchFamily="18" charset="-120"/>
              <a:cs typeface="Times New Roman" panose="02020603050405020304" pitchFamily="18" charset="0"/>
            </a:endParaRPr>
          </a:p>
          <a:p>
            <a:pPr marL="0" indent="0">
              <a:buNone/>
            </a:pPr>
            <a:endParaRPr lang="fr-CA" sz="1100" kern="1600" dirty="0">
              <a:ea typeface="PMingLiU" panose="02020500000000000000" pitchFamily="18" charset="-120"/>
              <a:cs typeface="Times New Roman" panose="02020603050405020304" pitchFamily="18" charset="0"/>
            </a:endParaRPr>
          </a:p>
          <a:p>
            <a:pPr marL="0" indent="0">
              <a:buNone/>
            </a:pPr>
            <a:endParaRPr lang="fr-CA" sz="1100" kern="1600" dirty="0">
              <a:ea typeface="PMingLiU" panose="02020500000000000000" pitchFamily="18" charset="-120"/>
              <a:cs typeface="Times New Roman" panose="02020603050405020304" pitchFamily="18" charset="0"/>
            </a:endParaRPr>
          </a:p>
          <a:p>
            <a:pPr marL="0" indent="0">
              <a:buNone/>
            </a:pPr>
            <a:endParaRPr lang="fr-CA" sz="1100" kern="1600" dirty="0">
              <a:ea typeface="PMingLiU" panose="02020500000000000000" pitchFamily="18" charset="-120"/>
              <a:cs typeface="Times New Roman" panose="02020603050405020304" pitchFamily="18" charset="0"/>
            </a:endParaRPr>
          </a:p>
          <a:p>
            <a:pPr marL="0" indent="0" algn="just">
              <a:buNone/>
            </a:pPr>
            <a:endParaRPr lang="fr-CA" sz="1100" kern="1600" dirty="0">
              <a:ea typeface="PMingLiU" panose="02020500000000000000" pitchFamily="18" charset="-120"/>
              <a:cs typeface="Times New Roman" panose="02020603050405020304" pitchFamily="18" charset="0"/>
            </a:endParaRPr>
          </a:p>
          <a:p>
            <a:pPr marL="0" indent="0" algn="just">
              <a:buNone/>
            </a:pPr>
            <a:r>
              <a:rPr lang="fr-CA" sz="1100" kern="1600" dirty="0">
                <a:ea typeface="PMingLiU" panose="02020500000000000000" pitchFamily="18" charset="-120"/>
                <a:cs typeface="Times New Roman" panose="02020603050405020304" pitchFamily="18" charset="0"/>
              </a:rPr>
              <a:t>Sur les 12 centres proposant un </a:t>
            </a:r>
            <a:r>
              <a:rPr lang="fr-CA" sz="1100" b="1" kern="1600" dirty="0">
                <a:ea typeface="PMingLiU" panose="02020500000000000000" pitchFamily="18" charset="-120"/>
                <a:cs typeface="Times New Roman" panose="02020603050405020304" pitchFamily="18" charset="0"/>
              </a:rPr>
              <a:t>accompagnement /encadrement sur place</a:t>
            </a:r>
            <a:r>
              <a:rPr lang="fr-CA" sz="1100" kern="1600" dirty="0">
                <a:ea typeface="PMingLiU" panose="02020500000000000000" pitchFamily="18" charset="-120"/>
                <a:cs typeface="Times New Roman" panose="02020603050405020304" pitchFamily="18" charset="0"/>
              </a:rPr>
              <a:t>, il s’agit dans tous les cas de séjours collectifs. Les familles partant en individuel avec APV peuvent rester en lien avec le Centre Social pendant le séjour, pour les publics les plus fragilisés. Ce lien est téléphonique et dans de rares cas, les référents passent sur place pour vérifier que tout se passe bien. Dans le cas des séjours collectifs, le rôle des animateurs et référents du Centre social est de veiller à la bonne entente du groupe, d’encadrer les plus jeunes (notamment les mineurs) et de gérer le quotidien. Concernant le dispositif SEV, la mise en place d'un binôme professionnel / bénévole est vue comme très bénéfique et sécurisante pour les seniors, permettant de scinder le groupe en deux si besoin pour s'adapter aux enjeux de mobilité et d'autonomie de certains. </a:t>
            </a:r>
          </a:p>
          <a:p>
            <a:pPr marL="0" indent="0" algn="just">
              <a:buNone/>
            </a:pPr>
            <a:r>
              <a:rPr lang="fr-CA" sz="1100" kern="1600" dirty="0">
                <a:ea typeface="PMingLiU" panose="02020500000000000000" pitchFamily="18" charset="-120"/>
                <a:cs typeface="Times New Roman" panose="02020603050405020304" pitchFamily="18" charset="0"/>
              </a:rPr>
              <a:t>Cette </a:t>
            </a:r>
            <a:r>
              <a:rPr lang="fr-CA" sz="1100" b="1" kern="1600" dirty="0">
                <a:ea typeface="PMingLiU" panose="02020500000000000000" pitchFamily="18" charset="-120"/>
                <a:cs typeface="Times New Roman" panose="02020603050405020304" pitchFamily="18" charset="0"/>
              </a:rPr>
              <a:t>offre d’accompagnement sur place est très engageante </a:t>
            </a:r>
            <a:r>
              <a:rPr lang="fr-CA" sz="1100" kern="1600" dirty="0">
                <a:ea typeface="PMingLiU" panose="02020500000000000000" pitchFamily="18" charset="-120"/>
                <a:cs typeface="Times New Roman" panose="02020603050405020304" pitchFamily="18" charset="0"/>
              </a:rPr>
              <a:t>pour les Centres Sociaux qui mobilisent des moyens humains, techniques (véhicules) et financiers. La récupération des heures de travail effectuées pendant le séjour est une question RH encore délicate à aborder pour les centres réticents à mettre en place ce genre d’accompagnement : : « </a:t>
            </a:r>
            <a:r>
              <a:rPr lang="fr-CA" sz="1100" i="1" kern="1600" dirty="0">
                <a:ea typeface="PMingLiU" panose="02020500000000000000" pitchFamily="18" charset="-120"/>
                <a:cs typeface="Times New Roman" panose="02020603050405020304" pitchFamily="18" charset="0"/>
              </a:rPr>
              <a:t>on ne peut pas se permettre de laisser partir des professionnels qui doivent ensuite récupérer leurs heures. S’ils partent, on ne peut plus faire nos activités </a:t>
            </a:r>
            <a:r>
              <a:rPr lang="fr-CA" sz="1100" kern="1600" dirty="0">
                <a:ea typeface="PMingLiU" panose="02020500000000000000" pitchFamily="18" charset="-120"/>
                <a:cs typeface="Times New Roman" panose="02020603050405020304" pitchFamily="18" charset="0"/>
              </a:rPr>
              <a:t>».  Pour les autres, l’investissement en temps sur des horaires de nuit ou les week-end  est vécu comme faisant partie intégrante du métier à dominante « social »: </a:t>
            </a:r>
            <a:r>
              <a:rPr lang="fr-CA" sz="1100" i="1" kern="1600" dirty="0">
                <a:ea typeface="PMingLiU" panose="02020500000000000000" pitchFamily="18" charset="-120"/>
                <a:cs typeface="Times New Roman" panose="02020603050405020304" pitchFamily="18" charset="0"/>
              </a:rPr>
              <a:t>« Travailler les samedis, sur les soirs, c’est notre métier, ça fait partie de notre ADN » </a:t>
            </a:r>
            <a:r>
              <a:rPr lang="fr-CA" sz="1100" kern="1600" dirty="0">
                <a:ea typeface="PMingLiU" panose="02020500000000000000" pitchFamily="18" charset="-120"/>
                <a:cs typeface="Times New Roman" panose="02020603050405020304" pitchFamily="18" charset="0"/>
              </a:rPr>
              <a:t>(entretien référente). Ainsi, ce temps est vécu comme un moyen efficace de tisser du lien, échanger sur des sujets plus personnels et repérer d’autres axes d’accompagnement des familles à leur retour.</a:t>
            </a:r>
          </a:p>
          <a:p>
            <a:pPr marL="0" indent="0" algn="just">
              <a:buNone/>
            </a:pPr>
            <a:r>
              <a:rPr lang="fr-CA" sz="1100" kern="1600" dirty="0">
                <a:ea typeface="PMingLiU" panose="02020500000000000000" pitchFamily="18" charset="-120"/>
                <a:cs typeface="Times New Roman" panose="02020603050405020304" pitchFamily="18" charset="0"/>
              </a:rPr>
              <a:t>Une autre difficulté repérée tient au rôle et à la place des professionnels sur place, vis-à-vis des familles et de leur champ d’intervention. Ainsi, face à des difficultés familiales, des conflits entre personnes ou des situations délicates, les professionnels ne se sentent pas toujours armés. </a:t>
            </a: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marL="0" indent="0" algn="just">
              <a:buNone/>
            </a:pPr>
            <a:endParaRPr lang="fr-FR" sz="1100" kern="1600" dirty="0">
              <a:solidFill>
                <a:srgbClr val="434759"/>
              </a:solidFill>
              <a:ea typeface="PMingLiU" panose="02020500000000000000" pitchFamily="18" charset="-120"/>
              <a:cs typeface="Times New Roman" panose="02020603050405020304" pitchFamily="18" charset="0"/>
            </a:endParaRPr>
          </a:p>
          <a:p>
            <a:pPr marL="0" indent="0">
              <a:buNone/>
            </a:pPr>
            <a:endParaRPr lang="fr-FR" sz="1200"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18</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6" name="Organigramme : Délai 5">
            <a:extLst>
              <a:ext uri="{FF2B5EF4-FFF2-40B4-BE49-F238E27FC236}">
                <a16:creationId xmlns:a16="http://schemas.microsoft.com/office/drawing/2014/main" id="{4179D161-EA53-93A7-B83A-106208CFBA5B}"/>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3</a:t>
            </a:r>
            <a:endParaRPr lang="fr-FR" sz="2000" dirty="0"/>
          </a:p>
        </p:txBody>
      </p:sp>
      <p:grpSp>
        <p:nvGrpSpPr>
          <p:cNvPr id="7" name="Groupe 6">
            <a:extLst>
              <a:ext uri="{FF2B5EF4-FFF2-40B4-BE49-F238E27FC236}">
                <a16:creationId xmlns:a16="http://schemas.microsoft.com/office/drawing/2014/main" id="{82AFA448-D144-7DD3-7B0C-7A3B623D9A4C}"/>
              </a:ext>
            </a:extLst>
          </p:cNvPr>
          <p:cNvGrpSpPr/>
          <p:nvPr/>
        </p:nvGrpSpPr>
        <p:grpSpPr>
          <a:xfrm>
            <a:off x="468745" y="110877"/>
            <a:ext cx="618837" cy="360219"/>
            <a:chOff x="905163" y="3186544"/>
            <a:chExt cx="618837" cy="360219"/>
          </a:xfrm>
        </p:grpSpPr>
        <p:sp>
          <p:nvSpPr>
            <p:cNvPr id="8" name="Organigramme : Connecteur 7">
              <a:extLst>
                <a:ext uri="{FF2B5EF4-FFF2-40B4-BE49-F238E27FC236}">
                  <a16:creationId xmlns:a16="http://schemas.microsoft.com/office/drawing/2014/main" id="{31C71DF5-4939-8424-F50E-EF2611360887}"/>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9" name="ZoneTexte 8">
              <a:extLst>
                <a:ext uri="{FF2B5EF4-FFF2-40B4-BE49-F238E27FC236}">
                  <a16:creationId xmlns:a16="http://schemas.microsoft.com/office/drawing/2014/main" id="{9AA645E2-3F11-E2A5-C286-AFC7B4EE9537}"/>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3.1</a:t>
              </a:r>
              <a:endParaRPr lang="fr-FR" sz="1400" dirty="0">
                <a:solidFill>
                  <a:schemeClr val="bg1"/>
                </a:solidFill>
              </a:endParaRPr>
            </a:p>
          </p:txBody>
        </p:sp>
      </p:grpSp>
      <p:grpSp>
        <p:nvGrpSpPr>
          <p:cNvPr id="11" name="Groupe 10">
            <a:extLst>
              <a:ext uri="{FF2B5EF4-FFF2-40B4-BE49-F238E27FC236}">
                <a16:creationId xmlns:a16="http://schemas.microsoft.com/office/drawing/2014/main" id="{5D256FB6-565D-ADFA-236D-499DF6200E1F}"/>
              </a:ext>
            </a:extLst>
          </p:cNvPr>
          <p:cNvGrpSpPr/>
          <p:nvPr/>
        </p:nvGrpSpPr>
        <p:grpSpPr>
          <a:xfrm>
            <a:off x="609602" y="2136566"/>
            <a:ext cx="5185909" cy="1502504"/>
            <a:chOff x="7926242" y="-273232"/>
            <a:chExt cx="1121507" cy="2295879"/>
          </a:xfrm>
        </p:grpSpPr>
        <p:sp>
          <p:nvSpPr>
            <p:cNvPr id="12" name="Rectangle : coins arrondis 11">
              <a:extLst>
                <a:ext uri="{FF2B5EF4-FFF2-40B4-BE49-F238E27FC236}">
                  <a16:creationId xmlns:a16="http://schemas.microsoft.com/office/drawing/2014/main" id="{EC31EB86-3EED-830F-F7E5-DC4F26CABA26}"/>
                </a:ext>
              </a:extLst>
            </p:cNvPr>
            <p:cNvSpPr/>
            <p:nvPr/>
          </p:nvSpPr>
          <p:spPr>
            <a:xfrm>
              <a:off x="7926242" y="198577"/>
              <a:ext cx="1121507" cy="182407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Au moment de la recherche-action, le CS démarrait le dispositif SEV et prévoyait un transport pour les séniors. Le directeur explique que le transport qu’il effectue lui-même avec le mini bus du centre est une modalité indispensable afin de rassurer les séniors. Par ailleurs, l’optique est aussi que ce dispositif mis en place cette année puisse se perpétuer sur les années à venir : </a:t>
              </a:r>
              <a:r>
                <a:rPr lang="fr-CA" sz="1000" i="1" dirty="0">
                  <a:solidFill>
                    <a:srgbClr val="000000"/>
                  </a:solidFill>
                  <a:latin typeface="Corbel" panose="020B0503020204020204" pitchFamily="34" charset="0"/>
                  <a:ea typeface="Calibri" panose="020F0502020204030204" pitchFamily="34" charset="0"/>
                  <a:cs typeface="Times New Roman" panose="02020603050405020304" pitchFamily="18" charset="0"/>
                </a:rPr>
                <a:t>« On a besoin d’avoir des ambassadeurs de ce dispositif pour les années suivantes, donc on prend bien soin d’eux, on les rassure ».</a:t>
              </a:r>
              <a:endParaRPr lang="fr-FR" sz="1000" i="1"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13" name="Ellipse 12">
              <a:extLst>
                <a:ext uri="{FF2B5EF4-FFF2-40B4-BE49-F238E27FC236}">
                  <a16:creationId xmlns:a16="http://schemas.microsoft.com/office/drawing/2014/main" id="{9B0BAA0C-C3EF-9F0C-1F55-D44877A43177}"/>
                </a:ext>
              </a:extLst>
            </p:cNvPr>
            <p:cNvSpPr/>
            <p:nvPr/>
          </p:nvSpPr>
          <p:spPr>
            <a:xfrm>
              <a:off x="7993157" y="-273232"/>
              <a:ext cx="1020203" cy="58517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A Saint-Priest, l’accompagnement sur place : une nouveauté</a:t>
              </a:r>
              <a:endParaRPr lang="fr-FR" sz="1000" dirty="0"/>
            </a:p>
          </p:txBody>
        </p:sp>
      </p:grpSp>
      <p:grpSp>
        <p:nvGrpSpPr>
          <p:cNvPr id="17" name="Groupe 16">
            <a:extLst>
              <a:ext uri="{FF2B5EF4-FFF2-40B4-BE49-F238E27FC236}">
                <a16:creationId xmlns:a16="http://schemas.microsoft.com/office/drawing/2014/main" id="{2C1875A2-5558-C696-BE3E-C457B9DDFDDA}"/>
              </a:ext>
            </a:extLst>
          </p:cNvPr>
          <p:cNvGrpSpPr/>
          <p:nvPr/>
        </p:nvGrpSpPr>
        <p:grpSpPr>
          <a:xfrm>
            <a:off x="5978891" y="2136566"/>
            <a:ext cx="5185909" cy="1507186"/>
            <a:chOff x="7926242" y="-272781"/>
            <a:chExt cx="1121507" cy="2295428"/>
          </a:xfrm>
        </p:grpSpPr>
        <p:sp>
          <p:nvSpPr>
            <p:cNvPr id="18" name="Rectangle : coins arrondis 17">
              <a:extLst>
                <a:ext uri="{FF2B5EF4-FFF2-40B4-BE49-F238E27FC236}">
                  <a16:creationId xmlns:a16="http://schemas.microsoft.com/office/drawing/2014/main" id="{30F54CB2-6E43-308C-5B5A-A93618AA6BE2}"/>
                </a:ext>
              </a:extLst>
            </p:cNvPr>
            <p:cNvSpPr/>
            <p:nvPr/>
          </p:nvSpPr>
          <p:spPr>
            <a:xfrm>
              <a:off x="7926242" y="198577"/>
              <a:ext cx="1121507" cy="182407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Le transport pour le séjour intergénérationnel au ski fait partie intégrante des réunions de préparation. Quand les personnes s’inscrivent, elles paient un forfait comprenant le transport et la pension complète. Ensuite le CS rétribue la part transport à ceux qui prennent leur voiture en fonction du nombre de personnes amenées (soit 50 euros par covoitureur). Le véhicule du Centre social est utilisé pour les jeunes, ainsi que le matériel d’animation, les courses faites avant de partir (car ça reste très cher sur place).  </a:t>
              </a:r>
              <a:endParaRPr lang="fr-FR" sz="1000" i="1"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19" name="Ellipse 18">
              <a:extLst>
                <a:ext uri="{FF2B5EF4-FFF2-40B4-BE49-F238E27FC236}">
                  <a16:creationId xmlns:a16="http://schemas.microsoft.com/office/drawing/2014/main" id="{7FFE9BDD-EEF3-4154-3386-D2BE6085D130}"/>
                </a:ext>
              </a:extLst>
            </p:cNvPr>
            <p:cNvSpPr/>
            <p:nvPr/>
          </p:nvSpPr>
          <p:spPr>
            <a:xfrm>
              <a:off x="7993157" y="-272781"/>
              <a:ext cx="1003940" cy="58472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A Saint-Quentin-la-Poterie : l’accompagnement sur place est l’affaire de tous</a:t>
              </a:r>
              <a:endParaRPr lang="fr-FR" sz="1000" dirty="0"/>
            </a:p>
          </p:txBody>
        </p:sp>
      </p:grpSp>
    </p:spTree>
    <p:extLst>
      <p:ext uri="{BB962C8B-B14F-4D97-AF65-F5344CB8AC3E}">
        <p14:creationId xmlns:p14="http://schemas.microsoft.com/office/powerpoint/2010/main" val="594138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42053"/>
            <a:ext cx="10515600" cy="1325563"/>
          </a:xfrm>
        </p:spPr>
        <p:txBody>
          <a:bodyPr/>
          <a:lstStyle/>
          <a:p>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3. Les </a:t>
            </a:r>
            <a:r>
              <a:rPr lang="fr-FR" sz="2000" b="1" cap="all" dirty="0">
                <a:solidFill>
                  <a:srgbClr val="595959"/>
                </a:solidFill>
                <a:ea typeface="PMingLiU" panose="02020500000000000000" pitchFamily="18" charset="-120"/>
                <a:cs typeface="Times New Roman" panose="02020603050405020304" pitchFamily="18" charset="0"/>
              </a:rPr>
              <a:t>accompagnements aux projets vacances</a:t>
            </a:r>
            <a:br>
              <a:rPr lang="fr-FR" sz="2000" b="1" cap="all" dirty="0">
                <a:solidFill>
                  <a:srgbClr val="595959"/>
                </a:solidFill>
                <a:ea typeface="PMingLiU" panose="02020500000000000000" pitchFamily="18" charset="-120"/>
                <a:cs typeface="Times New Roman" panose="02020603050405020304" pitchFamily="18" charset="0"/>
              </a:rPr>
            </a:br>
            <a:r>
              <a:rPr lang="fr-FR" sz="1800" b="1" cap="small" dirty="0">
                <a:solidFill>
                  <a:srgbClr val="C96372"/>
                </a:solidFill>
                <a:ea typeface="PMingLiU" panose="02020500000000000000" pitchFamily="18" charset="-120"/>
                <a:cs typeface="Times New Roman" panose="02020603050405020304" pitchFamily="18" charset="0"/>
              </a:rPr>
              <a:t>3.2 Les appréhensions et attentes des familles</a:t>
            </a:r>
            <a:br>
              <a:rPr lang="fr-FR" sz="1800" b="1" cap="small" dirty="0">
                <a:solidFill>
                  <a:srgbClr val="C96372"/>
                </a:solidFill>
                <a:ea typeface="PMingLiU" panose="02020500000000000000" pitchFamily="18" charset="-120"/>
                <a:cs typeface="Times New Roman" panose="02020603050405020304" pitchFamily="18" charset="0"/>
              </a:rPr>
            </a:br>
            <a:br>
              <a:rPr lang="fr-FR" sz="2000" b="1"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1051633"/>
            <a:ext cx="10515600" cy="5172128"/>
          </a:xfrm>
        </p:spPr>
        <p:txBody>
          <a:bodyPr/>
          <a:lstStyle/>
          <a:p>
            <a:pPr marL="0" indent="0">
              <a:buNone/>
            </a:pPr>
            <a:r>
              <a:rPr lang="fr-CA" sz="1400" b="1" i="1" kern="1600" dirty="0">
                <a:solidFill>
                  <a:schemeClr val="accent6"/>
                </a:solidFill>
                <a:effectLst/>
                <a:latin typeface="Corbel" panose="020B0503020204020204" pitchFamily="34" charset="0"/>
                <a:ea typeface="PMingLiU" panose="02020500000000000000" pitchFamily="18" charset="-120"/>
                <a:cs typeface="Times New Roman" panose="02020603050405020304" pitchFamily="18" charset="0"/>
              </a:rPr>
              <a:t>Des centres devant lever les « peurs » ou « appréhensions » liées aux vacances</a:t>
            </a:r>
          </a:p>
          <a:p>
            <a:pPr marL="0" indent="0">
              <a:lnSpc>
                <a:spcPct val="100000"/>
              </a:lnSpc>
              <a:spcBef>
                <a:spcPts val="600"/>
              </a:spcBef>
              <a:spcAft>
                <a:spcPts val="600"/>
              </a:spcAft>
              <a:buNone/>
            </a:pPr>
            <a:r>
              <a:rPr lang="fr-FR" sz="1100" dirty="0">
                <a:solidFill>
                  <a:srgbClr val="000000"/>
                </a:solidFill>
                <a:ea typeface="Calibri" panose="020F0502020204030204" pitchFamily="34" charset="0"/>
                <a:cs typeface="Times New Roman" panose="02020603050405020304" pitchFamily="18" charset="0"/>
              </a:rPr>
              <a:t>De façon générale, l’ensemble des centres de l’échantillon mentionnent la peur que peuvent procurer les vacances, pour des personnes jamais parties ou n’étant pas à l’aise avec l’ensemble des démarches à effectuer. Le premier frein lié aux vacances est « la peur » elle-même. Cette appréhension puise dans différentes sources :</a:t>
            </a:r>
          </a:p>
          <a:p>
            <a:pPr lvl="0" algn="just">
              <a:lnSpc>
                <a:spcPct val="100000"/>
              </a:lnSpc>
              <a:spcBef>
                <a:spcPts val="600"/>
              </a:spcBef>
              <a:spcAft>
                <a:spcPts val="600"/>
              </a:spcAft>
              <a:buClr>
                <a:schemeClr val="accent2"/>
              </a:buClr>
              <a:buFont typeface="Wingdings" panose="05000000000000000000" pitchFamily="2" charset="2"/>
              <a:buChar char=""/>
              <a:tabLst>
                <a:tab pos="457200" algn="l"/>
              </a:tabLst>
            </a:pP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Une crainte de la complexité administrative liée aux vacances (réservations, transports, justificatifs, </a:t>
            </a:r>
            <a:r>
              <a:rPr lang="fr-FR" sz="1100" dirty="0" err="1">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etc</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ou des contraintes, </a:t>
            </a:r>
            <a:r>
              <a:rPr lang="fr-FR" sz="1100" dirty="0">
                <a:effectLst/>
                <a:latin typeface="Corbel" panose="020B0503020204020204" pitchFamily="34" charset="0"/>
                <a:ea typeface="Calibri" panose="020F0502020204030204" pitchFamily="34" charset="0"/>
                <a:cs typeface="Times New Roman" panose="02020603050405020304" pitchFamily="18" charset="0"/>
              </a:rPr>
              <a:t>notamment chez les familles qui sont sur les prestations sociales, déjà dans des dispositifs etc…</a:t>
            </a: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lvl="0" algn="just">
              <a:lnSpc>
                <a:spcPct val="100000"/>
              </a:lnSpc>
              <a:spcBef>
                <a:spcPts val="600"/>
              </a:spcBef>
              <a:spcAft>
                <a:spcPts val="600"/>
              </a:spcAft>
              <a:buClr>
                <a:schemeClr val="accent2"/>
              </a:buClr>
              <a:buFont typeface="Wingdings" panose="05000000000000000000" pitchFamily="2" charset="2"/>
              <a:buChar char=""/>
              <a:tabLst>
                <a:tab pos="457200" algn="l"/>
              </a:tabLst>
            </a:pPr>
            <a:r>
              <a:rPr lang="fr-FR" sz="1100" dirty="0">
                <a:solidFill>
                  <a:srgbClr val="000000"/>
                </a:solidFill>
                <a:ea typeface="Calibri" panose="020F0502020204030204" pitchFamily="34" charset="0"/>
                <a:cs typeface="Times New Roman" panose="02020603050405020304" pitchFamily="18" charset="0"/>
              </a:rPr>
              <a:t>Une crainte de ne pas réussir à épargner et de ne pas avoir un b</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udget suffisant, malgré les aides </a:t>
            </a:r>
          </a:p>
          <a:p>
            <a:pPr lvl="0" algn="just">
              <a:lnSpc>
                <a:spcPct val="100000"/>
              </a:lnSpc>
              <a:spcBef>
                <a:spcPts val="600"/>
              </a:spcBef>
              <a:spcAft>
                <a:spcPts val="600"/>
              </a:spcAft>
              <a:buClr>
                <a:schemeClr val="accent2"/>
              </a:buClr>
              <a:buFont typeface="Wingdings" panose="05000000000000000000" pitchFamily="2" charset="2"/>
              <a:buChar char=""/>
              <a:tabLst>
                <a:tab pos="457200" algn="l"/>
              </a:tabLst>
            </a:pPr>
            <a:r>
              <a:rPr lang="fr-FR" sz="1100" dirty="0">
                <a:solidFill>
                  <a:srgbClr val="000000"/>
                </a:solidFill>
                <a:ea typeface="Calibri" panose="020F0502020204030204" pitchFamily="34" charset="0"/>
                <a:cs typeface="Times New Roman" panose="02020603050405020304" pitchFamily="18" charset="0"/>
              </a:rPr>
              <a:t>Une c</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rainte de l’altérité dans les séjours collectifs</a:t>
            </a:r>
            <a:endParaRPr lang="fr-FR" sz="1100" dirty="0">
              <a:solidFill>
                <a:srgbClr val="000000"/>
              </a:solidFill>
              <a:ea typeface="Calibri" panose="020F0502020204030204" pitchFamily="34" charset="0"/>
              <a:cs typeface="Times New Roman" panose="02020603050405020304" pitchFamily="18" charset="0"/>
            </a:endParaRPr>
          </a:p>
          <a:p>
            <a:pPr lvl="0" algn="just">
              <a:lnSpc>
                <a:spcPct val="100000"/>
              </a:lnSpc>
              <a:spcBef>
                <a:spcPts val="600"/>
              </a:spcBef>
              <a:spcAft>
                <a:spcPts val="600"/>
              </a:spcAft>
              <a:buClr>
                <a:schemeClr val="accent2"/>
              </a:buClr>
              <a:buFont typeface="Wingdings" panose="05000000000000000000" pitchFamily="2" charset="2"/>
              <a:buChar char=""/>
              <a:tabLst>
                <a:tab pos="457200" algn="l"/>
              </a:tabLst>
            </a:pP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Une crainte de sortir de leur quartier ou de leur ville et de changer des habitudes de vie, souvent bien rôdées. L’inconnu est une variable très inquiétante pour les personnes qui le plus souvent questionnent le Centre social sur de nombreuses dimensions (où faire ses courses étant la première question posée par les parents)</a:t>
            </a:r>
          </a:p>
          <a:p>
            <a:pPr lvl="0" algn="just">
              <a:lnSpc>
                <a:spcPct val="100000"/>
              </a:lnSpc>
              <a:spcBef>
                <a:spcPts val="600"/>
              </a:spcBef>
              <a:spcAft>
                <a:spcPts val="600"/>
              </a:spcAft>
              <a:buClr>
                <a:schemeClr val="accent2"/>
              </a:buClr>
              <a:buFont typeface="Wingdings" panose="05000000000000000000" pitchFamily="2" charset="2"/>
              <a:buChar char=""/>
              <a:tabLst>
                <a:tab pos="457200" algn="l"/>
              </a:tabLst>
            </a:pPr>
            <a:r>
              <a:rPr lang="fr-FR" sz="1100" dirty="0">
                <a:solidFill>
                  <a:srgbClr val="000000"/>
                </a:solidFill>
                <a:ea typeface="Calibri" panose="020F0502020204030204" pitchFamily="34" charset="0"/>
                <a:cs typeface="Times New Roman" panose="02020603050405020304" pitchFamily="18" charset="0"/>
              </a:rPr>
              <a:t>Une appréhension sur la vie de famille, avec un c</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adre éducatif à réinventer pendant le séjour (« comment occuper les enfants »)</a:t>
            </a:r>
          </a:p>
          <a:p>
            <a:pPr marL="0" lvl="0" indent="0" algn="just">
              <a:lnSpc>
                <a:spcPct val="100000"/>
              </a:lnSpc>
              <a:spcBef>
                <a:spcPts val="600"/>
              </a:spcBef>
              <a:spcAft>
                <a:spcPts val="600"/>
              </a:spcAft>
              <a:buClr>
                <a:schemeClr val="accent2"/>
              </a:buClr>
              <a:buNone/>
              <a:tabLst>
                <a:tab pos="457200" algn="l"/>
              </a:tabLst>
            </a:pPr>
            <a:r>
              <a:rPr lang="fr-FR" sz="1100" dirty="0">
                <a:solidFill>
                  <a:srgbClr val="000000"/>
                </a:solidFill>
                <a:ea typeface="Calibri" panose="020F0502020204030204" pitchFamily="34" charset="0"/>
                <a:cs typeface="Times New Roman" panose="02020603050405020304" pitchFamily="18" charset="0"/>
              </a:rPr>
              <a:t>Toutes ces craintes peuvent conduire à une </a:t>
            </a:r>
            <a:r>
              <a:rPr lang="fr-FR" sz="1100" b="1" dirty="0">
                <a:solidFill>
                  <a:srgbClr val="000000"/>
                </a:solidFill>
                <a:ea typeface="Calibri" panose="020F0502020204030204" pitchFamily="34" charset="0"/>
                <a:cs typeface="Times New Roman" panose="02020603050405020304" pitchFamily="18" charset="0"/>
              </a:rPr>
              <a:t>auto-censure. </a:t>
            </a:r>
            <a:r>
              <a:rPr lang="fr-FR" sz="1100" dirty="0">
                <a:solidFill>
                  <a:srgbClr val="000000"/>
                </a:solidFill>
                <a:ea typeface="Calibri" panose="020F0502020204030204" pitchFamily="34" charset="0"/>
                <a:cs typeface="Times New Roman" panose="02020603050405020304" pitchFamily="18" charset="0"/>
              </a:rPr>
              <a:t>Les personnes estiment que « ce n’est pas pour elles » et abandonnent le projet. Pour d’autres, elles ne pensent pas y avoir droit. Dans les personnes interrogées, les premiers voyages sont nombreux. Le rôle des accompagnateurs et accompagnatrices est donc de </a:t>
            </a:r>
            <a:r>
              <a:rPr lang="fr-FR" sz="1100" b="1" dirty="0">
                <a:solidFill>
                  <a:srgbClr val="000000"/>
                </a:solidFill>
                <a:ea typeface="Calibri" panose="020F0502020204030204" pitchFamily="34" charset="0"/>
                <a:cs typeface="Times New Roman" panose="02020603050405020304" pitchFamily="18" charset="0"/>
              </a:rPr>
              <a:t>rassurer les personnes</a:t>
            </a:r>
            <a:r>
              <a:rPr lang="fr-FR" sz="1100" dirty="0">
                <a:solidFill>
                  <a:srgbClr val="000000"/>
                </a:solidFill>
                <a:ea typeface="Calibri" panose="020F0502020204030204" pitchFamily="34" charset="0"/>
                <a:cs typeface="Times New Roman" panose="02020603050405020304" pitchFamily="18" charset="0"/>
              </a:rPr>
              <a:t>, répondre à leurs questions, mettre en lien les personnes déjà parties avec celles n’étant jamais parties. La place des pairs dans la réassurance est fondamentale.</a:t>
            </a:r>
          </a:p>
          <a:p>
            <a:pPr marL="0" lvl="0" indent="0" algn="just">
              <a:lnSpc>
                <a:spcPct val="100000"/>
              </a:lnSpc>
              <a:spcBef>
                <a:spcPts val="600"/>
              </a:spcBef>
              <a:spcAft>
                <a:spcPts val="600"/>
              </a:spcAft>
              <a:buClr>
                <a:schemeClr val="accent2"/>
              </a:buClr>
              <a:buNone/>
              <a:tabLst>
                <a:tab pos="457200" algn="l"/>
              </a:tabLst>
            </a:pP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marL="536575" lvl="0" indent="0" algn="just">
              <a:lnSpc>
                <a:spcPct val="100000"/>
              </a:lnSpc>
              <a:spcBef>
                <a:spcPts val="600"/>
              </a:spcBef>
              <a:spcAft>
                <a:spcPts val="600"/>
              </a:spcAft>
              <a:buClr>
                <a:schemeClr val="accent2"/>
              </a:buClr>
              <a:buNone/>
              <a:tabLst>
                <a:tab pos="457200" algn="l"/>
              </a:tabLst>
            </a:pPr>
            <a:r>
              <a:rPr lang="fr-FR" sz="1100" dirty="0">
                <a:solidFill>
                  <a:schemeClr val="accent2"/>
                </a:solidFill>
                <a:ea typeface="Calibri" panose="020F0502020204030204" pitchFamily="34" charset="0"/>
                <a:cs typeface="Times New Roman" panose="02020603050405020304" pitchFamily="18" charset="0"/>
              </a:rPr>
              <a:t>Les bonnes pratiques </a:t>
            </a:r>
            <a:r>
              <a:rPr lang="fr-FR" sz="1100" dirty="0">
                <a:solidFill>
                  <a:srgbClr val="000000"/>
                </a:solidFill>
                <a:ea typeface="Calibri" panose="020F0502020204030204" pitchFamily="34" charset="0"/>
                <a:cs typeface="Times New Roman" panose="02020603050405020304" pitchFamily="18" charset="0"/>
              </a:rPr>
              <a:t>consistent à proposer aux familles déjà parties de témoigner pour les nouvelles, ce qui lève de nombreux freins. Les craintes associées aux séjours sont souvent levées petit à petit à travers l’accompagnement et les échanges.</a:t>
            </a: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marL="0" inden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19</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pic>
        <p:nvPicPr>
          <p:cNvPr id="6" name="Graphique 5" descr="Commentaire, J’aime avec un remplissage uni">
            <a:extLst>
              <a:ext uri="{FF2B5EF4-FFF2-40B4-BE49-F238E27FC236}">
                <a16:creationId xmlns:a16="http://schemas.microsoft.com/office/drawing/2014/main" id="{F00185D9-D6B5-0020-0C36-82A2B327CEF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2" y="4650638"/>
            <a:ext cx="581891" cy="581891"/>
          </a:xfrm>
          <a:prstGeom prst="rect">
            <a:avLst/>
          </a:prstGeom>
        </p:spPr>
      </p:pic>
    </p:spTree>
    <p:extLst>
      <p:ext uri="{BB962C8B-B14F-4D97-AF65-F5344CB8AC3E}">
        <p14:creationId xmlns:p14="http://schemas.microsoft.com/office/powerpoint/2010/main" val="73417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1929C-BB27-FEAB-339F-7C429CF0E6FB}"/>
              </a:ext>
            </a:extLst>
          </p:cNvPr>
          <p:cNvSpPr>
            <a:spLocks noGrp="1"/>
          </p:cNvSpPr>
          <p:nvPr>
            <p:ph type="ctrTitle"/>
          </p:nvPr>
        </p:nvSpPr>
        <p:spPr/>
        <p:txBody>
          <a:bodyPr>
            <a:normAutofit/>
          </a:bodyPr>
          <a:lstStyle/>
          <a:p>
            <a:r>
              <a:rPr lang="fr-CA" sz="3200" b="1" cap="all" dirty="0">
                <a:solidFill>
                  <a:srgbClr val="595959"/>
                </a:solidFill>
                <a:latin typeface="Corbel" panose="020B0503020204020204" pitchFamily="34" charset="0"/>
                <a:ea typeface="PMingLiU" panose="02020500000000000000" pitchFamily="18" charset="-120"/>
                <a:cs typeface="Times New Roman" panose="02020603050405020304" pitchFamily="18" charset="0"/>
              </a:rPr>
              <a:t>1</a:t>
            </a:r>
            <a:r>
              <a:rPr lang="fr-CA" sz="32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a:t>
            </a:r>
            <a:r>
              <a:rPr lang="fr-FR" sz="32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L’objet, le contexte et la dÉmarche de la recherche-action</a:t>
            </a:r>
            <a:r>
              <a:rPr lang="fr-CA" sz="3200" dirty="0"/>
              <a:t> </a:t>
            </a:r>
            <a:endParaRPr lang="fr-FR" sz="3200" dirty="0"/>
          </a:p>
        </p:txBody>
      </p:sp>
    </p:spTree>
    <p:extLst>
      <p:ext uri="{BB962C8B-B14F-4D97-AF65-F5344CB8AC3E}">
        <p14:creationId xmlns:p14="http://schemas.microsoft.com/office/powerpoint/2010/main" val="1177781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544946"/>
            <a:ext cx="11000508" cy="5172128"/>
          </a:xfrm>
        </p:spPr>
        <p:txBody>
          <a:bodyPr/>
          <a:lstStyle/>
          <a:p>
            <a:pPr marL="0" indent="0">
              <a:buNone/>
            </a:pPr>
            <a:r>
              <a:rPr lang="fr-CA" sz="1400" b="1" i="1" kern="1600" dirty="0">
                <a:solidFill>
                  <a:schemeClr val="accent6"/>
                </a:solidFill>
                <a:effectLst/>
                <a:latin typeface="Corbel" panose="020B0503020204020204" pitchFamily="34" charset="0"/>
                <a:ea typeface="PMingLiU" panose="02020500000000000000" pitchFamily="18" charset="-120"/>
                <a:cs typeface="Times New Roman" panose="02020603050405020304" pitchFamily="18" charset="0"/>
              </a:rPr>
              <a:t>Des centres qui partent des attentes des familles et de leurs souhaits</a:t>
            </a:r>
          </a:p>
          <a:p>
            <a:pPr marL="0" indent="0" algn="just">
              <a:buNone/>
            </a:pPr>
            <a:r>
              <a:rPr lang="fr-FR" sz="1100" dirty="0">
                <a:latin typeface="+mj-lt"/>
                <a:ea typeface="Calibri" panose="020F0502020204030204" pitchFamily="34" charset="0"/>
                <a:cs typeface="Times New Roman" panose="02020603050405020304" pitchFamily="18" charset="0"/>
              </a:rPr>
              <a:t>Pour les départs individuels, </a:t>
            </a:r>
            <a:r>
              <a:rPr lang="fr-FR" sz="1100" b="1" dirty="0">
                <a:latin typeface="+mj-lt"/>
                <a:ea typeface="Calibri" panose="020F0502020204030204" pitchFamily="34" charset="0"/>
                <a:cs typeface="Times New Roman" panose="02020603050405020304" pitchFamily="18" charset="0"/>
              </a:rPr>
              <a:t>les centres respectent le choix des vacances </a:t>
            </a:r>
            <a:r>
              <a:rPr lang="fr-FR" sz="1100" dirty="0">
                <a:latin typeface="+mj-lt"/>
                <a:ea typeface="Calibri" panose="020F0502020204030204" pitchFamily="34" charset="0"/>
                <a:cs typeface="Times New Roman" panose="02020603050405020304" pitchFamily="18" charset="0"/>
              </a:rPr>
              <a:t>des personnes et n’imposent pas une vision de ce que seraient de « vraies » vacances. Cela demande parfois un pas de côté pour les professionnels, qui n’auraient pas fait ces choix pour eux-mêmes : </a:t>
            </a:r>
          </a:p>
          <a:p>
            <a:pPr>
              <a:buClr>
                <a:schemeClr val="accent2"/>
              </a:buClr>
              <a:buFont typeface="Wingdings" panose="05000000000000000000" pitchFamily="2" charset="2"/>
              <a:buChar char=""/>
            </a:pPr>
            <a:r>
              <a:rPr lang="fr-FR" sz="1100" i="1" dirty="0">
                <a:latin typeface="+mj-lt"/>
                <a:ea typeface="Calibri" panose="020F0502020204030204" pitchFamily="34" charset="0"/>
                <a:cs typeface="Times New Roman" panose="02020603050405020304" pitchFamily="18" charset="0"/>
              </a:rPr>
              <a:t>« Sur les représentations des vacances, ca nous demande un vrai travail à nous professionnels, de ne pas être dans le jugement car on a pas toujours la même vision que les familles de ce que sont des vacances. Souvent, ce qu’elles veulent c’est un gros camping avec plein de services et d’animations, on a ainsi eu une maman dont la priorité c’était de trouver un camping avec un LIDL à côté » (Entretien référente)</a:t>
            </a:r>
          </a:p>
          <a:p>
            <a:pPr marL="0" indent="0">
              <a:buClr>
                <a:schemeClr val="accent2"/>
              </a:buClr>
              <a:buNone/>
            </a:pPr>
            <a:r>
              <a:rPr lang="fr-FR" sz="1100" kern="100" dirty="0">
                <a:latin typeface="Calibri" panose="020F0502020204030204" pitchFamily="34" charset="0"/>
                <a:ea typeface="Calibri" panose="020F0502020204030204" pitchFamily="34" charset="0"/>
                <a:cs typeface="Times New Roman" panose="02020603050405020304" pitchFamily="18" charset="0"/>
              </a:rPr>
              <a:t>Pour les séjours collectifs, les centres partent des attentes et souhaits des personnes lorsque les vacances sont à construire entièrement, le lieu devant être trouvé par le groupe (dans les séjours jeunes plus particulièrement, ou lorsque le groupe est restreint).</a:t>
            </a:r>
          </a:p>
          <a:p>
            <a:pPr marL="0" indent="0">
              <a:buClr>
                <a:schemeClr val="accent2"/>
              </a:buClr>
              <a:buNone/>
            </a:pPr>
            <a:r>
              <a:rPr lang="fr-FR" sz="1100" dirty="0">
                <a:latin typeface="+mj-lt"/>
                <a:ea typeface="Calibri" panose="020F0502020204030204" pitchFamily="34" charset="0"/>
                <a:cs typeface="Times New Roman" panose="02020603050405020304" pitchFamily="18" charset="0"/>
              </a:rPr>
              <a:t>Si les Centres Sociaux laissent le choix aux personnes </a:t>
            </a:r>
            <a:r>
              <a:rPr lang="fr-FR" sz="1100" kern="100" dirty="0">
                <a:latin typeface="Calibri" panose="020F0502020204030204" pitchFamily="34" charset="0"/>
                <a:ea typeface="Calibri" panose="020F0502020204030204" pitchFamily="34" charset="0"/>
                <a:cs typeface="Times New Roman" panose="02020603050405020304" pitchFamily="18" charset="0"/>
              </a:rPr>
              <a:t>des séjours de vacances et destinations, ils peuvent également </a:t>
            </a:r>
            <a:r>
              <a:rPr lang="fr-FR" sz="1100" b="1" kern="100" dirty="0">
                <a:latin typeface="Calibri" panose="020F0502020204030204" pitchFamily="34" charset="0"/>
                <a:ea typeface="Calibri" panose="020F0502020204030204" pitchFamily="34" charset="0"/>
                <a:cs typeface="Times New Roman" panose="02020603050405020304" pitchFamily="18" charset="0"/>
              </a:rPr>
              <a:t>conseiller les personnes </a:t>
            </a:r>
            <a:r>
              <a:rPr lang="fr-FR" sz="1100" kern="100" dirty="0">
                <a:latin typeface="Calibri" panose="020F0502020204030204" pitchFamily="34" charset="0"/>
                <a:ea typeface="Calibri" panose="020F0502020204030204" pitchFamily="34" charset="0"/>
                <a:cs typeface="Times New Roman" panose="02020603050405020304" pitchFamily="18" charset="0"/>
              </a:rPr>
              <a:t>à partir en village vacances / en camping-car il y a les activités pour toute la famille, à moindre coût et c’est un lieu souvent très apprécié. Il est aussi possible de proposer un ou plusieurs lieux de séjours auprès de partenaires / prestataires, que ce soit pour les séjours individuels ou collectifs. Dans ce cas</a:t>
            </a:r>
            <a:r>
              <a:rPr lang="fr-FR" sz="1100" b="1" kern="100" dirty="0">
                <a:latin typeface="Calibri" panose="020F0502020204030204" pitchFamily="34" charset="0"/>
                <a:ea typeface="Calibri" panose="020F0502020204030204" pitchFamily="34" charset="0"/>
                <a:cs typeface="Times New Roman" panose="02020603050405020304" pitchFamily="18" charset="0"/>
              </a:rPr>
              <a:t>, les centres proposent un séjour « clé en main » aux personnes</a:t>
            </a:r>
            <a:r>
              <a:rPr lang="fr-FR" sz="1100" kern="100" dirty="0">
                <a:latin typeface="Calibri" panose="020F0502020204030204" pitchFamily="34" charset="0"/>
                <a:ea typeface="Calibri" panose="020F0502020204030204" pitchFamily="34" charset="0"/>
                <a:cs typeface="Times New Roman" panose="02020603050405020304" pitchFamily="18" charset="0"/>
              </a:rPr>
              <a:t>, le lieu ainsi que les activités étant souvent déjà organisées. </a:t>
            </a:r>
          </a:p>
          <a:p>
            <a:pPr marL="0" indent="0" algn="just">
              <a:buClr>
                <a:schemeClr val="accent2"/>
              </a:buClr>
              <a:buNone/>
            </a:pPr>
            <a:r>
              <a:rPr lang="fr-FR" sz="1100" kern="100" dirty="0">
                <a:latin typeface="Calibri" panose="020F0502020204030204" pitchFamily="34" charset="0"/>
                <a:ea typeface="Calibri" panose="020F0502020204030204" pitchFamily="34" charset="0"/>
                <a:cs typeface="Times New Roman" panose="02020603050405020304" pitchFamily="18" charset="0"/>
              </a:rPr>
              <a:t>Les centres peuvent, selon les publics accompagnés, proposer les deux modalités en parallèle : des séjours clés en main et de la construction de séjour avec recherche de lieu. Par exemple, u</a:t>
            </a:r>
            <a:r>
              <a:rPr lang="fr-CA"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n Centre Social a créé un partenariat avec deux opérateurs principaux</a:t>
            </a:r>
            <a:r>
              <a:rPr lang="fr-CA" sz="1100" dirty="0">
                <a:solidFill>
                  <a:srgbClr val="000000"/>
                </a:solidFill>
                <a:ea typeface="Calibri" panose="020F0502020204030204" pitchFamily="34" charset="0"/>
                <a:cs typeface="Times New Roman" panose="02020603050405020304" pitchFamily="18" charset="0"/>
              </a:rPr>
              <a:t>. C</a:t>
            </a:r>
            <a:r>
              <a:rPr lang="fr-CA"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es lieux de vacances sont présentés lors d’une réunion d’information et sont les mêmes chaque année. Toutefois, les personnes peuvent aussi solliciter un accompagnement individuel et choisir leur lieu de séjour.</a:t>
            </a:r>
            <a:endParaRPr lang="fr-FR" sz="1100" kern="100" dirty="0">
              <a:latin typeface="Calibri" panose="020F0502020204030204" pitchFamily="34" charset="0"/>
              <a:ea typeface="Calibri" panose="020F0502020204030204" pitchFamily="34" charset="0"/>
              <a:cs typeface="Times New Roman" panose="02020603050405020304" pitchFamily="18" charset="0"/>
            </a:endParaRPr>
          </a:p>
          <a:p>
            <a:pPr marL="0" indent="0">
              <a:buClr>
                <a:schemeClr val="accent2"/>
              </a:buClr>
              <a:buNone/>
            </a:pPr>
            <a:endParaRPr lang="fr-FR" sz="11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20</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6" name="Organigramme : Délai 5">
            <a:extLst>
              <a:ext uri="{FF2B5EF4-FFF2-40B4-BE49-F238E27FC236}">
                <a16:creationId xmlns:a16="http://schemas.microsoft.com/office/drawing/2014/main" id="{00EBE22F-41D1-0C8D-7CB1-9F6006CF801C}"/>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3</a:t>
            </a:r>
            <a:endParaRPr lang="fr-FR" sz="2000" dirty="0"/>
          </a:p>
        </p:txBody>
      </p:sp>
      <p:grpSp>
        <p:nvGrpSpPr>
          <p:cNvPr id="7" name="Groupe 6">
            <a:extLst>
              <a:ext uri="{FF2B5EF4-FFF2-40B4-BE49-F238E27FC236}">
                <a16:creationId xmlns:a16="http://schemas.microsoft.com/office/drawing/2014/main" id="{26FCF3E9-9E98-E98B-29E6-4BA6FFA91905}"/>
              </a:ext>
            </a:extLst>
          </p:cNvPr>
          <p:cNvGrpSpPr/>
          <p:nvPr/>
        </p:nvGrpSpPr>
        <p:grpSpPr>
          <a:xfrm>
            <a:off x="468745" y="110877"/>
            <a:ext cx="618837" cy="360219"/>
            <a:chOff x="905163" y="3186544"/>
            <a:chExt cx="618837" cy="360219"/>
          </a:xfrm>
        </p:grpSpPr>
        <p:sp>
          <p:nvSpPr>
            <p:cNvPr id="8" name="Organigramme : Connecteur 7">
              <a:extLst>
                <a:ext uri="{FF2B5EF4-FFF2-40B4-BE49-F238E27FC236}">
                  <a16:creationId xmlns:a16="http://schemas.microsoft.com/office/drawing/2014/main" id="{FD8EECB7-FFB0-0E68-2F54-E7BEB9327E2B}"/>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9" name="ZoneTexte 8">
              <a:extLst>
                <a:ext uri="{FF2B5EF4-FFF2-40B4-BE49-F238E27FC236}">
                  <a16:creationId xmlns:a16="http://schemas.microsoft.com/office/drawing/2014/main" id="{AB131017-B44D-A812-17A4-99DAEFF702A1}"/>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3.2</a:t>
              </a:r>
              <a:endParaRPr lang="fr-FR" sz="1400" dirty="0">
                <a:solidFill>
                  <a:schemeClr val="bg1"/>
                </a:solidFill>
              </a:endParaRPr>
            </a:p>
          </p:txBody>
        </p:sp>
      </p:grpSp>
      <p:grpSp>
        <p:nvGrpSpPr>
          <p:cNvPr id="2" name="Groupe 1">
            <a:extLst>
              <a:ext uri="{FF2B5EF4-FFF2-40B4-BE49-F238E27FC236}">
                <a16:creationId xmlns:a16="http://schemas.microsoft.com/office/drawing/2014/main" id="{79C93026-FF3A-DD07-3529-E2AEB478751F}"/>
              </a:ext>
            </a:extLst>
          </p:cNvPr>
          <p:cNvGrpSpPr/>
          <p:nvPr/>
        </p:nvGrpSpPr>
        <p:grpSpPr>
          <a:xfrm>
            <a:off x="581890" y="3523043"/>
            <a:ext cx="6368162" cy="2615364"/>
            <a:chOff x="7926242" y="33944"/>
            <a:chExt cx="1121507" cy="4175724"/>
          </a:xfrm>
        </p:grpSpPr>
        <p:sp>
          <p:nvSpPr>
            <p:cNvPr id="10" name="Rectangle : coins arrondis 9">
              <a:extLst>
                <a:ext uri="{FF2B5EF4-FFF2-40B4-BE49-F238E27FC236}">
                  <a16:creationId xmlns:a16="http://schemas.microsoft.com/office/drawing/2014/main" id="{8BEA4FF9-4C04-1F1E-7457-8A1E5F1461A7}"/>
                </a:ext>
              </a:extLst>
            </p:cNvPr>
            <p:cNvSpPr/>
            <p:nvPr/>
          </p:nvSpPr>
          <p:spPr>
            <a:xfrm>
              <a:off x="7926242" y="198577"/>
              <a:ext cx="1121507" cy="401109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FR" sz="1000" b="1"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r>
                <a:rPr lang="fr-FR" sz="10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Exemple - </a:t>
              </a:r>
              <a:r>
                <a:rPr lang="fr-FR"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Un Centre social </a:t>
              </a: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propose des départs individuels sur un terrain de camping mis à disposition par la Ville. Des tentes de camping sont louées sur une semaine. Le terrain permet de loger 20 personnes à la nuitée. Ce terrain a vocation à faciliter les nouveaux départs. Toutefois, la limite identifiée par la référente est que l’objectif initial n’est plus atteint, puisque ce sont les mêmes familles qui partent depuis 20 ans. Pour le Centre Social, « </a:t>
              </a:r>
              <a:r>
                <a:rPr lang="fr-CA" sz="1000" i="1" dirty="0">
                  <a:solidFill>
                    <a:srgbClr val="000000"/>
                  </a:solidFill>
                  <a:latin typeface="Corbel" panose="020B0503020204020204" pitchFamily="34" charset="0"/>
                  <a:ea typeface="Calibri" panose="020F0502020204030204" pitchFamily="34" charset="0"/>
                  <a:cs typeface="Times New Roman" panose="02020603050405020304" pitchFamily="18" charset="0"/>
                </a:rPr>
                <a:t>c’est plus simple car les gens ne définissent rien, c’est une offre qu’on leur propose et ils acceptent ou refusent </a:t>
              </a: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 tout en étant une offre souvent acceptée volontiers, car elle répond à des attentes (proche de la mer, dans la nature, à proximité du domicile si besoin, etc.)</a:t>
              </a:r>
            </a:p>
            <a:p>
              <a:pPr algn="just">
                <a:lnSpc>
                  <a:spcPct val="115000"/>
                </a:lnSpc>
                <a:spcBef>
                  <a:spcPts val="1000"/>
                </a:spcBef>
                <a:defRPr/>
              </a:pPr>
              <a:r>
                <a:rPr lang="fr-CA" sz="10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Exemple</a:t>
              </a: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 – Un centre propose un départ collectif dans un gite de vacances. Le lieu est déjà réservé par les professionnels. La participation est requise pour l’organisation collective logistique (choix des repas, liste de courses, organisation ménagère, attribution des chambres), le contenu du séjour ( rythme activités et repos, contenus des activités, déroulé de la journée selon les spécificités de rythme de chaque personne de la famille) et la gestion du temps libre.</a:t>
              </a:r>
            </a:p>
          </p:txBody>
        </p:sp>
        <p:sp>
          <p:nvSpPr>
            <p:cNvPr id="11" name="Ellipse 10">
              <a:extLst>
                <a:ext uri="{FF2B5EF4-FFF2-40B4-BE49-F238E27FC236}">
                  <a16:creationId xmlns:a16="http://schemas.microsoft.com/office/drawing/2014/main" id="{A26E66FE-FF71-820A-0BBE-FAFB04D12010}"/>
                </a:ext>
              </a:extLst>
            </p:cNvPr>
            <p:cNvSpPr/>
            <p:nvPr/>
          </p:nvSpPr>
          <p:spPr>
            <a:xfrm>
              <a:off x="7986827" y="33944"/>
              <a:ext cx="1003940" cy="45799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Proposer un départ dans un lieu spécifique</a:t>
              </a:r>
              <a:endParaRPr lang="fr-FR" sz="1000" dirty="0"/>
            </a:p>
          </p:txBody>
        </p:sp>
      </p:grpSp>
      <p:grpSp>
        <p:nvGrpSpPr>
          <p:cNvPr id="12" name="Groupe 11">
            <a:extLst>
              <a:ext uri="{FF2B5EF4-FFF2-40B4-BE49-F238E27FC236}">
                <a16:creationId xmlns:a16="http://schemas.microsoft.com/office/drawing/2014/main" id="{5D56416D-B01A-D8BA-7F4C-56CE0A84422F}"/>
              </a:ext>
            </a:extLst>
          </p:cNvPr>
          <p:cNvGrpSpPr/>
          <p:nvPr/>
        </p:nvGrpSpPr>
        <p:grpSpPr>
          <a:xfrm>
            <a:off x="7151425" y="3562441"/>
            <a:ext cx="4458685" cy="2121976"/>
            <a:chOff x="7926242" y="-306111"/>
            <a:chExt cx="1121507" cy="3342677"/>
          </a:xfrm>
        </p:grpSpPr>
        <p:sp>
          <p:nvSpPr>
            <p:cNvPr id="13" name="Rectangle : coins arrondis 12">
              <a:extLst>
                <a:ext uri="{FF2B5EF4-FFF2-40B4-BE49-F238E27FC236}">
                  <a16:creationId xmlns:a16="http://schemas.microsoft.com/office/drawing/2014/main" id="{C9066B61-3E5E-1BDB-7981-993FE7798002}"/>
                </a:ext>
              </a:extLst>
            </p:cNvPr>
            <p:cNvSpPr/>
            <p:nvPr/>
          </p:nvSpPr>
          <p:spPr>
            <a:xfrm>
              <a:off x="7926242" y="-143682"/>
              <a:ext cx="1121507" cy="318024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1000" b="1"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r>
                <a:rPr lang="fr-CA" sz="10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Exemple</a:t>
              </a: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 – Dans les départs individuels avec APV ou BSV, les familles recherchent souvent un lieu de vacances, en France. Dans  quelques cas, des séjours en Europe sont identifiés, particulièrement par les jeunes. </a:t>
              </a:r>
            </a:p>
            <a:p>
              <a:pPr algn="just">
                <a:lnSpc>
                  <a:spcPct val="115000"/>
                </a:lnSpc>
                <a:spcBef>
                  <a:spcPts val="1000"/>
                </a:spcBef>
                <a:defRPr/>
              </a:pPr>
              <a:r>
                <a:rPr lang="fr-CA" sz="10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Exemple</a:t>
              </a: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 – Pour les séjours collectifs, des initiatives ont pu être prises par les habitants, désireux de changer de type de vacances (souvent en camping) : visite du Sénat, départ dans les capitales européennes, vacances au ski, etc.</a:t>
              </a:r>
            </a:p>
            <a:p>
              <a:pPr algn="just">
                <a:lnSpc>
                  <a:spcPct val="115000"/>
                </a:lnSpc>
                <a:spcBef>
                  <a:spcPts val="1000"/>
                </a:spcBef>
                <a:defRPr/>
              </a:pPr>
              <a:endParaRPr lang="fr-FR" sz="1000" i="1"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14" name="Ellipse 13">
              <a:extLst>
                <a:ext uri="{FF2B5EF4-FFF2-40B4-BE49-F238E27FC236}">
                  <a16:creationId xmlns:a16="http://schemas.microsoft.com/office/drawing/2014/main" id="{19101992-20D6-D1D6-D5F4-FBBF2C8E615B}"/>
                </a:ext>
              </a:extLst>
            </p:cNvPr>
            <p:cNvSpPr/>
            <p:nvPr/>
          </p:nvSpPr>
          <p:spPr>
            <a:xfrm>
              <a:off x="7993157" y="-306111"/>
              <a:ext cx="1003940" cy="45187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Trouver le lieu dans la construction du projet</a:t>
              </a:r>
              <a:endParaRPr lang="fr-FR" sz="1000" dirty="0"/>
            </a:p>
          </p:txBody>
        </p:sp>
      </p:grpSp>
    </p:spTree>
    <p:extLst>
      <p:ext uri="{BB962C8B-B14F-4D97-AF65-F5344CB8AC3E}">
        <p14:creationId xmlns:p14="http://schemas.microsoft.com/office/powerpoint/2010/main" val="4122134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544946"/>
            <a:ext cx="10718040" cy="517212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1400" b="1" i="1" u="none" strike="noStrike" kern="1600" cap="none" spc="0" normalizeH="0" baseline="0" noProof="0" dirty="0">
                <a:ln>
                  <a:noFill/>
                </a:ln>
                <a:solidFill>
                  <a:srgbClr val="00A3A1"/>
                </a:solidFill>
                <a:effectLst/>
                <a:uLnTx/>
                <a:uFillTx/>
                <a:latin typeface="Corbel" panose="020B0503020204020204" pitchFamily="34" charset="0"/>
                <a:ea typeface="PMingLiU" panose="02020500000000000000" pitchFamily="18" charset="-120"/>
                <a:cs typeface="Times New Roman" panose="02020603050405020304" pitchFamily="18" charset="0"/>
              </a:rPr>
              <a:t>Un besoin de « déconstruire des fantasmes » avant le départ</a:t>
            </a:r>
          </a:p>
          <a:p>
            <a:pPr marL="0" indent="0" algn="just">
              <a:lnSpc>
                <a:spcPct val="100000"/>
              </a:lnSpc>
              <a:spcBef>
                <a:spcPts val="600"/>
              </a:spcBef>
              <a:spcAft>
                <a:spcPts val="600"/>
              </a:spcAft>
              <a:buNone/>
            </a:pPr>
            <a:r>
              <a:rPr lang="fr-CA" sz="1100" kern="1600" dirty="0">
                <a:ea typeface="PMingLiU" panose="02020500000000000000" pitchFamily="18" charset="-120"/>
                <a:cs typeface="Times New Roman" panose="02020603050405020304" pitchFamily="18" charset="0"/>
              </a:rPr>
              <a:t>Lorsque les personnes sollicitent le Centre social pour un accompagnement, leurs attentes diffèrent selon leur vision des vacances, leurs souhaits, ainsi que leur degré d’autonomie perçu. L</a:t>
            </a:r>
            <a:r>
              <a:rPr lang="fr-CA" sz="1100" kern="1600" dirty="0">
                <a:effectLst/>
                <a:latin typeface="+mj-lt"/>
                <a:ea typeface="PMingLiU" panose="02020500000000000000" pitchFamily="18" charset="-120"/>
                <a:cs typeface="Times New Roman" panose="02020603050405020304" pitchFamily="18" charset="0"/>
              </a:rPr>
              <a:t>es référents ont donc un travail d’analyse du besoin à mener et ils considèrent ensuite ce qu’il est possible de proposer en termes d’offre de séjour. Lorsque le projet </a:t>
            </a:r>
            <a:r>
              <a:rPr lang="fr-CA" sz="1100" kern="1600" dirty="0">
                <a:latin typeface="+mj-lt"/>
                <a:ea typeface="PMingLiU" panose="02020500000000000000" pitchFamily="18" charset="-120"/>
                <a:cs typeface="Times New Roman" panose="02020603050405020304" pitchFamily="18" charset="0"/>
              </a:rPr>
              <a:t>de voyage doit être monté entièrement </a:t>
            </a:r>
            <a:r>
              <a:rPr lang="fr-CA" sz="1100" kern="1600" dirty="0">
                <a:effectLst/>
                <a:latin typeface="+mj-lt"/>
                <a:ea typeface="PMingLiU" panose="02020500000000000000" pitchFamily="18" charset="-120"/>
                <a:cs typeface="Times New Roman" panose="02020603050405020304" pitchFamily="18" charset="0"/>
              </a:rPr>
              <a:t>et que les familles ne sont jamais parties, le rôle des professionnels est de </a:t>
            </a:r>
            <a:r>
              <a:rPr lang="fr-CA" sz="1100" b="1" kern="1600" dirty="0">
                <a:effectLst/>
                <a:latin typeface="+mj-lt"/>
                <a:ea typeface="PMingLiU" panose="02020500000000000000" pitchFamily="18" charset="-120"/>
                <a:cs typeface="Times New Roman" panose="02020603050405020304" pitchFamily="18" charset="0"/>
              </a:rPr>
              <a:t>faire prendre conscience à la famille ce qu’elle peut envisager de manière réaliste et ce qui cadre avec ses aspirations</a:t>
            </a:r>
            <a:r>
              <a:rPr lang="fr-CA" sz="1100" kern="1600" dirty="0">
                <a:effectLst/>
                <a:latin typeface="+mj-lt"/>
                <a:ea typeface="PMingLiU" panose="02020500000000000000" pitchFamily="18" charset="-120"/>
                <a:cs typeface="Times New Roman" panose="02020603050405020304" pitchFamily="18" charset="0"/>
              </a:rPr>
              <a:t>. C’est une posture de respect des aspirations et envies des différents publics</a:t>
            </a:r>
            <a:r>
              <a:rPr lang="fr-CA" sz="1100" kern="1600" dirty="0">
                <a:latin typeface="+mj-lt"/>
                <a:ea typeface="PMingLiU" panose="02020500000000000000" pitchFamily="18" charset="-120"/>
                <a:cs typeface="Times New Roman" panose="02020603050405020304" pitchFamily="18" charset="0"/>
              </a:rPr>
              <a:t>, tout en « déconstruisant des fantasmes autour des vacances » (Entretien direction).</a:t>
            </a:r>
          </a:p>
          <a:p>
            <a:pPr>
              <a:lnSpc>
                <a:spcPct val="100000"/>
              </a:lnSpc>
              <a:spcBef>
                <a:spcPts val="600"/>
              </a:spcBef>
              <a:spcAft>
                <a:spcPts val="600"/>
              </a:spcAft>
              <a:buClr>
                <a:schemeClr val="accent2"/>
              </a:buClr>
              <a:buFont typeface="Wingdings" panose="05000000000000000000" pitchFamily="2" charset="2"/>
              <a:buChar char="Ä"/>
            </a:pPr>
            <a:r>
              <a:rPr lang="fr-CA" sz="1100" i="1" kern="1600" dirty="0">
                <a:effectLst/>
                <a:latin typeface="+mj-lt"/>
                <a:ea typeface="PMingLiU" panose="02020500000000000000" pitchFamily="18" charset="-120"/>
                <a:cs typeface="Times New Roman" panose="02020603050405020304" pitchFamily="18" charset="0"/>
              </a:rPr>
              <a:t>« Les personnes </a:t>
            </a:r>
            <a:r>
              <a:rPr lang="fr-FR" sz="1100" i="1" dirty="0">
                <a:effectLst/>
                <a:latin typeface="+mj-lt"/>
                <a:ea typeface="Calibri" panose="020F0502020204030204" pitchFamily="34" charset="0"/>
                <a:cs typeface="Times New Roman" panose="02020603050405020304" pitchFamily="18" charset="0"/>
              </a:rPr>
              <a:t>pensent que c’est plus simple que ça ne l’est en vrai. Participer aux projets déconstruit des fantasmes autour des vacances (c’est l’accès à des choses luxueuses très facilement par exemple. C</a:t>
            </a:r>
            <a:r>
              <a:rPr lang="fr-CA" sz="1100" i="1" kern="1600" dirty="0" err="1">
                <a:effectLst/>
                <a:latin typeface="+mj-lt"/>
                <a:ea typeface="PMingLiU" panose="02020500000000000000" pitchFamily="18" charset="-120"/>
                <a:cs typeface="Times New Roman" panose="02020603050405020304" pitchFamily="18" charset="0"/>
              </a:rPr>
              <a:t>ertains</a:t>
            </a:r>
            <a:r>
              <a:rPr lang="fr-CA" sz="1100" i="1" kern="1600" dirty="0">
                <a:effectLst/>
                <a:latin typeface="+mj-lt"/>
                <a:ea typeface="PMingLiU" panose="02020500000000000000" pitchFamily="18" charset="-120"/>
                <a:cs typeface="Times New Roman" panose="02020603050405020304" pitchFamily="18" charset="0"/>
              </a:rPr>
              <a:t> arrivent avec une idée très précise et on part de cela pour déconstruire, on ne dit pas non, mais on fait prendre conscience qu' il y a plusieurs étapes avant. D’autres à l’inverse, n’ont pas d’idée, ils attendent que le CS les porte un peu plus » (Entretien direction)</a:t>
            </a:r>
            <a:r>
              <a:rPr lang="fr-FR" sz="1100" i="1" dirty="0">
                <a:latin typeface="+mj-lt"/>
                <a:ea typeface="Calibri" panose="020F0502020204030204" pitchFamily="34" charset="0"/>
                <a:cs typeface="Times New Roman" panose="02020603050405020304" pitchFamily="18" charset="0"/>
              </a:rPr>
              <a:t> </a:t>
            </a:r>
          </a:p>
          <a:p>
            <a:pPr>
              <a:lnSpc>
                <a:spcPct val="100000"/>
              </a:lnSpc>
              <a:spcBef>
                <a:spcPts val="600"/>
              </a:spcBef>
              <a:spcAft>
                <a:spcPts val="600"/>
              </a:spcAft>
              <a:buClr>
                <a:schemeClr val="accent2"/>
              </a:buClr>
              <a:buFont typeface="Wingdings" panose="05000000000000000000" pitchFamily="2" charset="2"/>
              <a:buChar char="Ä"/>
            </a:pPr>
            <a:r>
              <a:rPr lang="fr-FR" sz="1100" i="1" dirty="0">
                <a:latin typeface="+mj-lt"/>
                <a:ea typeface="Calibri" panose="020F0502020204030204" pitchFamily="34" charset="0"/>
                <a:cs typeface="Times New Roman" panose="02020603050405020304" pitchFamily="18" charset="0"/>
              </a:rPr>
              <a:t>« On ne dit jamais non mais on fait de leurs idées un outil pédagogique » (Entretien responsable)</a:t>
            </a:r>
            <a:endParaRPr lang="fr-FR" sz="1100" dirty="0">
              <a:latin typeface="+mj-lt"/>
              <a:ea typeface="Calibri" panose="020F0502020204030204" pitchFamily="34" charset="0"/>
              <a:cs typeface="Times New Roman" panose="02020603050405020304" pitchFamily="18" charset="0"/>
            </a:endParaRPr>
          </a:p>
          <a:p>
            <a:pPr>
              <a:lnSpc>
                <a:spcPct val="100000"/>
              </a:lnSpc>
              <a:spcBef>
                <a:spcPts val="600"/>
              </a:spcBef>
              <a:spcAft>
                <a:spcPts val="600"/>
              </a:spcAft>
              <a:buClr>
                <a:schemeClr val="accent2"/>
              </a:buClr>
              <a:buFont typeface="Wingdings" panose="05000000000000000000" pitchFamily="2" charset="2"/>
              <a:buChar char="Ä"/>
            </a:pPr>
            <a:r>
              <a:rPr lang="fr-FR" sz="1100" i="1" kern="100" dirty="0">
                <a:latin typeface="+mj-lt"/>
                <a:ea typeface="Calibri" panose="020F0502020204030204" pitchFamily="34" charset="0"/>
                <a:cs typeface="Times New Roman" panose="02020603050405020304" pitchFamily="18" charset="0"/>
              </a:rPr>
              <a:t>« Il y a le projet idéal et petit à petit on est en entonnoir entre la volonté et la réalité » (Entretien référente)</a:t>
            </a:r>
            <a:endParaRPr lang="fr-CA" sz="1100" i="1" kern="1600" dirty="0">
              <a:effectLst/>
              <a:latin typeface="+mj-lt"/>
              <a:ea typeface="PMingLiU" panose="02020500000000000000" pitchFamily="18" charset="-120"/>
              <a:cs typeface="Times New Roman" panose="02020603050405020304" pitchFamily="18" charset="0"/>
            </a:endParaRPr>
          </a:p>
          <a:p>
            <a:pPr marL="0" indent="0" algn="just">
              <a:buNone/>
            </a:pPr>
            <a:r>
              <a:rPr lang="fr-CA" sz="1100" kern="1600" dirty="0">
                <a:latin typeface="+mj-lt"/>
                <a:ea typeface="PMingLiU" panose="02020500000000000000" pitchFamily="18" charset="-120"/>
                <a:cs typeface="Times New Roman" panose="02020603050405020304" pitchFamily="18" charset="0"/>
              </a:rPr>
              <a:t>Les centres évoquent donc avec les familles et les personnes le niveau de budget, par rapport à la distance notamment et au transport. Lorsque les ambitions sont très hautes mais que les professionnels estiment que les personnes ne sont pas prêtes à partir seules ou ne réalisent pas le degré d’autonomie requis, ils peuvent les orienter vers d’autres projets, par exemple en collectif. Ainsi, </a:t>
            </a:r>
            <a:r>
              <a:rPr lang="fr-CA" sz="1100" b="1" kern="1600" dirty="0">
                <a:latin typeface="+mj-lt"/>
                <a:ea typeface="PMingLiU" panose="02020500000000000000" pitchFamily="18" charset="-120"/>
                <a:cs typeface="Times New Roman" panose="02020603050405020304" pitchFamily="18" charset="0"/>
              </a:rPr>
              <a:t>les séjours collectifs sont appréhendés comme une première étape vers un départ autonome.</a:t>
            </a:r>
          </a:p>
          <a:p>
            <a:pPr>
              <a:buClr>
                <a:schemeClr val="accent2"/>
              </a:buClr>
              <a:buFont typeface="Wingdings" panose="05000000000000000000" pitchFamily="2" charset="2"/>
              <a:buChar char=""/>
            </a:pPr>
            <a:r>
              <a:rPr lang="fr-CA" sz="1100" kern="1600" dirty="0">
                <a:latin typeface="+mj-lt"/>
                <a:ea typeface="PMingLiU" panose="02020500000000000000" pitchFamily="18" charset="-120"/>
                <a:cs typeface="Times New Roman" panose="02020603050405020304" pitchFamily="18" charset="0"/>
              </a:rPr>
              <a:t>A Chambéry par exemple, plusieurs « formules » sont proposées, en fonction du degré d’autonomie repéré lors des échanges : </a:t>
            </a:r>
          </a:p>
          <a:p>
            <a:pPr marL="444500">
              <a:buClr>
                <a:schemeClr val="accent2"/>
              </a:buClr>
              <a:buFont typeface="Courier New" panose="02070309020205020404" pitchFamily="49" charset="0"/>
              <a:buChar char="o"/>
            </a:pPr>
            <a:r>
              <a:rPr lang="fr-CA" sz="1100" kern="1600" dirty="0">
                <a:latin typeface="+mj-lt"/>
                <a:ea typeface="PMingLiU" panose="02020500000000000000" pitchFamily="18" charset="-120"/>
                <a:cs typeface="Times New Roman" panose="02020603050405020304" pitchFamily="18" charset="0"/>
              </a:rPr>
              <a:t>un départ autonome (financement CAF).</a:t>
            </a:r>
          </a:p>
          <a:p>
            <a:pPr marL="444500">
              <a:buClr>
                <a:schemeClr val="accent2"/>
              </a:buClr>
              <a:buFont typeface="Courier New" panose="02070309020205020404" pitchFamily="49" charset="0"/>
              <a:buChar char="o"/>
            </a:pPr>
            <a:r>
              <a:rPr lang="fr-CA" sz="1100" kern="1600" dirty="0">
                <a:latin typeface="+mj-lt"/>
                <a:ea typeface="PMingLiU" panose="02020500000000000000" pitchFamily="18" charset="-120"/>
                <a:cs typeface="Times New Roman" panose="02020603050405020304" pitchFamily="18" charset="0"/>
              </a:rPr>
              <a:t>un séjour  « semi accompagné », surtout monoparental mais pas uniquement, pour des familles n’étant pas parties depuis longtemps ou ayant vécu des épreuves. Le Centre social a conventionné avec un camping, pour proposer un mobil home pendant 5 semaines, chaque famille partant 1 semaine. </a:t>
            </a:r>
          </a:p>
          <a:p>
            <a:pPr marL="444500">
              <a:buClr>
                <a:schemeClr val="accent2"/>
              </a:buClr>
              <a:buFont typeface="Courier New" panose="02070309020205020404" pitchFamily="49" charset="0"/>
              <a:buChar char="o"/>
            </a:pPr>
            <a:r>
              <a:rPr lang="fr-CA" sz="1100" kern="1600" dirty="0">
                <a:latin typeface="+mj-lt"/>
                <a:ea typeface="PMingLiU" panose="02020500000000000000" pitchFamily="18" charset="-120"/>
                <a:cs typeface="Times New Roman" panose="02020603050405020304" pitchFamily="18" charset="0"/>
              </a:rPr>
              <a:t>Un séjour Collectif (APV) avec un groupe constitué en amont (entre 12 et 14 personnes), pendant 5 jours, dans un </a:t>
            </a:r>
            <a:r>
              <a:rPr lang="fr-CA" sz="1100" kern="1600" dirty="0" err="1">
                <a:latin typeface="+mj-lt"/>
                <a:ea typeface="PMingLiU" panose="02020500000000000000" pitchFamily="18" charset="-120"/>
                <a:cs typeface="Times New Roman" panose="02020603050405020304" pitchFamily="18" charset="0"/>
              </a:rPr>
              <a:t>airbnb</a:t>
            </a:r>
            <a:r>
              <a:rPr lang="fr-CA" sz="1100" kern="1600" dirty="0">
                <a:latin typeface="+mj-lt"/>
                <a:ea typeface="PMingLiU" panose="02020500000000000000" pitchFamily="18" charset="-120"/>
                <a:cs typeface="Times New Roman" panose="02020603050405020304" pitchFamily="18" charset="0"/>
              </a:rPr>
              <a:t>. Il n’y a pas de critère spécifique, hors le critère financier et celui de la motivation à partir en collectif.  Les familles sont parfois orientées par les assistantes sociales et les professionnels du CS.</a:t>
            </a:r>
          </a:p>
          <a:p>
            <a:pPr marL="0" indent="0">
              <a:buClr>
                <a:schemeClr val="accent2"/>
              </a:buClr>
              <a:buNone/>
            </a:pPr>
            <a:endParaRPr lang="fr-CA" sz="1100" kern="1600" dirty="0">
              <a:latin typeface="+mj-lt"/>
              <a:ea typeface="PMingLiU" panose="02020500000000000000" pitchFamily="18" charset="-120"/>
              <a:cs typeface="Times New Roman" panose="02020603050405020304" pitchFamily="18" charset="0"/>
            </a:endParaRPr>
          </a:p>
          <a:p>
            <a:pPr marL="0" indent="0">
              <a:buClr>
                <a:schemeClr val="accent2"/>
              </a:buClr>
              <a:buNone/>
            </a:pPr>
            <a:r>
              <a:rPr lang="fr-CA" sz="1100" b="1" kern="1600" dirty="0">
                <a:latin typeface="+mj-lt"/>
                <a:ea typeface="PMingLiU" panose="02020500000000000000" pitchFamily="18" charset="-120"/>
                <a:cs typeface="Times New Roman" panose="02020603050405020304" pitchFamily="18" charset="0"/>
              </a:rPr>
              <a:t>Toutefois, le collectif ne peut pas toujours être une réponse, car il s’agit d’adhérer au principe</a:t>
            </a:r>
            <a:r>
              <a:rPr lang="fr-CA" sz="1100" kern="1600" dirty="0">
                <a:latin typeface="+mj-lt"/>
                <a:ea typeface="PMingLiU" panose="02020500000000000000" pitchFamily="18" charset="-120"/>
                <a:cs typeface="Times New Roman" panose="02020603050405020304" pitchFamily="18" charset="0"/>
              </a:rPr>
              <a:t>. A Saint-Quentin-la-Poterie, le séjour collectif est engageant pour les personnes qui effectuent l’ensemble des tâches ménagères et du quotidien ensemble. C’est un collectif participatif qui ne convient pas  à tout le monde :</a:t>
            </a:r>
            <a:r>
              <a:rPr lang="fr-CA" sz="1100" i="1" kern="1600" dirty="0">
                <a:latin typeface="+mj-lt"/>
                <a:ea typeface="PMingLiU" panose="02020500000000000000" pitchFamily="18" charset="-120"/>
                <a:cs typeface="Times New Roman" panose="02020603050405020304" pitchFamily="18" charset="0"/>
              </a:rPr>
              <a:t> </a:t>
            </a:r>
            <a:r>
              <a:rPr lang="fr-FR" sz="1100" i="1" dirty="0">
                <a:effectLst/>
                <a:latin typeface="Corbel" panose="020B0503020204020204" pitchFamily="34" charset="0"/>
                <a:ea typeface="Times New Roman" panose="02020603050405020304" pitchFamily="18" charset="0"/>
                <a:cs typeface="Times New Roman" panose="02020603050405020304" pitchFamily="18" charset="0"/>
              </a:rPr>
              <a:t>Certains disent y adhérer mais sur place pas du tout. Entre la théorie et la pratique, il y a une grosse différence… »</a:t>
            </a: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21</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6" name="Organigramme : Délai 5">
            <a:extLst>
              <a:ext uri="{FF2B5EF4-FFF2-40B4-BE49-F238E27FC236}">
                <a16:creationId xmlns:a16="http://schemas.microsoft.com/office/drawing/2014/main" id="{00EBE22F-41D1-0C8D-7CB1-9F6006CF801C}"/>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3</a:t>
            </a:r>
            <a:endParaRPr lang="fr-FR" sz="2000" dirty="0"/>
          </a:p>
        </p:txBody>
      </p:sp>
      <p:grpSp>
        <p:nvGrpSpPr>
          <p:cNvPr id="7" name="Groupe 6">
            <a:extLst>
              <a:ext uri="{FF2B5EF4-FFF2-40B4-BE49-F238E27FC236}">
                <a16:creationId xmlns:a16="http://schemas.microsoft.com/office/drawing/2014/main" id="{26FCF3E9-9E98-E98B-29E6-4BA6FFA91905}"/>
              </a:ext>
            </a:extLst>
          </p:cNvPr>
          <p:cNvGrpSpPr/>
          <p:nvPr/>
        </p:nvGrpSpPr>
        <p:grpSpPr>
          <a:xfrm>
            <a:off x="468745" y="110877"/>
            <a:ext cx="618837" cy="360219"/>
            <a:chOff x="905163" y="3186544"/>
            <a:chExt cx="618837" cy="360219"/>
          </a:xfrm>
        </p:grpSpPr>
        <p:sp>
          <p:nvSpPr>
            <p:cNvPr id="8" name="Organigramme : Connecteur 7">
              <a:extLst>
                <a:ext uri="{FF2B5EF4-FFF2-40B4-BE49-F238E27FC236}">
                  <a16:creationId xmlns:a16="http://schemas.microsoft.com/office/drawing/2014/main" id="{FD8EECB7-FFB0-0E68-2F54-E7BEB9327E2B}"/>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9" name="ZoneTexte 8">
              <a:extLst>
                <a:ext uri="{FF2B5EF4-FFF2-40B4-BE49-F238E27FC236}">
                  <a16:creationId xmlns:a16="http://schemas.microsoft.com/office/drawing/2014/main" id="{AB131017-B44D-A812-17A4-99DAEFF702A1}"/>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3.2</a:t>
              </a:r>
              <a:endParaRPr lang="fr-FR" sz="1400" dirty="0">
                <a:solidFill>
                  <a:schemeClr val="bg1"/>
                </a:solidFill>
              </a:endParaRPr>
            </a:p>
          </p:txBody>
        </p:sp>
      </p:grpSp>
    </p:spTree>
    <p:extLst>
      <p:ext uri="{BB962C8B-B14F-4D97-AF65-F5344CB8AC3E}">
        <p14:creationId xmlns:p14="http://schemas.microsoft.com/office/powerpoint/2010/main" val="183455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83A37DC-8BE8-FFB7-D5FE-DAF0B7580B22}"/>
              </a:ext>
            </a:extLst>
          </p:cNvPr>
          <p:cNvSpPr>
            <a:spLocks noGrp="1"/>
          </p:cNvSpPr>
          <p:nvPr>
            <p:ph type="sldNum" sz="quarter" idx="4"/>
          </p:nvPr>
        </p:nvSpPr>
        <p:spPr/>
        <p:txBody>
          <a:bodyPr/>
          <a:lstStyle/>
          <a:p>
            <a:fld id="{6A0DA8D0-938C-4662-BDAE-AF6F9A3CCBEC}" type="slidenum">
              <a:rPr lang="fr-FR" smtClean="0"/>
              <a:pPr/>
              <a:t>22</a:t>
            </a:fld>
            <a:endParaRPr lang="fr-FR"/>
          </a:p>
        </p:txBody>
      </p:sp>
      <p:sp>
        <p:nvSpPr>
          <p:cNvPr id="3" name="Espace réservé du pied de page 2">
            <a:extLst>
              <a:ext uri="{FF2B5EF4-FFF2-40B4-BE49-F238E27FC236}">
                <a16:creationId xmlns:a16="http://schemas.microsoft.com/office/drawing/2014/main" id="{C1CA9012-08E6-2328-1ED3-097A304CB124}"/>
              </a:ext>
            </a:extLst>
          </p:cNvPr>
          <p:cNvSpPr>
            <a:spLocks noGrp="1"/>
          </p:cNvSpPr>
          <p:nvPr>
            <p:ph type="ftr" sz="quarter" idx="3"/>
          </p:nvPr>
        </p:nvSpPr>
        <p:spPr/>
        <p:txBody>
          <a:bodyPr/>
          <a:lstStyle/>
          <a:p>
            <a:endParaRPr lang="fr-FR"/>
          </a:p>
        </p:txBody>
      </p:sp>
      <p:sp>
        <p:nvSpPr>
          <p:cNvPr id="5" name="ZoneTexte 4">
            <a:extLst>
              <a:ext uri="{FF2B5EF4-FFF2-40B4-BE49-F238E27FC236}">
                <a16:creationId xmlns:a16="http://schemas.microsoft.com/office/drawing/2014/main" id="{0411581B-E4E1-C031-70B5-48949BB7B2A2}"/>
              </a:ext>
            </a:extLst>
          </p:cNvPr>
          <p:cNvSpPr txBox="1"/>
          <p:nvPr/>
        </p:nvSpPr>
        <p:spPr>
          <a:xfrm>
            <a:off x="581891" y="920055"/>
            <a:ext cx="4900259" cy="4955203"/>
          </a:xfrm>
          <a:prstGeom prst="rect">
            <a:avLst/>
          </a:prstGeom>
          <a:noFill/>
        </p:spPr>
        <p:txBody>
          <a:bodyPr wrap="square">
            <a:spAutoFit/>
          </a:bodyPr>
          <a:lstStyle/>
          <a:p>
            <a:pPr lvl="0" algn="just">
              <a:lnSpc>
                <a:spcPct val="107000"/>
              </a:lnSpc>
              <a:spcBef>
                <a:spcPts val="600"/>
              </a:spcBef>
              <a:spcAft>
                <a:spcPts val="1400"/>
              </a:spcAft>
              <a:tabLst>
                <a:tab pos="457200" algn="l"/>
              </a:tabLst>
            </a:pP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Les Centres Sociaux proposent le plus fréquemment des </a:t>
            </a:r>
            <a:r>
              <a:rPr lang="fr-CA"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départs dans les villages vacances et en camping </a:t>
            </a: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pour de l’individuel ou du collectif. Les personnes désirent en effet voir la mer, profiter de la piscine et du soleil. Lorsque les personnes sont déjà autonomes et souhaitent partir seules, elles choisissent également plus volontiers ce type de vacances.</a:t>
            </a:r>
          </a:p>
          <a:p>
            <a:pPr lvl="0" algn="just">
              <a:lnSpc>
                <a:spcPct val="107000"/>
              </a:lnSpc>
              <a:spcBef>
                <a:spcPts val="600"/>
              </a:spcBef>
              <a:spcAft>
                <a:spcPts val="1400"/>
              </a:spcAft>
              <a:tabLst>
                <a:tab pos="457200" algn="l"/>
              </a:tabLst>
            </a:pPr>
            <a:r>
              <a:rPr lang="fr-CA"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Pour les séniors en collectif, les voyages à la montagne « au vert », ou près de la mer sont fréquents. </a:t>
            </a: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Quelques séjours collectifs « culturels » sont organisés, avec des visites de musées (à la marge) et des séjours « ski » pour quelques jeunes rencontrés.</a:t>
            </a: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lvl="0" algn="just">
              <a:lnSpc>
                <a:spcPct val="107000"/>
              </a:lnSpc>
              <a:spcBef>
                <a:spcPts val="600"/>
              </a:spcBef>
              <a:spcAft>
                <a:spcPts val="1400"/>
              </a:spcAft>
              <a:tabLst>
                <a:tab pos="457200" algn="l"/>
              </a:tabLst>
            </a:pP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Les séjours individuels par famille ou individus se déroulent dans leur région pour les premiers départs ou pour les publics habitués à un lieu de vacances</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 A l’inverse, certains souhaitent découvrir et refusent de partir au même endroit plusieurs fois. Plus rarement, des séjours à l’étranger sont organisés, souvent pour les groupes de jeunes. </a:t>
            </a:r>
          </a:p>
          <a:p>
            <a:pPr lvl="0" algn="just">
              <a:lnSpc>
                <a:spcPct val="107000"/>
              </a:lnSpc>
              <a:spcBef>
                <a:spcPts val="600"/>
              </a:spcBef>
              <a:spcAft>
                <a:spcPts val="1400"/>
              </a:spcAft>
              <a:tabLst>
                <a:tab pos="457200" algn="l"/>
              </a:tabLst>
            </a:pP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Les départs se font </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principalement l’été, excepté certains centres qui proposent toute l’année (les centres les plus avancés dans la pratique).</a:t>
            </a:r>
          </a:p>
          <a:p>
            <a:pPr marL="0" indent="0" algn="just">
              <a:buNone/>
            </a:pPr>
            <a:endParaRPr lang="fr-FR" sz="1100" b="1" cap="small" dirty="0">
              <a:solidFill>
                <a:srgbClr val="C96372"/>
              </a:solidFill>
              <a:ea typeface="PMingLiU" panose="02020500000000000000" pitchFamily="18" charset="-120"/>
              <a:cs typeface="Times New Roman" panose="02020603050405020304" pitchFamily="18" charset="0"/>
            </a:endParaRPr>
          </a:p>
          <a:p>
            <a:pPr algn="just"/>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Les familles attendent des vacances qu’elles leur permettent de faire une pause, de profiter de loisirs et se faire plaisir. Elles cherchent le repos ou l’aventure, ainsi que de faire des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rencontres. L’aspect culturel reste à la marge, les séjours collectifs pouvant être l’occasion de visiter des musées ou effectuer des visites guidées. </a:t>
            </a: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6" name="Organigramme : Délai 5">
            <a:extLst>
              <a:ext uri="{FF2B5EF4-FFF2-40B4-BE49-F238E27FC236}">
                <a16:creationId xmlns:a16="http://schemas.microsoft.com/office/drawing/2014/main" id="{BB1736AD-F311-2B3F-7154-83C28BC260BE}"/>
              </a:ext>
            </a:extLst>
          </p:cNvPr>
          <p:cNvSpPr/>
          <p:nvPr/>
        </p:nvSpPr>
        <p:spPr>
          <a:xfrm>
            <a:off x="27711" y="4169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3</a:t>
            </a:r>
            <a:endParaRPr lang="fr-FR" sz="2000" dirty="0"/>
          </a:p>
        </p:txBody>
      </p:sp>
      <p:grpSp>
        <p:nvGrpSpPr>
          <p:cNvPr id="7" name="Groupe 6">
            <a:extLst>
              <a:ext uri="{FF2B5EF4-FFF2-40B4-BE49-F238E27FC236}">
                <a16:creationId xmlns:a16="http://schemas.microsoft.com/office/drawing/2014/main" id="{844406DD-078E-E0CC-2452-4BE247ACA58A}"/>
              </a:ext>
            </a:extLst>
          </p:cNvPr>
          <p:cNvGrpSpPr/>
          <p:nvPr/>
        </p:nvGrpSpPr>
        <p:grpSpPr>
          <a:xfrm>
            <a:off x="465214" y="118218"/>
            <a:ext cx="631468" cy="360219"/>
            <a:chOff x="1279594" y="3201836"/>
            <a:chExt cx="631468" cy="360219"/>
          </a:xfrm>
        </p:grpSpPr>
        <p:sp>
          <p:nvSpPr>
            <p:cNvPr id="8" name="Organigramme : Connecteur 7">
              <a:extLst>
                <a:ext uri="{FF2B5EF4-FFF2-40B4-BE49-F238E27FC236}">
                  <a16:creationId xmlns:a16="http://schemas.microsoft.com/office/drawing/2014/main" id="{9113A9DC-3734-3677-957E-443819608725}"/>
                </a:ext>
              </a:extLst>
            </p:cNvPr>
            <p:cNvSpPr/>
            <p:nvPr/>
          </p:nvSpPr>
          <p:spPr>
            <a:xfrm>
              <a:off x="1279594" y="3201836"/>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9" name="ZoneTexte 8">
              <a:extLst>
                <a:ext uri="{FF2B5EF4-FFF2-40B4-BE49-F238E27FC236}">
                  <a16:creationId xmlns:a16="http://schemas.microsoft.com/office/drawing/2014/main" id="{A37E28AA-47F9-2899-635D-B1495C856784}"/>
                </a:ext>
              </a:extLst>
            </p:cNvPr>
            <p:cNvSpPr txBox="1"/>
            <p:nvPr/>
          </p:nvSpPr>
          <p:spPr>
            <a:xfrm>
              <a:off x="1292225" y="3209216"/>
              <a:ext cx="618837" cy="307777"/>
            </a:xfrm>
            <a:prstGeom prst="rect">
              <a:avLst/>
            </a:prstGeom>
            <a:noFill/>
          </p:spPr>
          <p:txBody>
            <a:bodyPr wrap="square" rtlCol="0">
              <a:spAutoFit/>
            </a:bodyPr>
            <a:lstStyle/>
            <a:p>
              <a:r>
                <a:rPr lang="fr-CA" sz="1400" dirty="0">
                  <a:solidFill>
                    <a:schemeClr val="bg1"/>
                  </a:solidFill>
                </a:rPr>
                <a:t>3.2</a:t>
              </a:r>
              <a:endParaRPr lang="fr-FR" sz="1400" dirty="0">
                <a:solidFill>
                  <a:schemeClr val="bg1"/>
                </a:solidFill>
              </a:endParaRPr>
            </a:p>
          </p:txBody>
        </p:sp>
      </p:grpSp>
      <p:grpSp>
        <p:nvGrpSpPr>
          <p:cNvPr id="4" name="Groupe 3">
            <a:extLst>
              <a:ext uri="{FF2B5EF4-FFF2-40B4-BE49-F238E27FC236}">
                <a16:creationId xmlns:a16="http://schemas.microsoft.com/office/drawing/2014/main" id="{53141C35-0D1C-0003-32BF-A4D0039E21D7}"/>
              </a:ext>
            </a:extLst>
          </p:cNvPr>
          <p:cNvGrpSpPr/>
          <p:nvPr/>
        </p:nvGrpSpPr>
        <p:grpSpPr>
          <a:xfrm>
            <a:off x="5699563" y="769758"/>
            <a:ext cx="3168320" cy="3487311"/>
            <a:chOff x="7914984" y="33944"/>
            <a:chExt cx="1121507" cy="3730260"/>
          </a:xfrm>
        </p:grpSpPr>
        <p:sp>
          <p:nvSpPr>
            <p:cNvPr id="10" name="Rectangle : coins arrondis 9">
              <a:extLst>
                <a:ext uri="{FF2B5EF4-FFF2-40B4-BE49-F238E27FC236}">
                  <a16:creationId xmlns:a16="http://schemas.microsoft.com/office/drawing/2014/main" id="{C55F514F-029C-0367-75AA-FD0C03CACBE6}"/>
                </a:ext>
              </a:extLst>
            </p:cNvPr>
            <p:cNvSpPr/>
            <p:nvPr/>
          </p:nvSpPr>
          <p:spPr>
            <a:xfrm>
              <a:off x="7914984" y="198577"/>
              <a:ext cx="1121507" cy="356562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r>
                <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rPr>
                <a:t>Dounia (anonymisé) a 48 ans. Elle est célibataire, sans enfant. Avant de connaître le CS, elle partait en vacances avec des agences de voyage pour des séjours organisés en collectif. Elle a donc beaucoup voyagé : Tunisie, Baléares, New York , Canada, etc. Sa santé étant très fragile, elle préférait partir en groupe pour plus de sécurité. Sans famille, elle était toujours avec des personnes âgées qui la considéraient un peu comme sa fille. </a:t>
              </a:r>
            </a:p>
            <a:p>
              <a:pPr algn="just">
                <a:lnSpc>
                  <a:spcPct val="115000"/>
                </a:lnSpc>
                <a:spcBef>
                  <a:spcPts val="1000"/>
                </a:spcBef>
                <a:defRPr/>
              </a:pPr>
              <a:r>
                <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rPr>
                <a:t>L’objectif de Dounia est de découvrir de nouvelles choses, de faire des vacances sportives et des visites, de rencontrer des gens. </a:t>
              </a:r>
              <a:r>
                <a:rPr lang="fr-CA" sz="900" i="1" dirty="0">
                  <a:solidFill>
                    <a:srgbClr val="000000"/>
                  </a:solidFill>
                  <a:latin typeface="Corbel" panose="020B0503020204020204" pitchFamily="34" charset="0"/>
                  <a:ea typeface="Calibri" panose="020F0502020204030204" pitchFamily="34" charset="0"/>
                  <a:cs typeface="Times New Roman" panose="02020603050405020304" pitchFamily="18" charset="0"/>
                </a:rPr>
                <a:t>« Les vacances c’est pour s’occuper, en ayant aucun regret et voir autre chose que ma ville. Et si crise il y a, crise il y aura, que ça soit ici à rien faire ou en vacances ». </a:t>
              </a:r>
            </a:p>
            <a:p>
              <a:pPr algn="just">
                <a:lnSpc>
                  <a:spcPct val="115000"/>
                </a:lnSpc>
                <a:spcBef>
                  <a:spcPts val="1000"/>
                </a:spcBef>
                <a:defRPr/>
              </a:pPr>
              <a:r>
                <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rPr>
                <a:t>Depuis qu’elle connaît les aides du Centre social, Dounia espère partir plusieurs fois par an pour visiter tous les départements de France.</a:t>
              </a:r>
            </a:p>
          </p:txBody>
        </p:sp>
        <p:sp>
          <p:nvSpPr>
            <p:cNvPr id="11" name="Ellipse 10">
              <a:extLst>
                <a:ext uri="{FF2B5EF4-FFF2-40B4-BE49-F238E27FC236}">
                  <a16:creationId xmlns:a16="http://schemas.microsoft.com/office/drawing/2014/main" id="{995C92AA-EFEA-FC3B-61DB-551739CD4740}"/>
                </a:ext>
              </a:extLst>
            </p:cNvPr>
            <p:cNvSpPr/>
            <p:nvPr/>
          </p:nvSpPr>
          <p:spPr>
            <a:xfrm>
              <a:off x="7986827" y="33944"/>
              <a:ext cx="1003940" cy="45799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Pour </a:t>
              </a:r>
              <a:r>
                <a:rPr lang="fr-CA" sz="1000" b="1" dirty="0"/>
                <a:t>Dounia</a:t>
              </a:r>
              <a:r>
                <a:rPr lang="fr-CA" sz="1000" dirty="0"/>
                <a:t>, des vacances pour découvrir et rencontrer du monde </a:t>
              </a:r>
              <a:endParaRPr lang="fr-FR" sz="1000" dirty="0"/>
            </a:p>
          </p:txBody>
        </p:sp>
      </p:grpSp>
      <p:sp>
        <p:nvSpPr>
          <p:cNvPr id="13" name="ZoneTexte 12">
            <a:extLst>
              <a:ext uri="{FF2B5EF4-FFF2-40B4-BE49-F238E27FC236}">
                <a16:creationId xmlns:a16="http://schemas.microsoft.com/office/drawing/2014/main" id="{27E4B52B-436F-B9C6-BF9D-404798A5E219}"/>
              </a:ext>
            </a:extLst>
          </p:cNvPr>
          <p:cNvSpPr txBox="1"/>
          <p:nvPr/>
        </p:nvSpPr>
        <p:spPr>
          <a:xfrm>
            <a:off x="581891" y="468458"/>
            <a:ext cx="7329657" cy="307777"/>
          </a:xfrm>
          <a:prstGeom prst="rect">
            <a:avLst/>
          </a:prstGeom>
          <a:noFill/>
        </p:spPr>
        <p:txBody>
          <a:bodyPr wrap="square">
            <a:spAutoFit/>
          </a:bodyPr>
          <a:lstStyle/>
          <a:p>
            <a:r>
              <a:rPr lang="fr-CA" sz="1400" b="1" i="1" kern="1600" dirty="0">
                <a:solidFill>
                  <a:schemeClr val="accent6"/>
                </a:solidFill>
                <a:ea typeface="PMingLiU" panose="02020500000000000000" pitchFamily="18" charset="-120"/>
                <a:cs typeface="Times New Roman" panose="02020603050405020304" pitchFamily="18" charset="0"/>
              </a:rPr>
              <a:t>Les choix des familles en matière de lieux, types de vacances et objectifs visés</a:t>
            </a:r>
          </a:p>
        </p:txBody>
      </p:sp>
      <p:grpSp>
        <p:nvGrpSpPr>
          <p:cNvPr id="14" name="Groupe 13">
            <a:extLst>
              <a:ext uri="{FF2B5EF4-FFF2-40B4-BE49-F238E27FC236}">
                <a16:creationId xmlns:a16="http://schemas.microsoft.com/office/drawing/2014/main" id="{1C1B2F7A-CC99-4400-AA07-EF4251788FA9}"/>
              </a:ext>
            </a:extLst>
          </p:cNvPr>
          <p:cNvGrpSpPr/>
          <p:nvPr/>
        </p:nvGrpSpPr>
        <p:grpSpPr>
          <a:xfrm>
            <a:off x="8932897" y="317957"/>
            <a:ext cx="3168320" cy="2471896"/>
            <a:chOff x="7914984" y="-11083"/>
            <a:chExt cx="1121507" cy="3705630"/>
          </a:xfrm>
        </p:grpSpPr>
        <p:sp>
          <p:nvSpPr>
            <p:cNvPr id="15" name="Rectangle : coins arrondis 14">
              <a:extLst>
                <a:ext uri="{FF2B5EF4-FFF2-40B4-BE49-F238E27FC236}">
                  <a16:creationId xmlns:a16="http://schemas.microsoft.com/office/drawing/2014/main" id="{5B773490-C3C3-0065-7F5B-B8DDB74336C1}"/>
                </a:ext>
              </a:extLst>
            </p:cNvPr>
            <p:cNvSpPr/>
            <p:nvPr/>
          </p:nvSpPr>
          <p:spPr>
            <a:xfrm>
              <a:off x="7914984" y="198577"/>
              <a:ext cx="1121507" cy="349597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endPar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r>
                <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rPr>
                <a:t>Jane (anonymisé) a 42 ans. Elle est mariée, mère de 2 enfants de 13 et 11 ans. Avant de partir avec les aides du Centre social, elle partait chaque année quelques semaines dans la famille élargie dans le sud de la France.</a:t>
              </a:r>
            </a:p>
            <a:p>
              <a:pPr algn="just">
                <a:lnSpc>
                  <a:spcPct val="115000"/>
                </a:lnSpc>
                <a:spcBef>
                  <a:spcPts val="1000"/>
                </a:spcBef>
                <a:defRPr/>
              </a:pPr>
              <a:r>
                <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rPr>
                <a:t> Pour elle, Les vacances servent à se retrouver en famille nucléaire. Les enfants ne participent pas aux activités du camping ou du site, ce n’est pas l’objectif; Le but est de profiter de la piscine, de faire quelques visites « du coin », d’aller à la plage. </a:t>
              </a:r>
            </a:p>
            <a:p>
              <a:pPr algn="just">
                <a:lnSpc>
                  <a:spcPct val="115000"/>
                </a:lnSpc>
                <a:spcBef>
                  <a:spcPts val="1000"/>
                </a:spcBef>
                <a:defRPr/>
              </a:pPr>
              <a:r>
                <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rPr>
                <a:t>Le mieux pour Jane, c’est d’être en pension complète « et mettre les pieds sous la table ! »</a:t>
              </a:r>
            </a:p>
            <a:p>
              <a:pPr algn="just">
                <a:lnSpc>
                  <a:spcPct val="115000"/>
                </a:lnSpc>
                <a:spcBef>
                  <a:spcPts val="1000"/>
                </a:spcBef>
                <a:defRPr/>
              </a:pPr>
              <a:endPar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16" name="Ellipse 15">
              <a:extLst>
                <a:ext uri="{FF2B5EF4-FFF2-40B4-BE49-F238E27FC236}">
                  <a16:creationId xmlns:a16="http://schemas.microsoft.com/office/drawing/2014/main" id="{395B9334-43C6-11E8-C309-C8344A36C462}"/>
                </a:ext>
              </a:extLst>
            </p:cNvPr>
            <p:cNvSpPr/>
            <p:nvPr/>
          </p:nvSpPr>
          <p:spPr>
            <a:xfrm>
              <a:off x="7986143" y="-11083"/>
              <a:ext cx="1003940" cy="64197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Pour </a:t>
              </a:r>
              <a:r>
                <a:rPr lang="fr-CA" sz="1000" b="1" dirty="0"/>
                <a:t>Jane</a:t>
              </a:r>
              <a:r>
                <a:rPr lang="fr-CA" sz="1000" dirty="0"/>
                <a:t>, des vacances pour se reposer et se retrouver en famille</a:t>
              </a:r>
              <a:endParaRPr lang="fr-FR" sz="1000" dirty="0"/>
            </a:p>
          </p:txBody>
        </p:sp>
      </p:grpSp>
      <p:grpSp>
        <p:nvGrpSpPr>
          <p:cNvPr id="17" name="Groupe 16">
            <a:extLst>
              <a:ext uri="{FF2B5EF4-FFF2-40B4-BE49-F238E27FC236}">
                <a16:creationId xmlns:a16="http://schemas.microsoft.com/office/drawing/2014/main" id="{FA6962BB-BE41-D2FF-84EE-43FA0B874340}"/>
              </a:ext>
            </a:extLst>
          </p:cNvPr>
          <p:cNvGrpSpPr/>
          <p:nvPr/>
        </p:nvGrpSpPr>
        <p:grpSpPr>
          <a:xfrm>
            <a:off x="5699563" y="4324019"/>
            <a:ext cx="3168320" cy="1828265"/>
            <a:chOff x="7928043" y="33944"/>
            <a:chExt cx="1121507" cy="3199667"/>
          </a:xfrm>
        </p:grpSpPr>
        <p:sp>
          <p:nvSpPr>
            <p:cNvPr id="18" name="Rectangle : coins arrondis 17">
              <a:extLst>
                <a:ext uri="{FF2B5EF4-FFF2-40B4-BE49-F238E27FC236}">
                  <a16:creationId xmlns:a16="http://schemas.microsoft.com/office/drawing/2014/main" id="{829CF313-6F5A-2520-CB1F-56974C039EF1}"/>
                </a:ext>
              </a:extLst>
            </p:cNvPr>
            <p:cNvSpPr/>
            <p:nvPr/>
          </p:nvSpPr>
          <p:spPr>
            <a:xfrm>
              <a:off x="7928043" y="222452"/>
              <a:ext cx="1121507" cy="3011159"/>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r>
                <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rPr>
                <a:t>Maelys n’est jamais partie avec son fils de 7 ans, en situation de handicap. Le départ proposé par le Centre social dans un camping est une première occasion de tester une semaine loin du domicile. Elle espère des vacances qu’elles seront reposantes et permettront de « couper » avec les différents RDV pour son fils chaque semaine. Le centre social lui propose un camping avec toutes les activités nécessaires pour son fils, une piscine et la mer pas loin, ce qui lui convient parfaitement. </a:t>
              </a:r>
            </a:p>
          </p:txBody>
        </p:sp>
        <p:sp>
          <p:nvSpPr>
            <p:cNvPr id="19" name="Ellipse 18">
              <a:extLst>
                <a:ext uri="{FF2B5EF4-FFF2-40B4-BE49-F238E27FC236}">
                  <a16:creationId xmlns:a16="http://schemas.microsoft.com/office/drawing/2014/main" id="{EA2CEA0F-085B-848B-A79A-EC80BDFB31BD}"/>
                </a:ext>
              </a:extLst>
            </p:cNvPr>
            <p:cNvSpPr/>
            <p:nvPr/>
          </p:nvSpPr>
          <p:spPr>
            <a:xfrm>
              <a:off x="7986827" y="33944"/>
              <a:ext cx="1003940" cy="66060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Pour </a:t>
              </a:r>
              <a:r>
                <a:rPr lang="fr-CA" sz="1000" b="1" dirty="0"/>
                <a:t>Maelys</a:t>
              </a:r>
              <a:r>
                <a:rPr lang="fr-CA" sz="1000" dirty="0"/>
                <a:t>, un premier départ avec son fils</a:t>
              </a:r>
              <a:endParaRPr lang="fr-FR" sz="1000" dirty="0"/>
            </a:p>
          </p:txBody>
        </p:sp>
      </p:grpSp>
      <p:pic>
        <p:nvPicPr>
          <p:cNvPr id="21" name="Graphique 20" descr="Utilisateur avec un remplissage uni">
            <a:extLst>
              <a:ext uri="{FF2B5EF4-FFF2-40B4-BE49-F238E27FC236}">
                <a16:creationId xmlns:a16="http://schemas.microsoft.com/office/drawing/2014/main" id="{7AFFAB28-8552-FC09-7C44-D1122A556C5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0101" y="-10747"/>
            <a:ext cx="914400" cy="914400"/>
          </a:xfrm>
          <a:prstGeom prst="rect">
            <a:avLst/>
          </a:prstGeom>
        </p:spPr>
      </p:pic>
      <p:grpSp>
        <p:nvGrpSpPr>
          <p:cNvPr id="22" name="Groupe 21">
            <a:extLst>
              <a:ext uri="{FF2B5EF4-FFF2-40B4-BE49-F238E27FC236}">
                <a16:creationId xmlns:a16="http://schemas.microsoft.com/office/drawing/2014/main" id="{1CC5C9B6-2AFC-F6E3-0B12-A5F4ADA914E8}"/>
              </a:ext>
            </a:extLst>
          </p:cNvPr>
          <p:cNvGrpSpPr/>
          <p:nvPr/>
        </p:nvGrpSpPr>
        <p:grpSpPr>
          <a:xfrm>
            <a:off x="8969790" y="3312860"/>
            <a:ext cx="3131427" cy="2087466"/>
            <a:chOff x="7928043" y="-154563"/>
            <a:chExt cx="1121507" cy="3388174"/>
          </a:xfrm>
        </p:grpSpPr>
        <p:sp>
          <p:nvSpPr>
            <p:cNvPr id="23" name="Rectangle : coins arrondis 22">
              <a:extLst>
                <a:ext uri="{FF2B5EF4-FFF2-40B4-BE49-F238E27FC236}">
                  <a16:creationId xmlns:a16="http://schemas.microsoft.com/office/drawing/2014/main" id="{CD773A1D-9DF7-30FC-4095-E7879B05D1CB}"/>
                </a:ext>
              </a:extLst>
            </p:cNvPr>
            <p:cNvSpPr/>
            <p:nvPr/>
          </p:nvSpPr>
          <p:spPr>
            <a:xfrm>
              <a:off x="7928043" y="222452"/>
              <a:ext cx="1121507" cy="3011159"/>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endPar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r>
                <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rPr>
                <a:t>Plusieurs jeunes ont été rencontrés dans un Centre Social, sur des actions d’auto-financement. Leur but, à chacun, est de profiter pleinement des vacances, en s’offrant des activités qu’ils ne font pas habituellement au quartier. </a:t>
              </a:r>
            </a:p>
            <a:p>
              <a:pPr algn="just">
                <a:lnSpc>
                  <a:spcPct val="115000"/>
                </a:lnSpc>
                <a:spcBef>
                  <a:spcPts val="1000"/>
                </a:spcBef>
                <a:defRPr/>
              </a:pPr>
              <a:r>
                <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rPr>
                <a:t>Ce qu’ils recherchent dans les vacances, c’est avant tout de s’amuser, sortir de leur quotidien, s’évader</a:t>
              </a:r>
              <a:r>
                <a:rPr lang="fr-FR" sz="9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face à l’ennui ressenti au sein du quartier « y a rien à faire ici ». Le lieu/les activités importent peu ce qui compte c’est de « sortir de quartier ».</a:t>
              </a:r>
              <a:endPar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endPar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24" name="Ellipse 23">
              <a:extLst>
                <a:ext uri="{FF2B5EF4-FFF2-40B4-BE49-F238E27FC236}">
                  <a16:creationId xmlns:a16="http://schemas.microsoft.com/office/drawing/2014/main" id="{4F9B8C67-352F-A92E-36C7-DD75E58A24CA}"/>
                </a:ext>
              </a:extLst>
            </p:cNvPr>
            <p:cNvSpPr/>
            <p:nvPr/>
          </p:nvSpPr>
          <p:spPr>
            <a:xfrm>
              <a:off x="7986827" y="-154563"/>
              <a:ext cx="1003940" cy="849112"/>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b="1" dirty="0" err="1"/>
                <a:t>Kaled</a:t>
              </a:r>
              <a:r>
                <a:rPr lang="fr-CA" sz="1000" b="1" dirty="0"/>
                <a:t>, Matéo, </a:t>
              </a:r>
              <a:r>
                <a:rPr lang="fr-CA" sz="1000" b="1" dirty="0" err="1"/>
                <a:t>Soundes</a:t>
              </a:r>
              <a:r>
                <a:rPr lang="fr-CA" sz="1000" dirty="0"/>
                <a:t>…. Une envie de s’amuser et sortir du quartier</a:t>
              </a:r>
              <a:endParaRPr lang="fr-FR" sz="1000" dirty="0"/>
            </a:p>
          </p:txBody>
        </p:sp>
      </p:grpSp>
    </p:spTree>
    <p:extLst>
      <p:ext uri="{BB962C8B-B14F-4D97-AF65-F5344CB8AC3E}">
        <p14:creationId xmlns:p14="http://schemas.microsoft.com/office/powerpoint/2010/main" val="2950542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566056" y="342053"/>
            <a:ext cx="10515600" cy="1325563"/>
          </a:xfrm>
        </p:spPr>
        <p:txBody>
          <a:bodyPr/>
          <a:lstStyle/>
          <a:p>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3. Les </a:t>
            </a:r>
            <a:r>
              <a:rPr lang="fr-FR" sz="2000" b="1" cap="all" dirty="0">
                <a:solidFill>
                  <a:srgbClr val="595959"/>
                </a:solidFill>
                <a:ea typeface="PMingLiU" panose="02020500000000000000" pitchFamily="18" charset="-120"/>
                <a:cs typeface="Times New Roman" panose="02020603050405020304" pitchFamily="18" charset="0"/>
              </a:rPr>
              <a:t>accompagnements aux projets vacances</a:t>
            </a:r>
            <a:br>
              <a:rPr lang="fr-FR" sz="2000" b="1" cap="all" dirty="0">
                <a:solidFill>
                  <a:srgbClr val="595959"/>
                </a:solidFill>
                <a:ea typeface="PMingLiU" panose="02020500000000000000" pitchFamily="18" charset="-120"/>
                <a:cs typeface="Times New Roman" panose="02020603050405020304" pitchFamily="18" charset="0"/>
              </a:rPr>
            </a:br>
            <a:r>
              <a:rPr lang="fr-FR" sz="1800" b="1" cap="small" dirty="0">
                <a:solidFill>
                  <a:srgbClr val="C96372"/>
                </a:solidFill>
                <a:ea typeface="PMingLiU" panose="02020500000000000000" pitchFamily="18" charset="-120"/>
                <a:cs typeface="Times New Roman" panose="02020603050405020304" pitchFamily="18" charset="0"/>
              </a:rPr>
              <a:t>3.3 </a:t>
            </a:r>
            <a:r>
              <a:rPr lang="fr-FR" sz="1800" b="1" i="1" kern="1600"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rPr>
              <a:t>des accompagnements variables en intensité et durée</a:t>
            </a:r>
            <a:br>
              <a:rPr lang="fr-FR" sz="1800" b="1" cap="small" dirty="0">
                <a:solidFill>
                  <a:srgbClr val="C96372"/>
                </a:solidFill>
                <a:ea typeface="PMingLiU" panose="02020500000000000000" pitchFamily="18" charset="-120"/>
                <a:cs typeface="Times New Roman" panose="02020603050405020304" pitchFamily="18" charset="0"/>
              </a:rPr>
            </a:br>
            <a:br>
              <a:rPr lang="fr-FR" sz="2000" b="1"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1040467"/>
            <a:ext cx="10515600" cy="5172128"/>
          </a:xfrm>
        </p:spPr>
        <p:txBody>
          <a:bodyPr/>
          <a:lstStyle/>
          <a:p>
            <a:pPr marL="0" indent="0">
              <a:buNone/>
            </a:pPr>
            <a:r>
              <a:rPr lang="fr-CA" sz="1400" b="1" i="1" kern="1600" dirty="0">
                <a:solidFill>
                  <a:schemeClr val="accent6"/>
                </a:solidFill>
                <a:ea typeface="PMingLiU" panose="02020500000000000000" pitchFamily="18" charset="-120"/>
                <a:cs typeface="Times New Roman" panose="02020603050405020304" pitchFamily="18" charset="0"/>
              </a:rPr>
              <a:t>Des durées et intensités d’accompagnement courtes pour les personnes les plus autonomes ou des séjours « clés en main »</a:t>
            </a:r>
          </a:p>
          <a:p>
            <a:pPr marL="0" indent="0" algn="just">
              <a:buNone/>
            </a:pPr>
            <a:r>
              <a:rPr lang="fr-CA" sz="1100" kern="1600" dirty="0">
                <a:ea typeface="PMingLiU" panose="02020500000000000000" pitchFamily="18" charset="-120"/>
                <a:cs typeface="Times New Roman" panose="02020603050405020304" pitchFamily="18" charset="0"/>
              </a:rPr>
              <a:t>Les profils des personnes sollicitant les aides vacances étant très vaste, les Centres Sociaux s’adaptent et peuvent proposer des modalités d’accompagnement variables.</a:t>
            </a:r>
          </a:p>
          <a:p>
            <a:pPr marL="0" indent="0" algn="just">
              <a:buNone/>
            </a:pPr>
            <a:r>
              <a:rPr lang="fr-CA" sz="1100" kern="1600" dirty="0">
                <a:ea typeface="PMingLiU" panose="02020500000000000000" pitchFamily="18" charset="-120"/>
                <a:cs typeface="Times New Roman" panose="02020603050405020304" pitchFamily="18" charset="0"/>
              </a:rPr>
              <a:t>Ainsi, </a:t>
            </a:r>
            <a:r>
              <a:rPr lang="fr-CA" sz="1100" b="1" kern="1600" dirty="0">
                <a:ea typeface="PMingLiU" panose="02020500000000000000" pitchFamily="18" charset="-120"/>
                <a:cs typeface="Times New Roman" panose="02020603050405020304" pitchFamily="18" charset="0"/>
              </a:rPr>
              <a:t>pour les personnes recherchant en priorité un financement </a:t>
            </a:r>
            <a:r>
              <a:rPr lang="fr-CA" sz="1100" kern="1600" dirty="0">
                <a:ea typeface="PMingLiU" panose="02020500000000000000" pitchFamily="18" charset="-120"/>
                <a:cs typeface="Times New Roman" panose="02020603050405020304" pitchFamily="18" charset="0"/>
              </a:rPr>
              <a:t>et ne souhaitant pas d’accompagnement spécifique, les Centres orientent davantage vers le dispositif BSV ou SEV. L’APV peut également être sollicité, au cas par cas. Dans ces cas-là, les Centres proposent généralement : </a:t>
            </a:r>
          </a:p>
          <a:p>
            <a:pPr algn="just">
              <a:buClr>
                <a:schemeClr val="accent2"/>
              </a:buClr>
              <a:buFont typeface="Wingdings" panose="05000000000000000000" pitchFamily="2" charset="2"/>
              <a:buChar char=""/>
            </a:pPr>
            <a:r>
              <a:rPr lang="fr-CA" sz="1100" kern="1600" dirty="0">
                <a:ea typeface="PMingLiU" panose="02020500000000000000" pitchFamily="18" charset="-120"/>
                <a:cs typeface="Times New Roman" panose="02020603050405020304" pitchFamily="18" charset="0"/>
              </a:rPr>
              <a:t>Pour les accompagnements les plus légers, un échange téléphonique pour convenir du type de séjour, du lieu et échanger les informations sur le financement. Les réunions d’information ne sont pas obligatoires. La durée du suivi est généralement courte, sur 1 ou 2 mois maximum.</a:t>
            </a:r>
          </a:p>
          <a:p>
            <a:pPr algn="just">
              <a:buClr>
                <a:schemeClr val="accent2"/>
              </a:buClr>
              <a:buFont typeface="Wingdings" panose="05000000000000000000" pitchFamily="2" charset="2"/>
              <a:buChar char=""/>
            </a:pPr>
            <a:r>
              <a:rPr lang="fr-CA" sz="1100" kern="1600" dirty="0">
                <a:ea typeface="PMingLiU" panose="02020500000000000000" pitchFamily="18" charset="-120"/>
                <a:cs typeface="Times New Roman" panose="02020603050405020304" pitchFamily="18" charset="0"/>
              </a:rPr>
              <a:t>Certains centres exigent que les familles soient présentes aux réunions d’informations, ainsi qu’un suivi physique ou distanciel pour suivre de l’avancée du projet. L’intensité de l’accompagnement peut être plus forte, avec des points réguliers sur plusieurs semaines ou plusieurs mois.</a:t>
            </a:r>
          </a:p>
          <a:p>
            <a:pPr marL="0" indent="0" algn="just">
              <a:buClr>
                <a:schemeClr val="accent2"/>
              </a:buClr>
              <a:buNone/>
            </a:pPr>
            <a:r>
              <a:rPr lang="fr-CA" sz="1100" kern="1600" dirty="0">
                <a:ea typeface="PMingLiU" panose="02020500000000000000" pitchFamily="18" charset="-120"/>
                <a:cs typeface="Times New Roman" panose="02020603050405020304" pitchFamily="18" charset="0"/>
              </a:rPr>
              <a:t>Dans les centres sociaux proposant une </a:t>
            </a:r>
            <a:r>
              <a:rPr lang="fr-CA" sz="1100" b="1" kern="1600" dirty="0">
                <a:ea typeface="PMingLiU" panose="02020500000000000000" pitchFamily="18" charset="-120"/>
                <a:cs typeface="Times New Roman" panose="02020603050405020304" pitchFamily="18" charset="0"/>
              </a:rPr>
              <a:t>offre « clé en main »</a:t>
            </a:r>
            <a:r>
              <a:rPr lang="fr-CA" sz="1100" kern="1600" dirty="0">
                <a:ea typeface="PMingLiU" panose="02020500000000000000" pitchFamily="18" charset="-120"/>
                <a:cs typeface="Times New Roman" panose="02020603050405020304" pitchFamily="18" charset="0"/>
              </a:rPr>
              <a:t> à des groupes ou des familles, la durée est généralement courte et le suivi peu intense :</a:t>
            </a:r>
          </a:p>
          <a:p>
            <a:pPr algn="just">
              <a:buClr>
                <a:schemeClr val="accent2"/>
              </a:buClr>
              <a:buFont typeface="Wingdings" panose="05000000000000000000" pitchFamily="2" charset="2"/>
              <a:buChar char=""/>
            </a:pPr>
            <a:r>
              <a:rPr lang="fr-CA" sz="1100" kern="1600" dirty="0">
                <a:ea typeface="PMingLiU" panose="02020500000000000000" pitchFamily="18" charset="-120"/>
                <a:cs typeface="Times New Roman" panose="02020603050405020304" pitchFamily="18" charset="0"/>
              </a:rPr>
              <a:t>Par exemple au Coudray, les seniors ne sont pas ou peu associés à la construction du projet. Ils participent à un temps de bilan pour donner leur avis sur la destination choisie par l’équipe, puis le Centre Social organise le séjour. Deux semaines avant le départ, un autre temps d'information est organisé. Ce séjour clé en main  correspond aussi aux attentes des seniors, qui apprécient que tout soit organisé pour eux, ce qui est plus confortable et reposant. </a:t>
            </a:r>
          </a:p>
          <a:p>
            <a:pPr>
              <a:buClr>
                <a:schemeClr val="accent2"/>
              </a:buClr>
              <a:buFont typeface="Wingdings" panose="05000000000000000000" pitchFamily="2" charset="2"/>
              <a:buChar char=""/>
            </a:pPr>
            <a:endParaRPr lang="fr-CA" sz="1100" kern="1600" dirty="0">
              <a:ea typeface="PMingLiU" panose="02020500000000000000" pitchFamily="18" charset="-120"/>
              <a:cs typeface="Times New Roman" panose="02020603050405020304" pitchFamily="18" charset="0"/>
            </a:endParaRPr>
          </a:p>
          <a:p>
            <a:pPr marL="0" indent="0">
              <a:buNone/>
            </a:pPr>
            <a:r>
              <a:rPr lang="fr-CA" sz="1400" b="1" i="1" kern="1600" dirty="0">
                <a:solidFill>
                  <a:schemeClr val="accent6"/>
                </a:solidFill>
                <a:ea typeface="PMingLiU" panose="02020500000000000000" pitchFamily="18" charset="-120"/>
                <a:cs typeface="Times New Roman" panose="02020603050405020304" pitchFamily="18" charset="0"/>
              </a:rPr>
              <a:t>Un accompagnement plus long avec APV</a:t>
            </a:r>
          </a:p>
          <a:p>
            <a:pPr marL="0" indent="0" algn="just">
              <a:buNone/>
            </a:pPr>
            <a:r>
              <a:rPr lang="fr-CA" sz="1100" kern="1600" dirty="0">
                <a:ea typeface="PMingLiU" panose="02020500000000000000" pitchFamily="18" charset="-120"/>
                <a:cs typeface="Times New Roman" panose="02020603050405020304" pitchFamily="18" charset="0"/>
              </a:rPr>
              <a:t>Avec l’APV, les centres proposent également un accompagnement plus long, lorsque les personnes doivent créer </a:t>
            </a:r>
            <a:r>
              <a:rPr lang="fr-CA" sz="1100" b="1" kern="1600" dirty="0">
                <a:ea typeface="PMingLiU" panose="02020500000000000000" pitchFamily="18" charset="-120"/>
                <a:cs typeface="Times New Roman" panose="02020603050405020304" pitchFamily="18" charset="0"/>
              </a:rPr>
              <a:t>leur projet entièrement </a:t>
            </a:r>
            <a:r>
              <a:rPr lang="fr-CA" sz="1100" kern="1600" dirty="0">
                <a:ea typeface="PMingLiU" panose="02020500000000000000" pitchFamily="18" charset="-120"/>
                <a:cs typeface="Times New Roman" panose="02020603050405020304" pitchFamily="18" charset="0"/>
              </a:rPr>
              <a:t>: constitution d’un groupe lorsque le séjour est collectif, recherche de lieu, de transport, recherche d’activités, organisation et logistique sur place, etc.</a:t>
            </a:r>
          </a:p>
          <a:p>
            <a:pPr marL="0" indent="0" algn="just">
              <a:buNone/>
            </a:pPr>
            <a:r>
              <a:rPr lang="fr-FR" sz="1100" kern="1600" dirty="0">
                <a:ea typeface="PMingLiU" panose="02020500000000000000" pitchFamily="18" charset="-120"/>
                <a:cs typeface="Times New Roman" panose="02020603050405020304" pitchFamily="18" charset="0"/>
              </a:rPr>
              <a:t>C’est également l’occasion d’accompagner sur la durée </a:t>
            </a:r>
            <a:r>
              <a:rPr lang="fr-FR" sz="1100" b="1" kern="1600" dirty="0">
                <a:ea typeface="PMingLiU" panose="02020500000000000000" pitchFamily="18" charset="-120"/>
                <a:cs typeface="Times New Roman" panose="02020603050405020304" pitchFamily="18" charset="0"/>
              </a:rPr>
              <a:t>les personnes ayant besoin d’être rassurées et d’avoir un suivi régulier</a:t>
            </a:r>
            <a:r>
              <a:rPr lang="fr-FR" sz="1100" kern="1600" dirty="0">
                <a:ea typeface="PMingLiU" panose="02020500000000000000" pitchFamily="18" charset="-120"/>
                <a:cs typeface="Times New Roman" panose="02020603050405020304" pitchFamily="18" charset="0"/>
              </a:rPr>
              <a:t>. Dans ces cas-là, les accompagnements sont plus longs, démarrant entre3 et 6 mois à l’avance. Les habitués s’engagent parfois même dès leur retour de congés, une année à l’avance, notamment lorsque des solutions d’épargne sont proposées. Les accompagnements se font plus réguliers et intense : réunions collectives et entretiens individuels.</a:t>
            </a:r>
          </a:p>
          <a:p>
            <a:pPr marL="0" indent="0" algn="just">
              <a:buNone/>
            </a:pPr>
            <a:r>
              <a:rPr lang="fr-FR" sz="1100" kern="1600" dirty="0">
                <a:ea typeface="PMingLiU" panose="02020500000000000000" pitchFamily="18" charset="-120"/>
                <a:cs typeface="Times New Roman" panose="02020603050405020304" pitchFamily="18" charset="0"/>
              </a:rPr>
              <a:t>Pour la moitié des centres rencontrés, des </a:t>
            </a:r>
            <a:r>
              <a:rPr lang="fr-FR" sz="1100" b="1" kern="1600" dirty="0">
                <a:ea typeface="PMingLiU" panose="02020500000000000000" pitchFamily="18" charset="-120"/>
                <a:cs typeface="Times New Roman" panose="02020603050405020304" pitchFamily="18" charset="0"/>
              </a:rPr>
              <a:t>actions d’auto-financement </a:t>
            </a:r>
            <a:r>
              <a:rPr lang="fr-FR" sz="1100" kern="1600" dirty="0">
                <a:ea typeface="PMingLiU" panose="02020500000000000000" pitchFamily="18" charset="-120"/>
                <a:cs typeface="Times New Roman" panose="02020603050405020304" pitchFamily="18" charset="0"/>
              </a:rPr>
              <a:t>sont organisées pour venir compléter les aides. Il est alors nécessaire d’anticiper pour récolter les fonds nécessaires. Ces actions peuvent se dérouler plusieurs mois avant le séjour ou être organisées de façon ponctuelles par les centres. Les actions permettent d’accompagner de manière concrète les usagers sur des compétences d’autonomie, gestion d’un budget, organisation d’événements et travail en équipe.</a:t>
            </a: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23</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Tree>
    <p:extLst>
      <p:ext uri="{BB962C8B-B14F-4D97-AF65-F5344CB8AC3E}">
        <p14:creationId xmlns:p14="http://schemas.microsoft.com/office/powerpoint/2010/main" val="1072110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471096"/>
            <a:ext cx="8057320" cy="5172128"/>
          </a:xfrm>
        </p:spPr>
        <p:txBody>
          <a:bodyPr/>
          <a:lstStyle/>
          <a:p>
            <a:pPr marL="0" indent="0">
              <a:buNone/>
            </a:pPr>
            <a:r>
              <a:rPr lang="fr-CA" sz="1400" b="1" i="1" kern="1600" dirty="0">
                <a:solidFill>
                  <a:schemeClr val="accent6"/>
                </a:solidFill>
                <a:ea typeface="PMingLiU" panose="02020500000000000000" pitchFamily="18" charset="-120"/>
                <a:cs typeface="Times New Roman" panose="02020603050405020304" pitchFamily="18" charset="0"/>
              </a:rPr>
              <a:t>Exemples d’actions d’auto-financement, observées à travers l’étude</a:t>
            </a:r>
          </a:p>
          <a:p>
            <a:pPr marL="0" indent="0">
              <a:buNone/>
            </a:pPr>
            <a:endParaRPr lang="fr-CA" sz="1400" b="1" i="1" kern="1600" dirty="0">
              <a:solidFill>
                <a:srgbClr val="434759"/>
              </a:solidFill>
              <a:ea typeface="PMingLiU" panose="02020500000000000000" pitchFamily="18" charset="-120"/>
              <a:cs typeface="Times New Roman" panose="02020603050405020304" pitchFamily="18" charset="0"/>
            </a:endParaRPr>
          </a:p>
          <a:p>
            <a:pPr marL="0" indent="0">
              <a:buNone/>
            </a:pPr>
            <a:endParaRPr lang="fr-CA" sz="1400" b="1" i="1" kern="1600" dirty="0">
              <a:solidFill>
                <a:srgbClr val="434759"/>
              </a:solidFill>
              <a:ea typeface="PMingLiU" panose="02020500000000000000" pitchFamily="18" charset="-120"/>
              <a:cs typeface="Times New Roman" panose="02020603050405020304" pitchFamily="18" charset="0"/>
            </a:endParaRPr>
          </a:p>
          <a:p>
            <a:pPr marL="0" inden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24</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7" name="Organigramme : Délai 6">
            <a:extLst>
              <a:ext uri="{FF2B5EF4-FFF2-40B4-BE49-F238E27FC236}">
                <a16:creationId xmlns:a16="http://schemas.microsoft.com/office/drawing/2014/main" id="{46EE99DF-0BCE-FC02-BC44-FD269E22E58F}"/>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3</a:t>
            </a:r>
            <a:endParaRPr lang="fr-FR" sz="2000" dirty="0"/>
          </a:p>
        </p:txBody>
      </p:sp>
      <p:grpSp>
        <p:nvGrpSpPr>
          <p:cNvPr id="8" name="Groupe 7">
            <a:extLst>
              <a:ext uri="{FF2B5EF4-FFF2-40B4-BE49-F238E27FC236}">
                <a16:creationId xmlns:a16="http://schemas.microsoft.com/office/drawing/2014/main" id="{634BA179-13FC-B006-529E-2F806C85A552}"/>
              </a:ext>
            </a:extLst>
          </p:cNvPr>
          <p:cNvGrpSpPr/>
          <p:nvPr/>
        </p:nvGrpSpPr>
        <p:grpSpPr>
          <a:xfrm>
            <a:off x="468745" y="110877"/>
            <a:ext cx="618837" cy="360219"/>
            <a:chOff x="905163" y="3186544"/>
            <a:chExt cx="618837" cy="360219"/>
          </a:xfrm>
        </p:grpSpPr>
        <p:sp>
          <p:nvSpPr>
            <p:cNvPr id="9" name="Organigramme : Connecteur 8">
              <a:extLst>
                <a:ext uri="{FF2B5EF4-FFF2-40B4-BE49-F238E27FC236}">
                  <a16:creationId xmlns:a16="http://schemas.microsoft.com/office/drawing/2014/main" id="{0990F3DB-3D2E-8481-F6A3-D6375BEADC63}"/>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0" name="ZoneTexte 9">
              <a:extLst>
                <a:ext uri="{FF2B5EF4-FFF2-40B4-BE49-F238E27FC236}">
                  <a16:creationId xmlns:a16="http://schemas.microsoft.com/office/drawing/2014/main" id="{3C8B5675-766A-0240-C880-A3C5AAEBA74B}"/>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3.3</a:t>
              </a:r>
              <a:endParaRPr lang="fr-FR" sz="1400" dirty="0">
                <a:solidFill>
                  <a:schemeClr val="bg1"/>
                </a:solidFill>
              </a:endParaRPr>
            </a:p>
          </p:txBody>
        </p:sp>
      </p:grpSp>
      <p:grpSp>
        <p:nvGrpSpPr>
          <p:cNvPr id="2" name="Groupe 1">
            <a:extLst>
              <a:ext uri="{FF2B5EF4-FFF2-40B4-BE49-F238E27FC236}">
                <a16:creationId xmlns:a16="http://schemas.microsoft.com/office/drawing/2014/main" id="{6F4B3A58-3DBE-AC25-EA48-FBDFAA169AB9}"/>
              </a:ext>
            </a:extLst>
          </p:cNvPr>
          <p:cNvGrpSpPr/>
          <p:nvPr/>
        </p:nvGrpSpPr>
        <p:grpSpPr>
          <a:xfrm>
            <a:off x="5242580" y="720812"/>
            <a:ext cx="3325092" cy="5299485"/>
            <a:chOff x="7583063" y="731207"/>
            <a:chExt cx="1918986" cy="3267795"/>
          </a:xfrm>
        </p:grpSpPr>
        <p:sp>
          <p:nvSpPr>
            <p:cNvPr id="6" name="Rectangle : coins arrondis 5">
              <a:extLst>
                <a:ext uri="{FF2B5EF4-FFF2-40B4-BE49-F238E27FC236}">
                  <a16:creationId xmlns:a16="http://schemas.microsoft.com/office/drawing/2014/main" id="{5939827E-EE08-DFBB-DC17-5627AE1ED78C}"/>
                </a:ext>
              </a:extLst>
            </p:cNvPr>
            <p:cNvSpPr/>
            <p:nvPr/>
          </p:nvSpPr>
          <p:spPr>
            <a:xfrm>
              <a:off x="7583063" y="957221"/>
              <a:ext cx="1918986" cy="304178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00" dirty="0">
                <a:solidFill>
                  <a:schemeClr val="bg2"/>
                </a:solidFill>
              </a:endParaRPr>
            </a:p>
            <a:p>
              <a:pPr algn="ctr"/>
              <a:r>
                <a:rPr lang="fr-CA" sz="1000" dirty="0">
                  <a:solidFill>
                    <a:schemeClr val="bg2"/>
                  </a:solidFill>
                </a:rPr>
                <a:t>Le centre Social de Pontault-Combault est fortement impliqué sur de l’auto-financement avec comme devise : « Le CS : une aventure collective ou chacun donne et reçoit. » </a:t>
              </a:r>
            </a:p>
            <a:p>
              <a:pPr algn="ctr"/>
              <a:r>
                <a:rPr lang="fr-CA" sz="1000" dirty="0">
                  <a:solidFill>
                    <a:schemeClr val="bg2"/>
                  </a:solidFill>
                </a:rPr>
                <a:t>Le Centre se charge de mettre en relation des mamans avec le commanditaire de l’action d’autofinancement (un partenaire comme la Ville). Le CS permet d’organiser les actions d’auto-financement que les habitants ne pourraient pas faire seul : partenariat avec la médiathèque, buvette pour un événement, </a:t>
              </a:r>
              <a:r>
                <a:rPr lang="fr-CA" sz="1000" dirty="0" err="1">
                  <a:solidFill>
                    <a:schemeClr val="bg2"/>
                  </a:solidFill>
                </a:rPr>
                <a:t>food</a:t>
              </a:r>
              <a:r>
                <a:rPr lang="fr-CA" sz="1000" dirty="0">
                  <a:solidFill>
                    <a:schemeClr val="bg2"/>
                  </a:solidFill>
                </a:rPr>
                <a:t> truck, etc. Le CS leur apprend les règles d’hygiène sur place, la gestion financière. Toute une organisation par étape est prévue pour leur permettre de progresser sur de nombreux points et de gagner en autonomie.  </a:t>
              </a:r>
            </a:p>
            <a:p>
              <a:pPr algn="ctr"/>
              <a:r>
                <a:rPr lang="fr-CA" sz="1000" dirty="0">
                  <a:solidFill>
                    <a:schemeClr val="bg2"/>
                  </a:solidFill>
                </a:rPr>
                <a:t>Une contrepartie à l’auto-financement est demandée : un engagement au bénévolat au moins deux fois dans l’année. La plupart joue le jeu. </a:t>
              </a:r>
            </a:p>
            <a:p>
              <a:pPr algn="ctr"/>
              <a:endParaRPr lang="fr-CA" sz="1000" dirty="0">
                <a:solidFill>
                  <a:schemeClr val="bg2"/>
                </a:solidFill>
              </a:endParaRPr>
            </a:p>
            <a:p>
              <a:pPr algn="ctr"/>
              <a:r>
                <a:rPr lang="fr-CA" sz="1000" dirty="0">
                  <a:solidFill>
                    <a:schemeClr val="bg2"/>
                  </a:solidFill>
                </a:rPr>
                <a:t>Les actions d’auto-financement permettent de récolter plusieurs milliers d’euros car les mamans sont  très engagées. Le centre recherche un équilibre entre celles qui sont autonomes et celles qui ne le sont pas encore, en formant des binômes pour que l’une apprenne à l’autre. Depuis plusieurs années, le Centre a des difficultés à trouver de nouvelles personnes.</a:t>
              </a:r>
            </a:p>
            <a:p>
              <a:pPr algn="ctr"/>
              <a:endParaRPr lang="fr-CA" sz="1000" dirty="0">
                <a:solidFill>
                  <a:schemeClr val="bg2"/>
                </a:solidFill>
              </a:endParaRPr>
            </a:p>
            <a:p>
              <a:pPr algn="ctr"/>
              <a:r>
                <a:rPr lang="fr-CA" sz="1000" dirty="0">
                  <a:solidFill>
                    <a:schemeClr val="bg2"/>
                  </a:solidFill>
                </a:rPr>
                <a:t>L’aide au projet vacances est aujourd’hui limitée aux actions d’auto-financement, les aides à la construction des projets étant plus rares.</a:t>
              </a:r>
              <a:endParaRPr lang="fr-FR" sz="1000" dirty="0">
                <a:solidFill>
                  <a:schemeClr val="bg2"/>
                </a:solidFill>
              </a:endParaRPr>
            </a:p>
          </p:txBody>
        </p:sp>
        <p:sp>
          <p:nvSpPr>
            <p:cNvPr id="11" name="Ellipse 10">
              <a:extLst>
                <a:ext uri="{FF2B5EF4-FFF2-40B4-BE49-F238E27FC236}">
                  <a16:creationId xmlns:a16="http://schemas.microsoft.com/office/drawing/2014/main" id="{17178FC6-4493-2D95-9567-D0259D721155}"/>
                </a:ext>
              </a:extLst>
            </p:cNvPr>
            <p:cNvSpPr/>
            <p:nvPr/>
          </p:nvSpPr>
          <p:spPr>
            <a:xfrm>
              <a:off x="7676337" y="731207"/>
              <a:ext cx="1732439" cy="3511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A Pontault-Combault, une forte utilisation de l’auto-financement par les mères de famille</a:t>
              </a:r>
              <a:endParaRPr lang="fr-FR" sz="1000" dirty="0"/>
            </a:p>
          </p:txBody>
        </p:sp>
      </p:grpSp>
      <p:grpSp>
        <p:nvGrpSpPr>
          <p:cNvPr id="12" name="Groupe 11">
            <a:extLst>
              <a:ext uri="{FF2B5EF4-FFF2-40B4-BE49-F238E27FC236}">
                <a16:creationId xmlns:a16="http://schemas.microsoft.com/office/drawing/2014/main" id="{0079EB05-4652-D184-8F2B-301930AB5AB2}"/>
              </a:ext>
            </a:extLst>
          </p:cNvPr>
          <p:cNvGrpSpPr/>
          <p:nvPr/>
        </p:nvGrpSpPr>
        <p:grpSpPr>
          <a:xfrm>
            <a:off x="468745" y="801352"/>
            <a:ext cx="4687819" cy="5255296"/>
            <a:chOff x="7503798" y="794245"/>
            <a:chExt cx="1910579" cy="3285110"/>
          </a:xfrm>
        </p:grpSpPr>
        <p:sp>
          <p:nvSpPr>
            <p:cNvPr id="13" name="Rectangle : coins arrondis 12">
              <a:extLst>
                <a:ext uri="{FF2B5EF4-FFF2-40B4-BE49-F238E27FC236}">
                  <a16:creationId xmlns:a16="http://schemas.microsoft.com/office/drawing/2014/main" id="{67FAC67C-B64E-C859-F921-FA5DB89593D0}"/>
                </a:ext>
              </a:extLst>
            </p:cNvPr>
            <p:cNvSpPr/>
            <p:nvPr/>
          </p:nvSpPr>
          <p:spPr>
            <a:xfrm>
              <a:off x="7503798" y="992475"/>
              <a:ext cx="1910579" cy="308688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00" dirty="0">
                <a:solidFill>
                  <a:schemeClr val="bg2"/>
                </a:solidFill>
              </a:endParaRPr>
            </a:p>
            <a:p>
              <a:pPr algn="ctr"/>
              <a:r>
                <a:rPr lang="fr-CA" sz="1000" dirty="0">
                  <a:solidFill>
                    <a:schemeClr val="bg2"/>
                  </a:solidFill>
                </a:rPr>
                <a:t>Au CESAM à Sorgues, les  actions d’auto-financement sont massivement utilisées : « nous, c’est une obligation l’auto-financement » (entretien référent). En effet, les familles n’effectuant pas de façon continue d’actions d’auto-financement, une demande de participation et d’implication est demandée (réaliser un gâteau, amener un lot à la tombola).</a:t>
              </a:r>
            </a:p>
            <a:p>
              <a:pPr algn="ctr"/>
              <a:r>
                <a:rPr lang="fr-CA" sz="1000" dirty="0">
                  <a:solidFill>
                    <a:schemeClr val="bg2"/>
                  </a:solidFill>
                </a:rPr>
                <a:t>Un rétro planning est réalisé par un agent en fonction du nombre d’actions et des groupes sont ensuite réalisées. Les familles doivent s’engager sur 2 ou 3 actions d’autofinancement afin d’avoir l’enveloppe totale. Sur les actions d’auto-financement, le centre social prend en compte la précarité et essaye de faire participer de nouvelles familles. </a:t>
              </a:r>
            </a:p>
            <a:p>
              <a:pPr algn="ctr"/>
              <a:endParaRPr lang="fr-CA" sz="1000" dirty="0">
                <a:solidFill>
                  <a:schemeClr val="bg2"/>
                </a:solidFill>
              </a:endParaRPr>
            </a:p>
            <a:p>
              <a:pPr algn="ctr"/>
              <a:r>
                <a:rPr lang="fr-CA" sz="1000" dirty="0">
                  <a:solidFill>
                    <a:schemeClr val="bg2"/>
                  </a:solidFill>
                </a:rPr>
                <a:t>Ces actions sont rendues possibles par les liens avec les partenaires, les habitants et notamment avec le Fond de participation des habitants (FPH), un soutien financier alimenté par le Contrat de Ville(« un coup de </a:t>
              </a:r>
            </a:p>
            <a:p>
              <a:pPr algn="ctr"/>
              <a:r>
                <a:rPr lang="fr-CA" sz="1000" dirty="0">
                  <a:solidFill>
                    <a:schemeClr val="bg2"/>
                  </a:solidFill>
                </a:rPr>
                <a:t>Pouce ») à de petits collectifs d’habitants afin de les inciter à prendre des initiatives, à s’</a:t>
              </a:r>
              <a:r>
                <a:rPr lang="fr-CA" sz="1000" dirty="0" err="1">
                  <a:solidFill>
                    <a:schemeClr val="bg2"/>
                  </a:solidFill>
                </a:rPr>
                <a:t>auto-organiser</a:t>
              </a:r>
              <a:r>
                <a:rPr lang="fr-CA" sz="1000" dirty="0">
                  <a:solidFill>
                    <a:schemeClr val="bg2"/>
                  </a:solidFill>
                </a:rPr>
                <a:t>, à apprendre à monter un projet et le présenter et le réaliser. Les partenaires en général « jouent leur jeu ». Ce qui facilite en partie le fonctionnement des actions d’auto-financement c’est le bailleur qui met par exemple à disposition le matériel (eau/électricité) pour les chantiers jeunes. La mairie aussi aide à l’organisation de la chasse aux œufs ou vente de gâteau. Les kermesses sont organisées par les bailleurs au pied d’immeuble (avec l’association ITV)</a:t>
              </a:r>
            </a:p>
            <a:p>
              <a:pPr algn="ctr"/>
              <a:endParaRPr lang="fr-CA" sz="1000" dirty="0">
                <a:solidFill>
                  <a:schemeClr val="bg2"/>
                </a:solidFill>
              </a:endParaRPr>
            </a:p>
            <a:p>
              <a:pPr algn="ctr"/>
              <a:r>
                <a:rPr lang="fr-CA" sz="1000" dirty="0">
                  <a:solidFill>
                    <a:schemeClr val="bg2"/>
                  </a:solidFill>
                </a:rPr>
                <a:t>Quand une action d’auto-financement est lancée, un professionnel du Centre social est présent et c’est aussi lui qui est chargé de de la gestion financière et de recueillir l’argent récolté. Il n'y a pas de montants fixés sur les actions d’autofinancement. Si le montant est supérieur alors le surplus est partagé entre tous afin qu’ils l’utilisent pour leurs loisirs.</a:t>
              </a:r>
            </a:p>
            <a:p>
              <a:pPr algn="ctr"/>
              <a:r>
                <a:rPr lang="fr-CA" sz="1000" dirty="0">
                  <a:solidFill>
                    <a:schemeClr val="bg2"/>
                  </a:solidFill>
                </a:rPr>
                <a:t>Pour les jeunes des actions spécifiques sont proposées lors des chantiers jeunes le mercredi après-midi (exemple peinture des portes, lavage auto).</a:t>
              </a:r>
            </a:p>
          </p:txBody>
        </p:sp>
        <p:sp>
          <p:nvSpPr>
            <p:cNvPr id="14" name="Ellipse 13">
              <a:extLst>
                <a:ext uri="{FF2B5EF4-FFF2-40B4-BE49-F238E27FC236}">
                  <a16:creationId xmlns:a16="http://schemas.microsoft.com/office/drawing/2014/main" id="{5BD2CCA9-6373-DDB3-0B3A-C6C0F5E6CDB5}"/>
                </a:ext>
              </a:extLst>
            </p:cNvPr>
            <p:cNvSpPr/>
            <p:nvPr/>
          </p:nvSpPr>
          <p:spPr>
            <a:xfrm>
              <a:off x="7718182" y="794245"/>
              <a:ext cx="1506195" cy="31168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A Sorgues, des jeunes engagés dans les actions d’auto-financement</a:t>
              </a:r>
              <a:endParaRPr lang="fr-FR" sz="1000" dirty="0"/>
            </a:p>
          </p:txBody>
        </p:sp>
      </p:grpSp>
      <p:grpSp>
        <p:nvGrpSpPr>
          <p:cNvPr id="15" name="Groupe 14">
            <a:extLst>
              <a:ext uri="{FF2B5EF4-FFF2-40B4-BE49-F238E27FC236}">
                <a16:creationId xmlns:a16="http://schemas.microsoft.com/office/drawing/2014/main" id="{06D68255-22A4-3F61-8480-BED1303B97AD}"/>
              </a:ext>
            </a:extLst>
          </p:cNvPr>
          <p:cNvGrpSpPr/>
          <p:nvPr/>
        </p:nvGrpSpPr>
        <p:grpSpPr>
          <a:xfrm>
            <a:off x="8691489" y="684927"/>
            <a:ext cx="3300523" cy="5331401"/>
            <a:chOff x="7573230" y="656153"/>
            <a:chExt cx="1904807" cy="3377440"/>
          </a:xfrm>
        </p:grpSpPr>
        <p:sp>
          <p:nvSpPr>
            <p:cNvPr id="16" name="Rectangle : coins arrondis 15">
              <a:extLst>
                <a:ext uri="{FF2B5EF4-FFF2-40B4-BE49-F238E27FC236}">
                  <a16:creationId xmlns:a16="http://schemas.microsoft.com/office/drawing/2014/main" id="{550A69B1-A4CB-933E-1EA3-13C714AFA53C}"/>
                </a:ext>
              </a:extLst>
            </p:cNvPr>
            <p:cNvSpPr/>
            <p:nvPr/>
          </p:nvSpPr>
          <p:spPr>
            <a:xfrm>
              <a:off x="7573230" y="991812"/>
              <a:ext cx="1904807" cy="304178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00" dirty="0">
                <a:solidFill>
                  <a:schemeClr val="bg2"/>
                </a:solidFill>
              </a:endParaRPr>
            </a:p>
            <a:p>
              <a:pPr algn="just">
                <a:lnSpc>
                  <a:spcPct val="115000"/>
                </a:lnSpc>
              </a:pPr>
              <a:r>
                <a:rPr lang="fr-FR" sz="10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Le processus d’accompagnement démarre assez tôt avec une action d’autofinancement, dont l’objet est déterminé par chaque groupe. L</a:t>
              </a:r>
              <a:r>
                <a:rPr lang="fr-CA" sz="1000" dirty="0">
                  <a:solidFill>
                    <a:schemeClr val="bg2"/>
                  </a:solidFill>
                </a:rPr>
                <a:t>es animatrices accompagnent le collectif par des réunions mensuelles. A partir de février, cela représente 2 jours hebdomadaires par animatrice.</a:t>
              </a:r>
            </a:p>
            <a:p>
              <a:pPr algn="just">
                <a:lnSpc>
                  <a:spcPct val="115000"/>
                </a:lnSpc>
              </a:pPr>
              <a:endParaRPr lang="fr-FR" sz="10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endParaRPr>
            </a:p>
            <a:p>
              <a:pPr algn="just">
                <a:lnSpc>
                  <a:spcPct val="115000"/>
                </a:lnSpc>
              </a:pPr>
              <a:r>
                <a:rPr lang="fr-FR" sz="10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Les bénéfices de chaque action sont ensuite répartis équitablement entre les familles du groupe. Cela peut aller jusqu’à 1000 € / famille.</a:t>
              </a:r>
              <a:r>
                <a:rPr lang="fr-FR" sz="10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Le Centre doit réguler le fonctionnement des groupes d’autofinancement, car parfois des tensions émergent sur le niveau inégal de contribution de chacun. </a:t>
              </a:r>
            </a:p>
            <a:p>
              <a:pPr algn="just">
                <a:lnSpc>
                  <a:spcPct val="115000"/>
                </a:lnSpc>
              </a:pPr>
              <a:endParaRPr lang="fr-FR" sz="10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endParaRPr>
            </a:p>
            <a:p>
              <a:pPr algn="just">
                <a:lnSpc>
                  <a:spcPct val="115000"/>
                </a:lnSpc>
              </a:pPr>
              <a:r>
                <a:rPr lang="fr-FR" sz="10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En 2023, ce sont surtout des actions de confection et de vente de repas, soit entre 100 et 170 repas vendus par groupe. Les pères s’impliquent davantage dans la négociation avec les fournisseurs, la recherche de dons, la manutention….</a:t>
              </a:r>
            </a:p>
            <a:p>
              <a:pPr algn="just">
                <a:lnSpc>
                  <a:spcPct val="115000"/>
                </a:lnSpc>
              </a:pPr>
              <a:r>
                <a:rPr lang="fr-FR" sz="10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 </a:t>
              </a:r>
            </a:p>
            <a:p>
              <a:pPr algn="just">
                <a:lnSpc>
                  <a:spcPct val="115000"/>
                </a:lnSpc>
              </a:pPr>
              <a:r>
                <a:rPr lang="fr-FR" sz="10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La contribution du centre aux actions d’autofinancement (apports en nature de contenants et de fournitures + temps des animatrices) est très significative. Sans cette contribution, les actions ne génèreraient qu’un bénéfice minime.</a:t>
              </a:r>
            </a:p>
            <a:p>
              <a:pPr algn="ctr"/>
              <a:endParaRPr lang="fr-CA" sz="1000" dirty="0">
                <a:solidFill>
                  <a:schemeClr val="bg2"/>
                </a:solidFill>
              </a:endParaRPr>
            </a:p>
          </p:txBody>
        </p:sp>
        <p:sp>
          <p:nvSpPr>
            <p:cNvPr id="17" name="Ellipse 16">
              <a:extLst>
                <a:ext uri="{FF2B5EF4-FFF2-40B4-BE49-F238E27FC236}">
                  <a16:creationId xmlns:a16="http://schemas.microsoft.com/office/drawing/2014/main" id="{2A14D652-ED17-26E1-CD2F-335008D0158D}"/>
                </a:ext>
              </a:extLst>
            </p:cNvPr>
            <p:cNvSpPr/>
            <p:nvPr/>
          </p:nvSpPr>
          <p:spPr>
            <a:xfrm>
              <a:off x="7701967" y="656153"/>
              <a:ext cx="1686041" cy="4028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A Maubeuge, des actions d’auto-financement selon les compétences de chacun </a:t>
              </a:r>
              <a:endParaRPr lang="fr-FR" sz="1000" dirty="0"/>
            </a:p>
          </p:txBody>
        </p:sp>
      </p:grpSp>
    </p:spTree>
    <p:extLst>
      <p:ext uri="{BB962C8B-B14F-4D97-AF65-F5344CB8AC3E}">
        <p14:creationId xmlns:p14="http://schemas.microsoft.com/office/powerpoint/2010/main" val="2145979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566056" y="318655"/>
            <a:ext cx="10515600" cy="1325563"/>
          </a:xfrm>
        </p:spPr>
        <p:txBody>
          <a:bodyPr/>
          <a:lstStyle/>
          <a:p>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3. Les </a:t>
            </a:r>
            <a:r>
              <a:rPr lang="fr-FR" sz="2000" b="1" cap="all" dirty="0">
                <a:solidFill>
                  <a:srgbClr val="595959"/>
                </a:solidFill>
                <a:ea typeface="PMingLiU" panose="02020500000000000000" pitchFamily="18" charset="-120"/>
                <a:cs typeface="Times New Roman" panose="02020603050405020304" pitchFamily="18" charset="0"/>
              </a:rPr>
              <a:t>accompagnements aux projets vacances</a:t>
            </a:r>
            <a:br>
              <a:rPr lang="fr-FR" sz="2000" b="1" cap="all" dirty="0">
                <a:solidFill>
                  <a:srgbClr val="595959"/>
                </a:solidFill>
                <a:ea typeface="PMingLiU" panose="02020500000000000000" pitchFamily="18" charset="-120"/>
                <a:cs typeface="Times New Roman" panose="02020603050405020304" pitchFamily="18" charset="0"/>
              </a:rPr>
            </a:br>
            <a:r>
              <a:rPr lang="fr-CA" sz="1800" b="1" i="1" kern="1600" cap="small" dirty="0">
                <a:solidFill>
                  <a:srgbClr val="C96372"/>
                </a:solidFill>
                <a:ea typeface="PMingLiU" panose="02020500000000000000" pitchFamily="18" charset="-120"/>
                <a:cs typeface="Times New Roman" panose="02020603050405020304" pitchFamily="18" charset="0"/>
              </a:rPr>
              <a:t>3.4 La place des femmes et mères de famille dans la préparation des séjours</a:t>
            </a:r>
            <a:br>
              <a:rPr lang="fr-CA" sz="2000" b="1" i="1" kern="1600"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20485" y="1003217"/>
            <a:ext cx="11016342" cy="5172128"/>
          </a:xfrm>
        </p:spPr>
        <p:txBody>
          <a:bodyPr/>
          <a:lstStyle/>
          <a:p>
            <a:pPr marL="0" indent="0">
              <a:buNone/>
            </a:pPr>
            <a:r>
              <a:rPr lang="fr-CA" sz="1400" b="1" i="1" kern="1600" dirty="0">
                <a:solidFill>
                  <a:schemeClr val="accent6"/>
                </a:solidFill>
                <a:ea typeface="PMingLiU" panose="02020500000000000000" pitchFamily="18" charset="-120"/>
                <a:cs typeface="Times New Roman" panose="02020603050405020304" pitchFamily="18" charset="0"/>
              </a:rPr>
              <a:t>Une responsabilité la plus souvent échue à la mère</a:t>
            </a:r>
          </a:p>
          <a:p>
            <a:pPr marL="0" indent="0" algn="just">
              <a:buNone/>
            </a:pPr>
            <a:r>
              <a:rPr lang="fr-CA" sz="1100" kern="1600" dirty="0">
                <a:ea typeface="PMingLiU" panose="02020500000000000000" pitchFamily="18" charset="-120"/>
                <a:cs typeface="Times New Roman" panose="02020603050405020304" pitchFamily="18" charset="0"/>
              </a:rPr>
              <a:t>Sur les 31 familles rencontrées en entretiens (sans compter les entretiens collectifs séniors ou jeunes associant quelques hommes), </a:t>
            </a:r>
            <a:r>
              <a:rPr lang="fr-CA" sz="1100" b="1" kern="1600" dirty="0">
                <a:ea typeface="PMingLiU" panose="02020500000000000000" pitchFamily="18" charset="-120"/>
                <a:cs typeface="Times New Roman" panose="02020603050405020304" pitchFamily="18" charset="0"/>
              </a:rPr>
              <a:t>uniquement des femmes ont été interrogées</a:t>
            </a:r>
            <a:r>
              <a:rPr lang="fr-CA" sz="1100" kern="1600" dirty="0">
                <a:ea typeface="PMingLiU" panose="02020500000000000000" pitchFamily="18" charset="-120"/>
                <a:cs typeface="Times New Roman" panose="02020603050405020304" pitchFamily="18" charset="0"/>
              </a:rPr>
              <a:t>. Cet échantillon de la recherche-action rejoint le constat fait par la grande majorité des référents, à savoir </a:t>
            </a:r>
            <a:r>
              <a:rPr lang="fr-CA" sz="1100" b="1" kern="1600" dirty="0">
                <a:ea typeface="PMingLiU" panose="02020500000000000000" pitchFamily="18" charset="-120"/>
                <a:cs typeface="Times New Roman" panose="02020603050405020304" pitchFamily="18" charset="0"/>
              </a:rPr>
              <a:t>une faible présence des pères dans les accompagnements</a:t>
            </a:r>
            <a:r>
              <a:rPr lang="fr-CA" sz="1100" kern="1600" dirty="0">
                <a:ea typeface="PMingLiU" panose="02020500000000000000" pitchFamily="18" charset="-120"/>
                <a:cs typeface="Times New Roman" panose="02020603050405020304" pitchFamily="18" charset="0"/>
              </a:rPr>
              <a:t>, hors familles monoparentales, et une responsabilité du sujet vacances revenant aux mères. Ces dernières sont principalement mères au foyer, sans activité ou monoparentales.</a:t>
            </a:r>
          </a:p>
          <a:p>
            <a:pPr marL="0" indent="0" algn="just">
              <a:buNone/>
            </a:pPr>
            <a:r>
              <a:rPr lang="fr-CA" sz="1100" kern="1600" dirty="0">
                <a:ea typeface="PMingLiU" panose="02020500000000000000" pitchFamily="18" charset="-120"/>
                <a:cs typeface="Times New Roman" panose="02020603050405020304" pitchFamily="18" charset="0"/>
              </a:rPr>
              <a:t>Les pères sont plus présents dans les séjours collectifs : «</a:t>
            </a:r>
            <a:r>
              <a:rPr lang="fr-CA" sz="1100" i="1" kern="1600" dirty="0">
                <a:ea typeface="PMingLiU" panose="02020500000000000000" pitchFamily="18" charset="-120"/>
                <a:cs typeface="Times New Roman" panose="02020603050405020304" pitchFamily="18" charset="0"/>
              </a:rPr>
              <a:t> il y a un côté favorisant du séjour collectif, </a:t>
            </a:r>
            <a:r>
              <a:rPr lang="fr-FR" sz="1100" i="1" dirty="0">
                <a:effectLst/>
                <a:latin typeface="Corbel" panose="020B0503020204020204" pitchFamily="34" charset="0"/>
                <a:ea typeface="Times New Roman" panose="02020603050405020304" pitchFamily="18" charset="0"/>
                <a:cs typeface="Times New Roman" panose="02020603050405020304" pitchFamily="18" charset="0"/>
              </a:rPr>
              <a:t>les papas se sentent capables mais ne partiraient pas seuls </a:t>
            </a:r>
            <a:r>
              <a:rPr lang="fr-FR" sz="1100" dirty="0">
                <a:effectLst/>
                <a:latin typeface="Corbel" panose="020B0503020204020204" pitchFamily="34" charset="0"/>
                <a:ea typeface="Times New Roman" panose="02020603050405020304" pitchFamily="18" charset="0"/>
                <a:cs typeface="Times New Roman" panose="02020603050405020304" pitchFamily="18" charset="0"/>
              </a:rPr>
              <a:t>». (Entretien référente) Pour une référente, les mères prennent cette responsabilité à cœur : «</a:t>
            </a:r>
            <a:r>
              <a:rPr lang="fr-FR" sz="1100" i="1" dirty="0">
                <a:effectLst/>
                <a:latin typeface="Corbel" panose="020B0503020204020204" pitchFamily="34" charset="0"/>
                <a:ea typeface="Times New Roman" panose="02020603050405020304" pitchFamily="18" charset="0"/>
                <a:cs typeface="Times New Roman" panose="02020603050405020304" pitchFamily="18" charset="0"/>
              </a:rPr>
              <a:t> </a:t>
            </a:r>
            <a:r>
              <a:rPr lang="fr-FR" sz="1100" i="1" dirty="0">
                <a:effectLst/>
                <a:latin typeface="Corbel" panose="020B0503020204020204" pitchFamily="34" charset="0"/>
                <a:ea typeface="Calibri" panose="020F0502020204030204" pitchFamily="34" charset="0"/>
                <a:cs typeface="Times New Roman" panose="02020603050405020304" pitchFamily="18" charset="0"/>
              </a:rPr>
              <a:t>Quand ce sont des familles, ce sont les mamans qui sont en charge et certaines n’ont pas forcément envie que leurs maris s’en mêlent ».</a:t>
            </a:r>
            <a:endParaRPr lang="fr-CA" sz="1100" b="1" i="1" kern="1600" dirty="0">
              <a:solidFill>
                <a:schemeClr val="accent6"/>
              </a:solidFill>
              <a:ea typeface="PMingLiU" panose="02020500000000000000" pitchFamily="18" charset="-120"/>
              <a:cs typeface="Times New Roman" panose="02020603050405020304" pitchFamily="18" charset="0"/>
            </a:endParaRPr>
          </a:p>
          <a:p>
            <a:pPr marL="0" indent="0">
              <a:buNone/>
            </a:pPr>
            <a:r>
              <a:rPr lang="fr-CA" sz="1400" b="1" i="1" kern="1600" dirty="0">
                <a:solidFill>
                  <a:schemeClr val="accent6"/>
                </a:solidFill>
                <a:ea typeface="PMingLiU" panose="02020500000000000000" pitchFamily="18" charset="-120"/>
                <a:cs typeface="Times New Roman" panose="02020603050405020304" pitchFamily="18" charset="0"/>
              </a:rPr>
              <a:t>Des vacances en priorité « pour les enfants »</a:t>
            </a:r>
          </a:p>
          <a:p>
            <a:pPr marL="0" indent="0">
              <a:buNone/>
            </a:pPr>
            <a:endParaRPr lang="fr-CA" sz="1100" kern="1600" dirty="0">
              <a:ea typeface="PMingLiU" panose="02020500000000000000" pitchFamily="18" charset="-120"/>
              <a:cs typeface="Times New Roman" panose="02020603050405020304" pitchFamily="18" charset="0"/>
            </a:endParaRPr>
          </a:p>
          <a:p>
            <a:pPr marL="0" indent="0">
              <a:buNone/>
            </a:pPr>
            <a:endParaRPr lang="fr-CA" sz="1100" kern="1600" dirty="0">
              <a:ea typeface="PMingLiU" panose="02020500000000000000" pitchFamily="18" charset="-120"/>
              <a:cs typeface="Times New Roman" panose="02020603050405020304" pitchFamily="18" charset="0"/>
            </a:endParaRPr>
          </a:p>
          <a:p>
            <a:pPr marL="0" indent="0">
              <a:buNone/>
            </a:pPr>
            <a:endParaRPr lang="fr-CA" sz="1100" kern="1600" dirty="0">
              <a:ea typeface="PMingLiU" panose="02020500000000000000" pitchFamily="18" charset="-120"/>
              <a:cs typeface="Times New Roman" panose="02020603050405020304" pitchFamily="18" charset="0"/>
            </a:endParaRPr>
          </a:p>
          <a:p>
            <a:pPr marL="0" indent="0">
              <a:buNone/>
            </a:pPr>
            <a:endParaRPr lang="fr-CA" sz="1400" b="1" i="1" kern="1600" dirty="0">
              <a:solidFill>
                <a:schemeClr val="accent6"/>
              </a:solidFill>
              <a:ea typeface="PMingLiU" panose="02020500000000000000" pitchFamily="18" charset="-120"/>
              <a:cs typeface="Times New Roman" panose="02020603050405020304" pitchFamily="18" charset="0"/>
            </a:endParaRPr>
          </a:p>
          <a:p>
            <a:pPr marL="0" indent="0">
              <a:buNone/>
            </a:pPr>
            <a:endParaRPr lang="fr-CA" sz="1400" b="1" i="1" kern="1600" dirty="0">
              <a:solidFill>
                <a:schemeClr val="accent6"/>
              </a:solidFill>
              <a:ea typeface="PMingLiU" panose="02020500000000000000" pitchFamily="18" charset="-120"/>
              <a:cs typeface="Times New Roman" panose="02020603050405020304" pitchFamily="18" charset="0"/>
            </a:endParaRPr>
          </a:p>
          <a:p>
            <a:pPr marL="0" indent="0">
              <a:buNone/>
            </a:pPr>
            <a:endParaRPr lang="fr-CA" sz="1400" b="1" i="1" kern="1600" dirty="0">
              <a:solidFill>
                <a:schemeClr val="accent6"/>
              </a:solidFill>
              <a:ea typeface="PMingLiU" panose="02020500000000000000" pitchFamily="18" charset="-120"/>
              <a:cs typeface="Times New Roman" panose="02020603050405020304" pitchFamily="18" charset="0"/>
            </a:endParaRPr>
          </a:p>
          <a:p>
            <a:pPr marL="0" indent="0">
              <a:buNone/>
            </a:pPr>
            <a:r>
              <a:rPr lang="fr-CA" sz="1400" b="1" i="1" kern="1600" dirty="0">
                <a:solidFill>
                  <a:schemeClr val="accent6"/>
                </a:solidFill>
                <a:ea typeface="PMingLiU" panose="02020500000000000000" pitchFamily="18" charset="-120"/>
                <a:cs typeface="Times New Roman" panose="02020603050405020304" pitchFamily="18" charset="0"/>
              </a:rPr>
              <a:t>Des centres peu interventionnistes sur le partage des responsabilités parentales dans les projets vacances</a:t>
            </a:r>
          </a:p>
          <a:p>
            <a:pPr marL="0" indent="0" algn="just">
              <a:lnSpc>
                <a:spcPct val="107000"/>
              </a:lnSpc>
              <a:spcBef>
                <a:spcPts val="600"/>
              </a:spcBef>
              <a:spcAft>
                <a:spcPts val="600"/>
              </a:spcAft>
              <a:buNone/>
            </a:pP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De manière </a:t>
            </a:r>
            <a:r>
              <a:rPr lang="fr-FR" sz="1100" dirty="0">
                <a:solidFill>
                  <a:srgbClr val="000000"/>
                </a:solidFill>
                <a:ea typeface="Calibri" panose="020F0502020204030204" pitchFamily="34" charset="0"/>
                <a:cs typeface="Times New Roman" panose="02020603050405020304" pitchFamily="18" charset="0"/>
              </a:rPr>
              <a:t>générale, les centres interviennent peu sur les relations entre hommes et femmes et ne questionnent pas le partage des responsabilités parentales dans les couples. Il s’agit pour la plus part des centres interrogés d’une question de respect, le partage des tâches étant souvent lié à des habitudes culturelles. </a:t>
            </a:r>
          </a:p>
          <a:p>
            <a:pPr marL="0" indent="0" algn="just">
              <a:lnSpc>
                <a:spcPct val="107000"/>
              </a:lnSpc>
              <a:spcBef>
                <a:spcPts val="600"/>
              </a:spcBef>
              <a:spcAft>
                <a:spcPts val="1400"/>
              </a:spcAft>
              <a:buNone/>
            </a:pPr>
            <a:r>
              <a:rPr lang="fr-FR" sz="1100" dirty="0">
                <a:solidFill>
                  <a:srgbClr val="000000"/>
                </a:solidFill>
                <a:ea typeface="Calibri" panose="020F0502020204030204" pitchFamily="34" charset="0"/>
                <a:cs typeface="Times New Roman" panose="02020603050405020304" pitchFamily="18" charset="0"/>
              </a:rPr>
              <a:t>Un centre, en revanche, intervient sur ce sujet dans les accompagnements collectifs. L’intégralité de la famille doit être présente sur les temps de préparation, même les enfants. </a:t>
            </a:r>
            <a:r>
              <a:rPr lang="fr-FR" sz="1100" dirty="0">
                <a:effectLst/>
                <a:latin typeface="Corbel" panose="020B0503020204020204" pitchFamily="34" charset="0"/>
                <a:ea typeface="Times New Roman" panose="02020603050405020304" pitchFamily="18" charset="0"/>
                <a:cs typeface="Times New Roman" panose="02020603050405020304" pitchFamily="18" charset="0"/>
              </a:rPr>
              <a:t>Chaque individu est inscrit dans un groupe pour la durée du séjour et les membres de la famille ne sont pas dans le même groupe. Cela peut entraîner des « situations cocasses », selon les référentes, avec des pères qui s’initient à la cuisine et des enfants qui font la vaisselle, alors que ce n’est pas une habitude pour eux. Sur place, les animateurs reprennent la situation quand ils constatent que des personnes cherchent à éviter leurs tâches. Pour les référentes, ce n’est pas tant une question de genre mais d’individus. </a:t>
            </a:r>
            <a:endParaRPr lang="fr-CA"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25</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grpSp>
        <p:nvGrpSpPr>
          <p:cNvPr id="6" name="Groupe 5">
            <a:extLst>
              <a:ext uri="{FF2B5EF4-FFF2-40B4-BE49-F238E27FC236}">
                <a16:creationId xmlns:a16="http://schemas.microsoft.com/office/drawing/2014/main" id="{78F59C57-E917-A706-F76D-706ADC9ACA10}"/>
              </a:ext>
            </a:extLst>
          </p:cNvPr>
          <p:cNvGrpSpPr/>
          <p:nvPr/>
        </p:nvGrpSpPr>
        <p:grpSpPr>
          <a:xfrm>
            <a:off x="6707156" y="2454041"/>
            <a:ext cx="4864360" cy="1949918"/>
            <a:chOff x="7928043" y="64425"/>
            <a:chExt cx="1121507" cy="2728647"/>
          </a:xfrm>
        </p:grpSpPr>
        <p:sp>
          <p:nvSpPr>
            <p:cNvPr id="7" name="Rectangle : coins arrondis 6">
              <a:extLst>
                <a:ext uri="{FF2B5EF4-FFF2-40B4-BE49-F238E27FC236}">
                  <a16:creationId xmlns:a16="http://schemas.microsoft.com/office/drawing/2014/main" id="{8E18B13A-752C-8993-6D1A-0CA953E851BD}"/>
                </a:ext>
              </a:extLst>
            </p:cNvPr>
            <p:cNvSpPr/>
            <p:nvPr/>
          </p:nvSpPr>
          <p:spPr>
            <a:xfrm>
              <a:off x="7928043" y="222452"/>
              <a:ext cx="1121507" cy="257062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defRPr/>
              </a:pPr>
              <a:r>
                <a:rPr kumimoji="0" lang="fr-CA" sz="9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Une mère explique que ce qu’elle préfère pendant les vacances, c’est se retrouver avec ses enfants. Ils passent de très bons moments ensemble, au camping. Ses plus beaux souvenirs de vacances sont  la découverte, changer d’air, la coupure du quotidien et mettre « le mode off », « penser à rien </a:t>
              </a:r>
              <a:r>
                <a:rPr kumimoji="0" lang="fr-CA" sz="900" b="0" i="0" u="none" strike="noStrike" kern="1600" cap="none" spc="0" normalizeH="0" baseline="0" noProof="0" dirty="0">
                  <a:ln>
                    <a:noFill/>
                  </a:ln>
                  <a:solidFill>
                    <a:srgbClr val="000000"/>
                  </a:solidFill>
                  <a:effectLst/>
                  <a:uLnTx/>
                  <a:uFillTx/>
                  <a:latin typeface="Corbel"/>
                  <a:ea typeface="PMingLiU" panose="02020500000000000000" pitchFamily="18" charset="-120"/>
                  <a:cs typeface="Times New Roman" panose="02020603050405020304" pitchFamily="18" charset="0"/>
                </a:rPr>
                <a:t>». </a:t>
              </a:r>
              <a:r>
                <a:rPr kumimoji="0" lang="fr-FR" sz="900" b="0" i="0" u="none" strike="noStrike" kern="1600" cap="none" spc="0" normalizeH="0" baseline="0" noProof="0" dirty="0">
                  <a:ln>
                    <a:noFill/>
                  </a:ln>
                  <a:solidFill>
                    <a:srgbClr val="000000"/>
                  </a:solidFill>
                  <a:effectLst/>
                  <a:uLnTx/>
                  <a:uFillTx/>
                  <a:latin typeface="Corbel"/>
                  <a:ea typeface="PMingLiU" panose="02020500000000000000" pitchFamily="18" charset="-120"/>
                  <a:cs typeface="Segoe UI" panose="020B0502040204020203" pitchFamily="34" charset="0"/>
                </a:rPr>
                <a:t>Par contre, </a:t>
              </a:r>
              <a:r>
                <a:rPr kumimoji="0" lang="fr-FR" sz="900" b="0" i="0" u="none" strike="noStrike" kern="1200" cap="none" spc="0" normalizeH="0" baseline="0" noProof="0" dirty="0">
                  <a:ln>
                    <a:noFill/>
                  </a:ln>
                  <a:solidFill>
                    <a:srgbClr val="000000"/>
                  </a:solidFill>
                  <a:effectLst/>
                  <a:uLnTx/>
                  <a:uFillTx/>
                  <a:latin typeface="Corbel"/>
                  <a:ea typeface="Calibri" panose="020F0502020204030204" pitchFamily="34" charset="0"/>
                  <a:cs typeface="Segoe UI" panose="020B0502040204020203" pitchFamily="34" charset="0"/>
                </a:rPr>
                <a:t>ses vacances ne sont jamais reposantes </a:t>
              </a:r>
              <a:r>
                <a:rPr kumimoji="0" lang="fr-FR" sz="900" b="0" i="1" u="none" strike="noStrike" kern="1200" cap="none" spc="0" normalizeH="0" baseline="0" noProof="0" dirty="0">
                  <a:ln>
                    <a:noFill/>
                  </a:ln>
                  <a:solidFill>
                    <a:srgbClr val="000000"/>
                  </a:solidFill>
                  <a:effectLst/>
                  <a:uLnTx/>
                  <a:uFillTx/>
                  <a:latin typeface="Corbel"/>
                  <a:ea typeface="Calibri" panose="020F0502020204030204" pitchFamily="34" charset="0"/>
                  <a:cs typeface="Segoe UI" panose="020B0502040204020203" pitchFamily="34" charset="0"/>
                </a:rPr>
                <a:t>: « c’est quand même un stress que de rendre le mobil-home propre à temps, faire les bagages, </a:t>
              </a:r>
              <a:r>
                <a:rPr kumimoji="0" lang="fr-FR" sz="900" b="0" i="1" u="none" strike="noStrike" kern="1200" cap="none" spc="0" normalizeH="0" baseline="0" noProof="0" dirty="0" err="1">
                  <a:ln>
                    <a:noFill/>
                  </a:ln>
                  <a:solidFill>
                    <a:srgbClr val="000000"/>
                  </a:solidFill>
                  <a:effectLst/>
                  <a:uLnTx/>
                  <a:uFillTx/>
                  <a:latin typeface="Corbel"/>
                  <a:ea typeface="Calibri" panose="020F0502020204030204" pitchFamily="34" charset="0"/>
                  <a:cs typeface="Segoe UI" panose="020B0502040204020203" pitchFamily="34" charset="0"/>
                </a:rPr>
                <a:t>etc</a:t>
              </a:r>
              <a:r>
                <a:rPr kumimoji="0" lang="fr-FR" sz="900" b="0" i="1" u="none" strike="noStrike" kern="1200" cap="none" spc="0" normalizeH="0" baseline="0" noProof="0" dirty="0">
                  <a:ln>
                    <a:noFill/>
                  </a:ln>
                  <a:solidFill>
                    <a:srgbClr val="000000"/>
                  </a:solidFill>
                  <a:effectLst/>
                  <a:uLnTx/>
                  <a:uFillTx/>
                  <a:latin typeface="Corbel"/>
                  <a:ea typeface="Calibri" panose="020F0502020204030204" pitchFamily="34" charset="0"/>
                  <a:cs typeface="Segoe UI" panose="020B0502040204020203" pitchFamily="34" charset="0"/>
                </a:rPr>
                <a:t> </a:t>
              </a:r>
              <a:r>
                <a:rPr kumimoji="0" lang="fr-FR" sz="900" b="0" i="0" u="none" strike="noStrike" kern="1200" cap="none" spc="0" normalizeH="0" baseline="0" noProof="0" dirty="0">
                  <a:ln>
                    <a:noFill/>
                  </a:ln>
                  <a:solidFill>
                    <a:srgbClr val="000000"/>
                  </a:solidFill>
                  <a:effectLst/>
                  <a:uLnTx/>
                  <a:uFillTx/>
                  <a:latin typeface="Corbel"/>
                  <a:ea typeface="Calibri" panose="020F0502020204030204" pitchFamily="34" charset="0"/>
                  <a:cs typeface="Segoe UI" panose="020B0502040204020203" pitchFamily="34" charset="0"/>
                </a:rPr>
                <a:t>». Elle n’est pas aidée par ses enfants pour le ménage </a:t>
              </a:r>
              <a:r>
                <a:rPr lang="fr-FR" sz="900" dirty="0">
                  <a:solidFill>
                    <a:srgbClr val="000000"/>
                  </a:solidFill>
                  <a:latin typeface="Corbel"/>
                  <a:ea typeface="Calibri" panose="020F0502020204030204" pitchFamily="34" charset="0"/>
                  <a:cs typeface="Segoe UI" panose="020B0502040204020203" pitchFamily="34" charset="0"/>
                </a:rPr>
                <a:t>car </a:t>
              </a:r>
              <a:r>
                <a:rPr kumimoji="0" lang="fr-FR" sz="900" b="0" i="0" u="none" strike="noStrike" kern="1200" cap="none" spc="0" normalizeH="0" baseline="0" noProof="0" dirty="0">
                  <a:ln>
                    <a:noFill/>
                  </a:ln>
                  <a:solidFill>
                    <a:srgbClr val="000000"/>
                  </a:solidFill>
                  <a:effectLst/>
                  <a:uLnTx/>
                  <a:uFillTx/>
                  <a:latin typeface="Corbel"/>
                  <a:ea typeface="Calibri" panose="020F0502020204030204" pitchFamily="34" charset="0"/>
                  <a:cs typeface="Segoe UI" panose="020B0502040204020203" pitchFamily="34" charset="0"/>
                </a:rPr>
                <a:t>elle ne veut pas risquer de perdre sa caution. Elle n’a pas non plus les moyens de manger dehors tout le temps donc il faut préparer les repas. Elle arrive parfois à se lever plus tôt que les enfants, et prend le petit-déjeuner tranquillement. Ensuite ils déjeunent et vont à la piscine pendant qu’elle range. Quand elle les rejoint, c’est presque l’heure de préparer le repas du midi. Elle revient toujours de vacances fatiguée mais contente.</a:t>
              </a:r>
              <a:endParaRPr lang="fr-CA" sz="6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p:txBody>
        </p:sp>
        <p:sp>
          <p:nvSpPr>
            <p:cNvPr id="8" name="Ellipse 7">
              <a:extLst>
                <a:ext uri="{FF2B5EF4-FFF2-40B4-BE49-F238E27FC236}">
                  <a16:creationId xmlns:a16="http://schemas.microsoft.com/office/drawing/2014/main" id="{A3F83C4F-DBBB-1DA0-0E4A-A61A403EE776}"/>
                </a:ext>
              </a:extLst>
            </p:cNvPr>
            <p:cNvSpPr/>
            <p:nvPr/>
          </p:nvSpPr>
          <p:spPr>
            <a:xfrm>
              <a:off x="7972557" y="64425"/>
              <a:ext cx="1003940" cy="381053"/>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b="1" dirty="0"/>
                <a:t>Une maman en vacances pour ses enfants</a:t>
              </a:r>
              <a:endParaRPr lang="fr-FR" sz="1000" dirty="0"/>
            </a:p>
          </p:txBody>
        </p:sp>
      </p:grpSp>
      <p:sp>
        <p:nvSpPr>
          <p:cNvPr id="10" name="ZoneTexte 9">
            <a:extLst>
              <a:ext uri="{FF2B5EF4-FFF2-40B4-BE49-F238E27FC236}">
                <a16:creationId xmlns:a16="http://schemas.microsoft.com/office/drawing/2014/main" id="{9019D385-2DFB-FDFA-083B-87DE0B970B13}"/>
              </a:ext>
            </a:extLst>
          </p:cNvPr>
          <p:cNvSpPr txBox="1"/>
          <p:nvPr/>
        </p:nvSpPr>
        <p:spPr>
          <a:xfrm>
            <a:off x="620485" y="2866006"/>
            <a:ext cx="5785600" cy="1446550"/>
          </a:xfrm>
          <a:prstGeom prst="rect">
            <a:avLst/>
          </a:prstGeom>
          <a:noFill/>
        </p:spPr>
        <p:txBody>
          <a:bodyPr wrap="square">
            <a:spAutoFit/>
          </a:bodyPr>
          <a:lstStyle/>
          <a:p>
            <a:pPr marL="0" indent="0" algn="just">
              <a:buNone/>
            </a:pPr>
            <a:r>
              <a:rPr lang="fr-CA" sz="1100" kern="1600" dirty="0">
                <a:solidFill>
                  <a:schemeClr val="bg2"/>
                </a:solidFill>
                <a:ea typeface="PMingLiU" panose="02020500000000000000" pitchFamily="18" charset="-120"/>
                <a:cs typeface="Times New Roman" panose="02020603050405020304" pitchFamily="18" charset="0"/>
              </a:rPr>
              <a:t>Un élément récurrent des entretiens avec les familles est celui du souhait des mères d’offrir </a:t>
            </a:r>
            <a:r>
              <a:rPr lang="fr-FR" sz="11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des vacances « dignes » aux enfants, pour leur permettre de partir « comme les autres ». Cette envie de faire plaisir aux enfants peut se faire </a:t>
            </a:r>
            <a:r>
              <a:rPr lang="fr-FR" sz="1100" dirty="0">
                <a:solidFill>
                  <a:schemeClr val="bg2"/>
                </a:solidFill>
                <a:ea typeface="Times New Roman" panose="02020603050405020304" pitchFamily="18" charset="0"/>
                <a:cs typeface="Times New Roman" panose="02020603050405020304" pitchFamily="18" charset="0"/>
              </a:rPr>
              <a:t>à leur détriment. </a:t>
            </a:r>
          </a:p>
          <a:p>
            <a:pPr marL="0" indent="0" algn="just">
              <a:buNone/>
            </a:pPr>
            <a:endParaRPr lang="fr-FR" sz="1100" dirty="0">
              <a:solidFill>
                <a:schemeClr val="bg2"/>
              </a:solidFill>
              <a:ea typeface="Calibri" panose="020F0502020204030204" pitchFamily="34" charset="0"/>
              <a:cs typeface="Times New Roman" panose="02020603050405020304" pitchFamily="18" charset="0"/>
            </a:endParaRPr>
          </a:p>
          <a:p>
            <a:pPr marL="0" indent="0" algn="just">
              <a:buNone/>
            </a:pPr>
            <a:r>
              <a:rPr lang="fr-FR" sz="1100" dirty="0">
                <a:solidFill>
                  <a:schemeClr val="bg2"/>
                </a:solidFill>
                <a:ea typeface="Calibri" panose="020F0502020204030204" pitchFamily="34" charset="0"/>
                <a:cs typeface="Times New Roman" panose="02020603050405020304" pitchFamily="18" charset="0"/>
              </a:rPr>
              <a:t>Une référente témoigne : </a:t>
            </a:r>
            <a:r>
              <a:rPr lang="fr-FR" sz="1100"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rPr>
              <a:t>« </a:t>
            </a:r>
            <a:r>
              <a:rPr lang="fr-FR" sz="1100" i="1" dirty="0">
                <a:solidFill>
                  <a:schemeClr val="bg2"/>
                </a:solidFill>
                <a:ea typeface="Calibri" panose="020F0502020204030204" pitchFamily="34" charset="0"/>
                <a:cs typeface="Times New Roman" panose="02020603050405020304" pitchFamily="18" charset="0"/>
              </a:rPr>
              <a:t>O</a:t>
            </a:r>
            <a:r>
              <a:rPr lang="fr-FR" sz="1100" i="1"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rPr>
              <a:t>n essaye de leur glisser de choisir des vacances avec demi-pension ou pension complète par exemple, pour qu’elles n’aient pas à s’occuper des repas sur place, mais elles ne saisissent pas la perche, on sent que culturellement c’est important pour elles de le faire, de s’occuper de leur famille de cette façon »</a:t>
            </a:r>
          </a:p>
        </p:txBody>
      </p:sp>
      <p:pic>
        <p:nvPicPr>
          <p:cNvPr id="13" name="Graphique 12" descr="Utilisateur avec un remplissage uni">
            <a:extLst>
              <a:ext uri="{FF2B5EF4-FFF2-40B4-BE49-F238E27FC236}">
                <a16:creationId xmlns:a16="http://schemas.microsoft.com/office/drawing/2014/main" id="{02708A33-C5B0-EB7D-86E2-27DC25E5BC1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1396" y="3126204"/>
            <a:ext cx="471520" cy="471520"/>
          </a:xfrm>
          <a:prstGeom prst="rect">
            <a:avLst/>
          </a:prstGeom>
        </p:spPr>
      </p:pic>
    </p:spTree>
    <p:extLst>
      <p:ext uri="{BB962C8B-B14F-4D97-AF65-F5344CB8AC3E}">
        <p14:creationId xmlns:p14="http://schemas.microsoft.com/office/powerpoint/2010/main" val="477874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42053"/>
            <a:ext cx="10515600" cy="1325563"/>
          </a:xfrm>
        </p:spPr>
        <p:txBody>
          <a:bodyPr/>
          <a:lstStyle/>
          <a:p>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3. Les </a:t>
            </a:r>
            <a:r>
              <a:rPr lang="fr-FR" sz="2000" b="1" cap="all" dirty="0">
                <a:solidFill>
                  <a:srgbClr val="595959"/>
                </a:solidFill>
                <a:ea typeface="PMingLiU" panose="02020500000000000000" pitchFamily="18" charset="-120"/>
                <a:cs typeface="Times New Roman" panose="02020603050405020304" pitchFamily="18" charset="0"/>
              </a:rPr>
              <a:t>accompagnements aux projets vacances</a:t>
            </a:r>
            <a:br>
              <a:rPr lang="fr-FR" sz="2000" b="1" cap="all" dirty="0">
                <a:solidFill>
                  <a:srgbClr val="595959"/>
                </a:solidFill>
                <a:ea typeface="PMingLiU" panose="02020500000000000000" pitchFamily="18" charset="-120"/>
                <a:cs typeface="Times New Roman" panose="02020603050405020304" pitchFamily="18" charset="0"/>
              </a:rPr>
            </a:br>
            <a:r>
              <a:rPr lang="fr-CA" sz="1800" b="1" i="1" kern="1600" cap="small" dirty="0">
                <a:solidFill>
                  <a:srgbClr val="C96372"/>
                </a:solidFill>
                <a:ea typeface="PMingLiU" panose="02020500000000000000" pitchFamily="18" charset="-120"/>
                <a:cs typeface="Times New Roman" panose="02020603050405020304" pitchFamily="18" charset="0"/>
              </a:rPr>
              <a:t>3.5 Les pratiques d’utilisation des chèques ANCV et les articulations avec les autres financements</a:t>
            </a:r>
            <a:br>
              <a:rPr lang="fr-CA" sz="2000" b="1" i="1" kern="1600"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1004834"/>
            <a:ext cx="10972796" cy="5172128"/>
          </a:xfrm>
        </p:spPr>
        <p:txBody>
          <a:bodyPr/>
          <a:lstStyle/>
          <a:p>
            <a:pPr marL="0" indent="0" algn="just">
              <a:lnSpc>
                <a:spcPct val="115000"/>
              </a:lnSpc>
              <a:spcBef>
                <a:spcPts val="600"/>
              </a:spcBef>
              <a:spcAft>
                <a:spcPts val="1000"/>
              </a:spcAft>
              <a:buNone/>
            </a:pPr>
            <a:r>
              <a:rPr lang="fr-FR" sz="1400" b="1" i="1" kern="1600" dirty="0">
                <a:solidFill>
                  <a:schemeClr val="accent6"/>
                </a:solidFill>
                <a:effectLst/>
                <a:latin typeface="Corbel" panose="020B0503020204020204" pitchFamily="34" charset="0"/>
                <a:ea typeface="PMingLiU" panose="02020500000000000000" pitchFamily="18" charset="-120"/>
                <a:cs typeface="Times New Roman" panose="02020603050405020304" pitchFamily="18" charset="0"/>
              </a:rPr>
              <a:t>La qualité des articulations entre les différents dispositifs favorise l’accès aux vacances…</a:t>
            </a:r>
          </a:p>
          <a:p>
            <a:pPr marL="0" indent="0" algn="just">
              <a:lnSpc>
                <a:spcPct val="115000"/>
              </a:lnSpc>
              <a:spcBef>
                <a:spcPts val="600"/>
              </a:spcBef>
              <a:spcAft>
                <a:spcPts val="1000"/>
              </a:spcAft>
              <a:buNone/>
            </a:pPr>
            <a:r>
              <a:rPr lang="fr-FR" sz="1100" b="0" i="0" kern="1600" dirty="0">
                <a:effectLst/>
                <a:latin typeface="Corbel" panose="020B0503020204020204" pitchFamily="34" charset="0"/>
                <a:ea typeface="PMingLiU" panose="02020500000000000000" pitchFamily="18" charset="-120"/>
                <a:cs typeface="Times New Roman" panose="02020603050405020304" pitchFamily="18" charset="0"/>
              </a:rPr>
              <a:t>Les </a:t>
            </a:r>
            <a:r>
              <a:rPr lang="fr-FR" sz="1100" kern="1600" dirty="0">
                <a:ea typeface="PMingLiU" panose="02020500000000000000" pitchFamily="18" charset="-120"/>
                <a:cs typeface="Times New Roman" panose="02020603050405020304" pitchFamily="18" charset="0"/>
              </a:rPr>
              <a:t>divers dispositifs de l’ANCV s’articulent bien entre eux, de même qu’avec les aides de la CAF ou de la MSA. Sur les 18 centres visités, 14 proposent des accompagnements avec le dispositif APV et 15 des financements VACAF. 6 bénéficient d’aides d’une collectivité locale (Ville pour la plupart mais également les départements ou Métropole). </a:t>
            </a:r>
          </a:p>
          <a:p>
            <a:pPr marL="0" indent="0" algn="just">
              <a:lnSpc>
                <a:spcPct val="115000"/>
              </a:lnSpc>
              <a:spcBef>
                <a:spcPts val="600"/>
              </a:spcBef>
              <a:spcAft>
                <a:spcPts val="1000"/>
              </a:spcAft>
              <a:buNone/>
            </a:pPr>
            <a:r>
              <a:rPr lang="fr-FR" sz="1100" kern="1600" dirty="0">
                <a:ea typeface="PMingLiU" panose="02020500000000000000" pitchFamily="18" charset="-120"/>
                <a:cs typeface="Times New Roman" panose="02020603050405020304" pitchFamily="18" charset="0"/>
              </a:rPr>
              <a:t>Aucune concurrence n’est perçue par les centres sociaux entre les différents financements. </a:t>
            </a:r>
            <a:r>
              <a:rPr lang="fr-FR" sz="1100" dirty="0">
                <a:solidFill>
                  <a:srgbClr val="000000"/>
                </a:solidFill>
                <a:ea typeface="Calibri" panose="020F0502020204030204" pitchFamily="34" charset="0"/>
                <a:cs typeface="Times New Roman" panose="02020603050405020304" pitchFamily="18" charset="0"/>
              </a:rPr>
              <a:t>Le plus souvent, l</a:t>
            </a:r>
            <a:r>
              <a:rPr lang="fr-CA" sz="1100" dirty="0">
                <a:solidFill>
                  <a:srgbClr val="000000"/>
                </a:solidFill>
                <a:ea typeface="Calibri" panose="020F0502020204030204" pitchFamily="34" charset="0"/>
                <a:cs typeface="Times New Roman" panose="02020603050405020304" pitchFamily="18" charset="0"/>
              </a:rPr>
              <a:t>es aides de l’ANCV sont utilisées comme un complément aux aides VACAF pour équilibrer le budget </a:t>
            </a:r>
            <a:r>
              <a:rPr lang="fr-CA" sz="1100" i="1" dirty="0">
                <a:solidFill>
                  <a:srgbClr val="000000"/>
                </a:solidFill>
                <a:ea typeface="Calibri" panose="020F0502020204030204" pitchFamily="34" charset="0"/>
                <a:cs typeface="Times New Roman" panose="02020603050405020304" pitchFamily="18" charset="0"/>
              </a:rPr>
              <a:t>via</a:t>
            </a:r>
            <a:r>
              <a:rPr lang="fr-CA" sz="1100" dirty="0">
                <a:solidFill>
                  <a:srgbClr val="000000"/>
                </a:solidFill>
                <a:ea typeface="Calibri" panose="020F0502020204030204" pitchFamily="34" charset="0"/>
                <a:cs typeface="Times New Roman" panose="02020603050405020304" pitchFamily="18" charset="0"/>
              </a:rPr>
              <a:t> les chèques vacances ou par l’épargne bonifiée. Il peut également s’agir d’un arbitrage du centre social entre les différentes aides existantes pour décider de la plus avantageuse. </a:t>
            </a:r>
            <a:r>
              <a:rPr lang="fr-CA" sz="11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Par exemple à Marseille, les séjours accompagnés sont permis grâce au dispositif APV et aux subventions de la ville, les séjours autonomes sont financés à travers les chèques-vacances, le fonds de la Métropole et l’autofinancement si besoin.</a:t>
            </a:r>
            <a:endParaRPr lang="fr-CA" sz="1100" dirty="0">
              <a:solidFill>
                <a:srgbClr val="000000"/>
              </a:solidFill>
              <a:ea typeface="Calibri" panose="020F0502020204030204" pitchFamily="34" charset="0"/>
              <a:cs typeface="Times New Roman" panose="02020603050405020304" pitchFamily="18" charset="0"/>
            </a:endParaRPr>
          </a:p>
          <a:p>
            <a:pPr marL="0" indent="0">
              <a:buNone/>
            </a:pPr>
            <a:r>
              <a:rPr lang="fr-CA" sz="1400" b="1" i="1" kern="1600" dirty="0">
                <a:solidFill>
                  <a:schemeClr val="accent6"/>
                </a:solidFill>
                <a:ea typeface="PMingLiU" panose="02020500000000000000" pitchFamily="18" charset="-120"/>
                <a:cs typeface="Times New Roman" panose="02020603050405020304" pitchFamily="18" charset="0"/>
              </a:rPr>
              <a:t>…Mais une méconnaissance de l’ensemble des aides existantes et une ingénierie financière peu maîtrisée par une partie des centres sociaux</a:t>
            </a:r>
          </a:p>
          <a:p>
            <a:pPr marL="0" indent="0" algn="just">
              <a:lnSpc>
                <a:spcPct val="107000"/>
              </a:lnSpc>
              <a:spcBef>
                <a:spcPts val="600"/>
              </a:spcBef>
              <a:spcAft>
                <a:spcPts val="1400"/>
              </a:spcAft>
              <a:buNone/>
            </a:pP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Excepté une minorité de centres impliquée sur le dispositif vacances depuis de nombreuses années ou ayant fortement investi le sujet, </a:t>
            </a:r>
            <a:r>
              <a:rPr lang="fr-CA" sz="1100" dirty="0">
                <a:solidFill>
                  <a:srgbClr val="000000"/>
                </a:solidFill>
                <a:ea typeface="Calibri" panose="020F0502020204030204" pitchFamily="34" charset="0"/>
                <a:cs typeface="Times New Roman" panose="02020603050405020304" pitchFamily="18" charset="0"/>
              </a:rPr>
              <a:t>le</a:t>
            </a: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s centres sociaux méconnaissent l’ensemble des aides de l’ANCV et ne savent pas s’ils peuvent cumuler les différentes aides de l’ANCV avec les aides de la CAF ou avec des aides de partenaires financiers.</a:t>
            </a:r>
            <a:endParaRPr lang="fr-FR" sz="1100" dirty="0">
              <a:solidFill>
                <a:srgbClr val="000000"/>
              </a:solidFill>
              <a:ea typeface="Calibri" panose="020F0502020204030204" pitchFamily="34" charset="0"/>
              <a:cs typeface="Times New Roman" panose="02020603050405020304" pitchFamily="18" charset="0"/>
            </a:endParaRPr>
          </a:p>
          <a:p>
            <a:pPr marL="0" indent="0" algn="just">
              <a:lnSpc>
                <a:spcPct val="107000"/>
              </a:lnSpc>
              <a:spcBef>
                <a:spcPts val="600"/>
              </a:spcBef>
              <a:spcAft>
                <a:spcPts val="1400"/>
              </a:spcAft>
              <a:buNone/>
            </a:pP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De plus, les modalités de départs entre les différents dispositifs sont spécifiques et parfois confondues (par exemple : pas d’obligation de partir 7 jours comme VACAF mais impossibilité de partir plus de 7 jours au même endroit).</a:t>
            </a:r>
          </a:p>
          <a:p>
            <a:pPr marL="447675" indent="0" algn="just">
              <a:lnSpc>
                <a:spcPct val="107000"/>
              </a:lnSpc>
              <a:spcBef>
                <a:spcPts val="600"/>
              </a:spcBef>
              <a:spcAft>
                <a:spcPts val="1400"/>
              </a:spcAft>
              <a:buNone/>
            </a:pPr>
            <a:r>
              <a:rPr lang="fr-CA" sz="1100" dirty="0">
                <a:solidFill>
                  <a:schemeClr val="accent2"/>
                </a:solidFill>
                <a:ea typeface="Calibri" panose="020F0502020204030204" pitchFamily="34" charset="0"/>
                <a:cs typeface="Times New Roman" panose="02020603050405020304" pitchFamily="18" charset="0"/>
              </a:rPr>
              <a:t>Les bonnes pratiques </a:t>
            </a:r>
            <a:r>
              <a:rPr lang="fr-CA" sz="1100" dirty="0">
                <a:solidFill>
                  <a:srgbClr val="000000"/>
                </a:solidFill>
                <a:ea typeface="Calibri" panose="020F0502020204030204" pitchFamily="34" charset="0"/>
                <a:cs typeface="Times New Roman" panose="02020603050405020304" pitchFamily="18" charset="0"/>
              </a:rPr>
              <a:t>consistent à formuler clairement les modalités de financement dans le réseau, à travers une information générale et spécifique grâce aux échanges entre référent territorial de la FCSF et la personne référente vacances dans la structure, pour s’assurer de la bonne compréhension du dispositif et de l’accès effectif au droit.</a:t>
            </a:r>
            <a:endPar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26</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pic>
        <p:nvPicPr>
          <p:cNvPr id="6" name="Graphique 5" descr="Commentaire, J’aime avec un remplissage uni">
            <a:extLst>
              <a:ext uri="{FF2B5EF4-FFF2-40B4-BE49-F238E27FC236}">
                <a16:creationId xmlns:a16="http://schemas.microsoft.com/office/drawing/2014/main" id="{A252FC07-7B4A-C61C-447F-8B5113BFD72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2" y="4529496"/>
            <a:ext cx="581891" cy="581891"/>
          </a:xfrm>
          <a:prstGeom prst="rect">
            <a:avLst/>
          </a:prstGeom>
        </p:spPr>
      </p:pic>
    </p:spTree>
    <p:extLst>
      <p:ext uri="{BB962C8B-B14F-4D97-AF65-F5344CB8AC3E}">
        <p14:creationId xmlns:p14="http://schemas.microsoft.com/office/powerpoint/2010/main" val="546384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543488" y="479385"/>
            <a:ext cx="4356316" cy="5172128"/>
          </a:xfrm>
        </p:spPr>
        <p:txBody>
          <a:bodyPr/>
          <a:lstStyle/>
          <a:p>
            <a:pPr marL="0" indent="0">
              <a:buNone/>
            </a:pPr>
            <a:r>
              <a:rPr lang="fr-CA" sz="1400" b="1" i="1" kern="1600" dirty="0">
                <a:solidFill>
                  <a:schemeClr val="accent6"/>
                </a:solidFill>
                <a:ea typeface="PMingLiU" panose="02020500000000000000" pitchFamily="18" charset="-120"/>
                <a:cs typeface="Times New Roman" panose="02020603050405020304" pitchFamily="18" charset="0"/>
              </a:rPr>
              <a:t>Les chèques ANCV, entre un « + » apprécié et un vrai besoin</a:t>
            </a:r>
          </a:p>
          <a:p>
            <a:pPr marL="0" lvl="0" indent="0" algn="just">
              <a:lnSpc>
                <a:spcPct val="100000"/>
              </a:lnSpc>
              <a:spcBef>
                <a:spcPts val="600"/>
              </a:spcBef>
              <a:spcAft>
                <a:spcPts val="600"/>
              </a:spcAft>
              <a:buClr>
                <a:schemeClr val="accent2"/>
              </a:buClr>
              <a:buNone/>
              <a:tabLst>
                <a:tab pos="457200" algn="l"/>
              </a:tabLst>
            </a:pPr>
            <a:r>
              <a:rPr lang="fr-FR"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Pour la plupart des personnes parties en vacances grâce à l’APV, les chèques</a:t>
            </a:r>
            <a:r>
              <a:rPr lang="fr-FR" sz="1100" b="1" dirty="0">
                <a:solidFill>
                  <a:srgbClr val="000000"/>
                </a:solidFill>
                <a:ea typeface="Calibri" panose="020F0502020204030204" pitchFamily="34" charset="0"/>
                <a:cs typeface="Times New Roman" panose="02020603050405020304" pitchFamily="18" charset="0"/>
              </a:rPr>
              <a:t>-vacances </a:t>
            </a:r>
            <a:r>
              <a:rPr lang="fr-FR"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donnent la possibilité de faire des activités</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sur place et s’offrir des sorties au restaurant</a:t>
            </a:r>
            <a:r>
              <a:rPr lang="fr-FR" sz="1100" dirty="0">
                <a:solidFill>
                  <a:srgbClr val="000000"/>
                </a:solidFill>
                <a:ea typeface="Calibri" panose="020F0502020204030204" pitchFamily="34" charset="0"/>
                <a:cs typeface="Times New Roman" panose="02020603050405020304" pitchFamily="18" charset="0"/>
              </a:rPr>
              <a:t>. C’est </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un « + » apprécié, une plus-value sur les vacances, permettant de faire des activités qui ne se font pas le reste de l’année (</a:t>
            </a:r>
            <a:r>
              <a:rPr lang="fr-CA" sz="1100" dirty="0">
                <a:solidFill>
                  <a:srgbClr val="000000"/>
                </a:solidFill>
                <a:ea typeface="Calibri" panose="020F0502020204030204" pitchFamily="34" charset="0"/>
                <a:cs typeface="Times New Roman" panose="02020603050405020304" pitchFamily="18" charset="0"/>
              </a:rPr>
              <a:t>activités équitation / jet ski, restaurants…). Les chèques permettent de donner accès à de la valeur ajoutée.</a:t>
            </a:r>
            <a:endParaRPr lang="fr-FR" sz="1100" dirty="0">
              <a:solidFill>
                <a:srgbClr val="000000"/>
              </a:solidFill>
              <a:ea typeface="Calibri" panose="020F0502020204030204" pitchFamily="34" charset="0"/>
              <a:cs typeface="Times New Roman" panose="02020603050405020304" pitchFamily="18" charset="0"/>
            </a:endParaRPr>
          </a:p>
          <a:p>
            <a:pPr marL="0" lvl="0" indent="0" algn="just">
              <a:lnSpc>
                <a:spcPct val="100000"/>
              </a:lnSpc>
              <a:spcBef>
                <a:spcPts val="600"/>
              </a:spcBef>
              <a:spcAft>
                <a:spcPts val="600"/>
              </a:spcAft>
              <a:buClr>
                <a:schemeClr val="accent2"/>
              </a:buClr>
              <a:buNone/>
              <a:tabLst>
                <a:tab pos="457200" algn="l"/>
              </a:tabLst>
            </a:pPr>
            <a:r>
              <a:rPr lang="fr-FR"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Pour certains bénéficiaires, les chèques sont essentiels pour financer le séjour</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Une maman témoigne que «</a:t>
            </a:r>
            <a:r>
              <a:rPr lang="fr-FR" sz="1100" i="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a:t>
            </a:r>
            <a:r>
              <a:rPr lang="fr-FR" sz="1100" i="1" dirty="0">
                <a:ea typeface="Times New Roman" panose="02020603050405020304" pitchFamily="18" charset="0"/>
                <a:cs typeface="Times New Roman" panose="02020603050405020304" pitchFamily="18" charset="0"/>
              </a:rPr>
              <a:t>Sans les chèques ANCV, ça aurait été beaucoup plus compliqué. Moi je me prive parfois même de nourriture pour que mes enfants profitent et mangent dehors avec les chèques ANCV ».</a:t>
            </a: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tabLst>
                <a:tab pos="457200" algn="l"/>
              </a:tabLst>
            </a:pPr>
            <a:r>
              <a:rPr lang="fr-CA" sz="1100" dirty="0">
                <a:solidFill>
                  <a:srgbClr val="000000"/>
                </a:solidFill>
                <a:ea typeface="Calibri" panose="020F0502020204030204" pitchFamily="34" charset="0"/>
                <a:cs typeface="Times New Roman" panose="02020603050405020304" pitchFamily="18" charset="0"/>
              </a:rPr>
              <a:t>La recherche-action a démontré que </a:t>
            </a:r>
            <a:r>
              <a:rPr lang="fr-CA" sz="1100" b="1" dirty="0">
                <a:solidFill>
                  <a:srgbClr val="000000"/>
                </a:solidFill>
                <a:ea typeface="Calibri" panose="020F0502020204030204" pitchFamily="34" charset="0"/>
                <a:cs typeface="Times New Roman" panose="02020603050405020304" pitchFamily="18" charset="0"/>
              </a:rPr>
              <a:t>l’usage des chèques vacances selon les centres sociaux diffère selon les publics visés </a:t>
            </a:r>
            <a:r>
              <a:rPr lang="fr-CA" sz="1100" dirty="0">
                <a:solidFill>
                  <a:srgbClr val="000000"/>
                </a:solidFill>
                <a:ea typeface="Calibri" panose="020F0502020204030204" pitchFamily="34" charset="0"/>
                <a:cs typeface="Times New Roman" panose="02020603050405020304" pitchFamily="18" charset="0"/>
              </a:rPr>
              <a:t>(très en difficultés et rupture sociale ou au contraire autonomie) </a:t>
            </a:r>
            <a:r>
              <a:rPr lang="fr-CA" sz="1100" b="1" dirty="0">
                <a:solidFill>
                  <a:srgbClr val="000000"/>
                </a:solidFill>
                <a:ea typeface="Calibri" panose="020F0502020204030204" pitchFamily="34" charset="0"/>
                <a:cs typeface="Times New Roman" panose="02020603050405020304" pitchFamily="18" charset="0"/>
              </a:rPr>
              <a:t>et selon le choix des référents de « contrôler » leur usage ou laisser les personnes les utiliser à leur guise. </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Suite à des problématiques de compréhension de l’usage des chèques ANCV, quelques Centres sociaux ont décidé de ne plus transmettre les chèques-vacances aux personnes. Ils les utilisent pour réserver le logement. En revanche, cette pratique fait débat. Dans d’autres centres, les chèques sont donnés aux familles qui les gèrent comme elles le souhaitent, ce qui est facilitant pour le centre :  « c’est plus clair administrativement ». C’est aussi une question de respect des personnes, de « libre décision » de l’usage de leurs chèques-vacances.</a:t>
            </a:r>
          </a:p>
          <a:p>
            <a:pPr marL="450850" indent="0" algn="just">
              <a:spcBef>
                <a:spcPts val="600"/>
              </a:spcBef>
              <a:spcAft>
                <a:spcPts val="600"/>
              </a:spcAft>
              <a:buNone/>
            </a:pPr>
            <a:r>
              <a:rPr lang="fr-FR" sz="1100" b="1" kern="1600" dirty="0">
                <a:solidFill>
                  <a:schemeClr val="accent2"/>
                </a:solidFill>
                <a:ea typeface="PMingLiU" panose="02020500000000000000" pitchFamily="18" charset="-120"/>
                <a:cs typeface="Times New Roman" panose="02020603050405020304" pitchFamily="18" charset="0"/>
              </a:rPr>
              <a:t>Une bonne pratique </a:t>
            </a:r>
            <a:r>
              <a:rPr lang="fr-FR" sz="1100" kern="1600" dirty="0">
                <a:ea typeface="PMingLiU" panose="02020500000000000000" pitchFamily="18" charset="-120"/>
                <a:cs typeface="Times New Roman" panose="02020603050405020304" pitchFamily="18" charset="0"/>
              </a:rPr>
              <a:t>consiste à expliquer précisément l’usage des chèques vacances et garder une trace administrative lorsqu’ils sont donnés aux familles.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A" sz="1400" b="1" i="1" u="none" strike="noStrike" kern="1600" cap="none" spc="0" normalizeH="0" baseline="0" noProof="0" dirty="0">
              <a:ln>
                <a:noFill/>
              </a:ln>
              <a:solidFill>
                <a:srgbClr val="00A3A1"/>
              </a:solidFill>
              <a:effectLst/>
              <a:uLnTx/>
              <a:uFillTx/>
              <a:latin typeface="Corbel" panose="020B0503020204020204" pitchFamily="34" charset="0"/>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27</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7" name="Organigramme : Délai 6">
            <a:extLst>
              <a:ext uri="{FF2B5EF4-FFF2-40B4-BE49-F238E27FC236}">
                <a16:creationId xmlns:a16="http://schemas.microsoft.com/office/drawing/2014/main" id="{32487569-B626-D074-7E91-7E10614E0EEA}"/>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3</a:t>
            </a:r>
            <a:endParaRPr lang="fr-FR" sz="2000" dirty="0"/>
          </a:p>
        </p:txBody>
      </p:sp>
      <p:grpSp>
        <p:nvGrpSpPr>
          <p:cNvPr id="8" name="Groupe 7">
            <a:extLst>
              <a:ext uri="{FF2B5EF4-FFF2-40B4-BE49-F238E27FC236}">
                <a16:creationId xmlns:a16="http://schemas.microsoft.com/office/drawing/2014/main" id="{66F3CFBA-9884-35C1-2FB2-DF869538597F}"/>
              </a:ext>
            </a:extLst>
          </p:cNvPr>
          <p:cNvGrpSpPr/>
          <p:nvPr/>
        </p:nvGrpSpPr>
        <p:grpSpPr>
          <a:xfrm>
            <a:off x="468745" y="110877"/>
            <a:ext cx="618837" cy="360219"/>
            <a:chOff x="905163" y="3186544"/>
            <a:chExt cx="618837" cy="360219"/>
          </a:xfrm>
        </p:grpSpPr>
        <p:sp>
          <p:nvSpPr>
            <p:cNvPr id="9" name="Organigramme : Connecteur 8">
              <a:extLst>
                <a:ext uri="{FF2B5EF4-FFF2-40B4-BE49-F238E27FC236}">
                  <a16:creationId xmlns:a16="http://schemas.microsoft.com/office/drawing/2014/main" id="{A1A40961-217F-4248-3913-D9A600EBC862}"/>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0" name="ZoneTexte 9">
              <a:extLst>
                <a:ext uri="{FF2B5EF4-FFF2-40B4-BE49-F238E27FC236}">
                  <a16:creationId xmlns:a16="http://schemas.microsoft.com/office/drawing/2014/main" id="{0E753E8A-1B2B-AAC6-CF4C-EDA6B7607B18}"/>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3.5</a:t>
              </a:r>
              <a:endParaRPr lang="fr-FR" sz="1400" dirty="0">
                <a:solidFill>
                  <a:schemeClr val="bg1"/>
                </a:solidFill>
              </a:endParaRPr>
            </a:p>
          </p:txBody>
        </p:sp>
      </p:grpSp>
      <p:pic>
        <p:nvPicPr>
          <p:cNvPr id="12" name="Graphique 11" descr="Commentaire, J’aime avec un remplissage uni">
            <a:extLst>
              <a:ext uri="{FF2B5EF4-FFF2-40B4-BE49-F238E27FC236}">
                <a16:creationId xmlns:a16="http://schemas.microsoft.com/office/drawing/2014/main" id="{D66EF7A2-B20B-3B9F-EE99-D9A48AAEDFC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691" y="5368856"/>
            <a:ext cx="581891" cy="581891"/>
          </a:xfrm>
          <a:prstGeom prst="rect">
            <a:avLst/>
          </a:prstGeom>
        </p:spPr>
      </p:pic>
      <p:sp>
        <p:nvSpPr>
          <p:cNvPr id="15" name="ZoneTexte 14">
            <a:extLst>
              <a:ext uri="{FF2B5EF4-FFF2-40B4-BE49-F238E27FC236}">
                <a16:creationId xmlns:a16="http://schemas.microsoft.com/office/drawing/2014/main" id="{691553A5-B2C7-38B8-119F-2F7D1483F082}"/>
              </a:ext>
            </a:extLst>
          </p:cNvPr>
          <p:cNvSpPr txBox="1"/>
          <p:nvPr/>
        </p:nvSpPr>
        <p:spPr>
          <a:xfrm>
            <a:off x="5080958" y="471096"/>
            <a:ext cx="6953820" cy="5647700"/>
          </a:xfrm>
          <a:prstGeom prst="rect">
            <a:avLst/>
          </a:prstGeom>
          <a:noFill/>
        </p:spPr>
        <p:txBody>
          <a:bodyPr wrap="square">
            <a:spAutoFit/>
          </a:bodyPr>
          <a:lstStyle/>
          <a:p>
            <a:pPr marL="0" indent="0" algn="just">
              <a:buNone/>
              <a:defRPr/>
            </a:pPr>
            <a:r>
              <a:rPr kumimoji="0" lang="fr-CA" sz="1400" b="1" i="1" u="none" strike="noStrike" kern="1600" cap="none" spc="0" normalizeH="0" baseline="0" noProof="0" dirty="0">
                <a:ln>
                  <a:noFill/>
                </a:ln>
                <a:solidFill>
                  <a:srgbClr val="00A3A1"/>
                </a:solidFill>
                <a:effectLst/>
                <a:uLnTx/>
                <a:uFillTx/>
                <a:latin typeface="Corbel" panose="020B0503020204020204" pitchFamily="34" charset="0"/>
                <a:ea typeface="PMingLiU" panose="02020500000000000000" pitchFamily="18" charset="-120"/>
                <a:cs typeface="Times New Roman" panose="02020603050405020304" pitchFamily="18" charset="0"/>
              </a:rPr>
              <a:t>Les difficultés remontées sur l’usage des chèques vacances</a:t>
            </a:r>
          </a:p>
          <a:p>
            <a:pPr algn="just">
              <a:spcBef>
                <a:spcPts val="600"/>
              </a:spcBef>
              <a:spcAft>
                <a:spcPts val="600"/>
              </a:spcAft>
              <a:defRPr/>
            </a:pPr>
            <a:r>
              <a:rPr lang="fr-FR" sz="1100" b="1" dirty="0">
                <a:solidFill>
                  <a:srgbClr val="000000"/>
                </a:solidFill>
                <a:latin typeface="+mj-lt"/>
                <a:ea typeface="Calibri" panose="020F0502020204030204" pitchFamily="34" charset="0"/>
                <a:cs typeface="Times New Roman" panose="02020603050405020304" pitchFamily="18" charset="0"/>
              </a:rPr>
              <a:t>Les chèques-vacances sont principalement utilisés pour réserver le lieu</a:t>
            </a:r>
            <a:r>
              <a:rPr lang="fr-FR" sz="1100" dirty="0">
                <a:solidFill>
                  <a:srgbClr val="000000"/>
                </a:solidFill>
                <a:latin typeface="+mj-lt"/>
                <a:ea typeface="Calibri" panose="020F0502020204030204" pitchFamily="34" charset="0"/>
                <a:cs typeface="Times New Roman" panose="02020603050405020304" pitchFamily="18" charset="0"/>
              </a:rPr>
              <a:t>. </a:t>
            </a:r>
            <a:r>
              <a:rPr kumimoji="0" lang="fr-CA" sz="1100" b="0" i="0"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Quelques difficultés sont remontées par les bénéficiaires</a:t>
            </a:r>
            <a:r>
              <a:rPr lang="fr-CA" sz="1100" kern="1600" dirty="0">
                <a:solidFill>
                  <a:srgbClr val="000000"/>
                </a:solidFill>
                <a:latin typeface="+mj-lt"/>
                <a:ea typeface="PMingLiU" panose="02020500000000000000" pitchFamily="18" charset="-120"/>
                <a:cs typeface="Times New Roman" panose="02020603050405020304" pitchFamily="18" charset="0"/>
              </a:rPr>
              <a:t>aux référents</a:t>
            </a:r>
            <a:r>
              <a:rPr kumimoji="0" lang="fr-CA" sz="1100" b="0" i="0"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 à la fin de leur séjour, notamment en matière de </a:t>
            </a:r>
            <a:r>
              <a:rPr lang="fr-FR" sz="1100" dirty="0">
                <a:solidFill>
                  <a:schemeClr val="bg2"/>
                </a:solidFill>
                <a:cs typeface="Times New Roman" panose="02020603050405020304" pitchFamily="18" charset="0"/>
              </a:rPr>
              <a:t>restrictions sur leur utilisation : dans les transports, les chèques ne sont pas acceptés en ligne pour la réservation de train, ils ne peuvent servir à régler les frais d’essence ou de péages. Sur les dépenses alimentaires, ils ne sont acceptés que dans quelques enseignes de supermarché (Auchan).</a:t>
            </a:r>
            <a:r>
              <a:rPr kumimoji="0" lang="fr-CA" sz="1100" b="0" i="0"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 Étant souvent refusés par les commerçants ou prestataires : «</a:t>
            </a:r>
            <a:r>
              <a:rPr kumimoji="0" lang="fr-CA" sz="1100" b="0" i="1"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 </a:t>
            </a:r>
            <a:r>
              <a:rPr kumimoji="0" lang="fr-FR" sz="1100" b="0" i="1"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rPr>
              <a:t>on peut pas payer en ligne avec. Pour une famille on a dû aller sur place à la SNCF. On peut pas payer le péage avec. Sur l’alimentation y a qu’Auchan qui les prend ».</a:t>
            </a:r>
            <a:endParaRPr kumimoji="0" lang="fr-CA" sz="1100" b="0" i="1"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endParaRPr>
          </a:p>
          <a:p>
            <a:pPr marL="0" marR="0" lvl="0" indent="0" algn="just" defTabSz="914400" rtl="0" eaLnBrk="1" fontAlgn="auto" latinLnBrk="0" hangingPunct="1">
              <a:spcBef>
                <a:spcPts val="600"/>
              </a:spcBef>
              <a:spcAft>
                <a:spcPts val="600"/>
              </a:spcAft>
              <a:buClrTx/>
              <a:buSzTx/>
              <a:buFont typeface="Arial" panose="020B0604020202020204" pitchFamily="34" charset="0"/>
              <a:buNone/>
              <a:tabLst/>
              <a:defRPr/>
            </a:pPr>
            <a:r>
              <a:rPr kumimoji="0" lang="fr-CA" sz="1100" b="0" i="0"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Du point de vue des centres, </a:t>
            </a:r>
            <a:r>
              <a:rPr kumimoji="0" lang="fr-CA" sz="1100" b="1" i="0"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les chèques ANCV sont reçus trop tard</a:t>
            </a:r>
            <a:r>
              <a:rPr kumimoji="0" lang="fr-CA" sz="1100" b="0" i="0"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 les paiements des acomptes pour les réservations de camping intervenant beaucoup plus tôt. Ils souhaiteraient les avoir en amont : «</a:t>
            </a:r>
            <a:r>
              <a:rPr kumimoji="0" lang="fr-CA" sz="1100" b="0" i="1"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 entre le moment où on monte le dossier et le moment où on reçoit les chèques ANCV, il y a de gros délais. Sauf qu’entre temps les personnes doivent verser une caution auprès de l’établissement. Et parfois certains sont pas très compréhensifs, ils les menacent d’annuler leur réservation s’ils ne payent pas. Certains cas de familles qui n’ont pas pu partir car n’ont pas reçu à temps les chèques ».</a:t>
            </a:r>
          </a:p>
          <a:p>
            <a:pPr marL="0" marR="0" lvl="0" indent="0" algn="just" defTabSz="914400" rtl="0" eaLnBrk="1" fontAlgn="auto" latinLnBrk="0" hangingPunct="1">
              <a:spcBef>
                <a:spcPts val="600"/>
              </a:spcBef>
              <a:buClrTx/>
              <a:buSzTx/>
              <a:buFont typeface="Arial" panose="020B0604020202020204" pitchFamily="34" charset="0"/>
              <a:buNone/>
              <a:tabLst/>
              <a:defRPr/>
            </a:pPr>
            <a:r>
              <a:rPr kumimoji="0" lang="fr-CA" sz="1100" b="1" i="0"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De plus</a:t>
            </a:r>
            <a:r>
              <a:rPr kumimoji="0" lang="fr-CA" sz="1100" b="0" i="0"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 </a:t>
            </a:r>
            <a:r>
              <a:rPr kumimoji="0" lang="fr-FR" sz="1100" b="1" i="0"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leur gestion est contraignante,</a:t>
            </a:r>
            <a:r>
              <a:rPr kumimoji="0" lang="fr-FR" sz="1100" b="0" i="0" u="none" strike="noStrike" kern="1600" cap="none" spc="0" normalizeH="0" baseline="0" noProof="0" dirty="0">
                <a:ln>
                  <a:noFill/>
                </a:ln>
                <a:solidFill>
                  <a:schemeClr val="bg2"/>
                </a:solidFill>
                <a:effectLst/>
                <a:uLnTx/>
                <a:uFillTx/>
                <a:latin typeface="+mj-lt"/>
                <a:ea typeface="PMingLiU" panose="02020500000000000000" pitchFamily="18" charset="-120"/>
                <a:cs typeface="Times New Roman" panose="02020603050405020304" pitchFamily="18" charset="0"/>
              </a:rPr>
              <a:t> </a:t>
            </a:r>
            <a:r>
              <a:rPr kumimoji="0" lang="fr-FR" sz="1100" b="0" i="0" u="none" strike="noStrike" kern="1600" cap="none" spc="0" normalizeH="0" baseline="0" noProof="0" dirty="0">
                <a:ln>
                  <a:noFill/>
                </a:ln>
                <a:solidFill>
                  <a:srgbClr val="000000"/>
                </a:solidFill>
                <a:effectLst/>
                <a:uLnTx/>
                <a:uFillTx/>
                <a:latin typeface="+mj-lt"/>
                <a:ea typeface="PMingLiU" panose="02020500000000000000" pitchFamily="18" charset="-120"/>
                <a:cs typeface="Times New Roman" panose="02020603050405020304" pitchFamily="18" charset="0"/>
              </a:rPr>
              <a:t>en raison des </a:t>
            </a:r>
            <a:r>
              <a:rPr kumimoji="0" lang="fr-FR"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factures, justificatifs à fournir et devoir noter l’utilisation de chacun des chèques vacances, alors que les familles ne justifient pas toujours leur utilisation</a:t>
            </a:r>
          </a:p>
          <a:p>
            <a:pPr marL="457200" marR="0" lvl="0" indent="-228600" algn="just" defTabSz="914400" rtl="0" eaLnBrk="1" fontAlgn="auto" latinLnBrk="0" hangingPunct="1">
              <a:spcBef>
                <a:spcPts val="600"/>
              </a:spcBef>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Ce qui est compliqué et le plus contraignant c’est de faire les bilans. Quand leur donne les chèques vacances la référente fait la répartition et note qui a lesquels. Elle récupère les factures et les garde en cas de contrôle ». </a:t>
            </a:r>
          </a:p>
          <a:p>
            <a:pPr marL="457200" marR="0" lvl="0" indent="-228600" algn="just" defTabSz="914400" rtl="0" eaLnBrk="1" fontAlgn="auto" latinLnBrk="0" hangingPunct="1">
              <a:spcBef>
                <a:spcPts val="600"/>
              </a:spcBef>
              <a:buClrTx/>
              <a:buSzTx/>
              <a:buFont typeface="Arial" panose="020B0604020202020204" pitchFamily="34" charset="0"/>
              <a:buChar char="•"/>
              <a:tabLst/>
              <a:defRPr/>
            </a:pPr>
            <a:r>
              <a:rPr kumimoji="0" lang="fr-FR" sz="1100" b="0" i="1"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Je n’ai pas toujours toutes les factures, hébergement ou train oui car ils y pensent mais sur les activités, ils sont dans leurs vacances et les vivent à fond donc ils n’y pensent pas »  </a:t>
            </a:r>
          </a:p>
          <a:p>
            <a:pPr marR="0" lvl="0" algn="just" defTabSz="914400" rtl="0" eaLnBrk="1" fontAlgn="auto" latinLnBrk="0" hangingPunct="1">
              <a:spcBef>
                <a:spcPts val="600"/>
              </a:spcBef>
              <a:spcAft>
                <a:spcPts val="600"/>
              </a:spcAft>
              <a:buClrTx/>
              <a:buSzTx/>
              <a:tabLst/>
              <a:defRPr/>
            </a:pPr>
            <a:r>
              <a:rPr lang="fr-FR" sz="1100" dirty="0">
                <a:solidFill>
                  <a:srgbClr val="000000"/>
                </a:solidFill>
                <a:cs typeface="Times New Roman" panose="02020603050405020304" pitchFamily="18" charset="0"/>
              </a:rPr>
              <a:t>Une autre pratique pour la remise de Chèques Vacances est celle du</a:t>
            </a:r>
            <a:r>
              <a:rPr lang="fr-CA" sz="1100" dirty="0">
                <a:solidFill>
                  <a:schemeClr val="bg2"/>
                </a:solidFill>
              </a:rPr>
              <a:t> Centre Social de la Cour des miracles à Salindres. Une convention est mise en place entre le CS et la personne pour l’octroi de chèques vacances à travers une épargne bonifiée. Le montant maximum de la bonification est indiqué (630€), ainsi que les modalités d’épargne. Une fois les chèques vacances remis à la personne, un </a:t>
            </a:r>
            <a:r>
              <a:rPr lang="fr-CA" sz="1100" b="1" dirty="0">
                <a:solidFill>
                  <a:schemeClr val="bg2"/>
                </a:solidFill>
              </a:rPr>
              <a:t>certificat d’acquisition </a:t>
            </a:r>
            <a:r>
              <a:rPr lang="fr-CA" sz="1100" dirty="0">
                <a:solidFill>
                  <a:schemeClr val="bg2"/>
                </a:solidFill>
              </a:rPr>
              <a:t>est signé. La personne s’engage à rendre compte de l’utilisation qu’elle en aura faite et à remettre les chèques non utilisés au Centre Social.</a:t>
            </a:r>
            <a:endParaRPr kumimoji="0" lang="fr-FR"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600"/>
              </a:spcBef>
              <a:spcAft>
                <a:spcPts val="60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L’obligation de récolter les factures gêne plusieurs référents </a:t>
            </a:r>
            <a:r>
              <a:rPr kumimoji="0" lang="fr-FR" sz="11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qui ne souhaitent pas savoir comment les chèques ont été dépensés, la liberté étant laissée à chacun de les utiliser comme bon leur semble. Ainsi, certains optent pour la confiance, en demandant de rendre les factures sous enveloppe. </a:t>
            </a:r>
          </a:p>
        </p:txBody>
      </p:sp>
    </p:spTree>
    <p:extLst>
      <p:ext uri="{BB962C8B-B14F-4D97-AF65-F5344CB8AC3E}">
        <p14:creationId xmlns:p14="http://schemas.microsoft.com/office/powerpoint/2010/main" val="2791134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1929C-BB27-FEAB-339F-7C429CF0E6FB}"/>
              </a:ext>
            </a:extLst>
          </p:cNvPr>
          <p:cNvSpPr>
            <a:spLocks noGrp="1"/>
          </p:cNvSpPr>
          <p:nvPr>
            <p:ph type="ctrTitle"/>
          </p:nvPr>
        </p:nvSpPr>
        <p:spPr/>
        <p:txBody>
          <a:bodyPr>
            <a:normAutofit/>
          </a:bodyPr>
          <a:lstStyle/>
          <a:p>
            <a:r>
              <a:rPr lang="fr-CA" sz="32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4.</a:t>
            </a:r>
            <a:r>
              <a:rPr lang="fr-FR" sz="32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Les impacts des projets vacances sur les personnes et les familles</a:t>
            </a:r>
            <a:endParaRPr lang="fr-FR" sz="3200" dirty="0"/>
          </a:p>
        </p:txBody>
      </p:sp>
      <p:sp>
        <p:nvSpPr>
          <p:cNvPr id="3" name="Espace réservé du numéro de diapositive 3">
            <a:extLst>
              <a:ext uri="{FF2B5EF4-FFF2-40B4-BE49-F238E27FC236}">
                <a16:creationId xmlns:a16="http://schemas.microsoft.com/office/drawing/2014/main" id="{0AFAAB4D-EA14-9C5F-104B-CEBE99F08E11}"/>
              </a:ext>
            </a:extLst>
          </p:cNvPr>
          <p:cNvSpPr>
            <a:spLocks noGrp="1"/>
          </p:cNvSpPr>
          <p:nvPr>
            <p:ph type="sldNum" sz="quarter" idx="12"/>
          </p:nvPr>
        </p:nvSpPr>
        <p:spPr>
          <a:xfrm>
            <a:off x="11081656" y="6356350"/>
            <a:ext cx="1110343" cy="365125"/>
          </a:xfrm>
        </p:spPr>
        <p:txBody>
          <a:bodyPr/>
          <a:lstStyle/>
          <a:p>
            <a:fld id="{AD2A36CA-2473-4936-82E1-1F3FFFB5F89E}" type="slidenum">
              <a:rPr lang="fr-FR" smtClean="0"/>
              <a:pPr/>
              <a:t>28</a:t>
            </a:fld>
            <a:endParaRPr lang="fr-FR" dirty="0"/>
          </a:p>
        </p:txBody>
      </p:sp>
    </p:spTree>
    <p:extLst>
      <p:ext uri="{BB962C8B-B14F-4D97-AF65-F5344CB8AC3E}">
        <p14:creationId xmlns:p14="http://schemas.microsoft.com/office/powerpoint/2010/main" val="2274651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22557"/>
            <a:ext cx="10515600" cy="1325563"/>
          </a:xfrm>
        </p:spPr>
        <p:txBody>
          <a:bodyPr/>
          <a:lstStyle/>
          <a:p>
            <a:r>
              <a:rPr lang="fr-FR" sz="2000" b="1" cap="all" dirty="0">
                <a:solidFill>
                  <a:srgbClr val="595959"/>
                </a:solidFill>
                <a:ea typeface="PMingLiU" panose="02020500000000000000" pitchFamily="18" charset="-120"/>
                <a:cs typeface="Times New Roman" panose="02020603050405020304" pitchFamily="18" charset="0"/>
              </a:rPr>
              <a:t>4</a:t>
            </a:r>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Les </a:t>
            </a:r>
            <a:r>
              <a:rPr lang="fr-FR" sz="2000" b="1" cap="all" dirty="0">
                <a:solidFill>
                  <a:srgbClr val="595959"/>
                </a:solidFill>
                <a:ea typeface="PMingLiU" panose="02020500000000000000" pitchFamily="18" charset="-120"/>
                <a:cs typeface="Times New Roman" panose="02020603050405020304" pitchFamily="18" charset="0"/>
              </a:rPr>
              <a:t>IMPACTS DES PROJETS VACANCES sur les personnes et familles</a:t>
            </a:r>
            <a:br>
              <a:rPr lang="fr-FR" sz="2000" b="1" cap="all" dirty="0">
                <a:solidFill>
                  <a:srgbClr val="595959"/>
                </a:solidFill>
                <a:ea typeface="PMingLiU" panose="02020500000000000000" pitchFamily="18" charset="-120"/>
                <a:cs typeface="Times New Roman" panose="02020603050405020304" pitchFamily="18" charset="0"/>
              </a:rPr>
            </a:br>
            <a:r>
              <a:rPr lang="fr-CA" sz="1800" b="1" i="1" kern="1600" cap="small" dirty="0">
                <a:solidFill>
                  <a:srgbClr val="C96372"/>
                </a:solidFill>
                <a:ea typeface="PMingLiU" panose="02020500000000000000" pitchFamily="18" charset="-120"/>
                <a:cs typeface="Times New Roman" panose="02020603050405020304" pitchFamily="18" charset="0"/>
              </a:rPr>
              <a:t>4.1 Une pratique de bilan peu développée et formalisée, limitant la connaissance des impacts</a:t>
            </a:r>
            <a:br>
              <a:rPr lang="fr-CA" sz="2000" b="1" i="1" kern="1600"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985338"/>
            <a:ext cx="10972796" cy="5172128"/>
          </a:xfrm>
        </p:spPr>
        <p:txBody>
          <a:bodyPr/>
          <a:lstStyle/>
          <a:p>
            <a:pPr marL="0" indent="0" algn="just">
              <a:lnSpc>
                <a:spcPct val="115000"/>
              </a:lnSpc>
              <a:spcBef>
                <a:spcPts val="600"/>
              </a:spcBef>
              <a:spcAft>
                <a:spcPts val="600"/>
              </a:spcAft>
              <a:buNone/>
            </a:pPr>
            <a:r>
              <a:rPr lang="fr-CA" sz="1400" b="1" i="1" kern="1600" dirty="0">
                <a:solidFill>
                  <a:schemeClr val="accent6"/>
                </a:solidFill>
                <a:ea typeface="PMingLiU" panose="02020500000000000000" pitchFamily="18" charset="-120"/>
                <a:cs typeface="Times New Roman" panose="02020603050405020304" pitchFamily="18" charset="0"/>
              </a:rPr>
              <a:t>Des pratiques de bilan très hétérogènes d’un centre à l’autre</a:t>
            </a:r>
          </a:p>
          <a:p>
            <a:pPr marL="0" lvl="0" indent="0" algn="just">
              <a:lnSpc>
                <a:spcPct val="100000"/>
              </a:lnSpc>
              <a:spcBef>
                <a:spcPts val="600"/>
              </a:spcBef>
              <a:spcAft>
                <a:spcPts val="600"/>
              </a:spcAft>
              <a:buNone/>
              <a:tabLst>
                <a:tab pos="457200" algn="l"/>
              </a:tabLst>
            </a:pPr>
            <a:r>
              <a:rPr lang="fr-FR" sz="1100" dirty="0">
                <a:solidFill>
                  <a:srgbClr val="000000"/>
                </a:solidFill>
                <a:ea typeface="Calibri" panose="020F0502020204030204" pitchFamily="34" charset="0"/>
                <a:cs typeface="Times New Roman" panose="02020603050405020304" pitchFamily="18" charset="0"/>
              </a:rPr>
              <a:t>3 situations vis-à-vis des bilans ont été repérées dans les centres investigués, à travers nos observations et entretiens </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a:t>
            </a:r>
          </a:p>
          <a:p>
            <a:pPr algn="just">
              <a:lnSpc>
                <a:spcPct val="100000"/>
              </a:lnSpc>
              <a:spcBef>
                <a:spcPts val="600"/>
              </a:spcBef>
              <a:spcAft>
                <a:spcPts val="600"/>
              </a:spcAft>
              <a:buClr>
                <a:schemeClr val="accent2"/>
              </a:buClr>
              <a:buFont typeface="Wingdings" panose="05000000000000000000" pitchFamily="2" charset="2"/>
              <a:buChar char=""/>
              <a:tabLst>
                <a:tab pos="457200" algn="l"/>
              </a:tabLst>
            </a:pPr>
            <a:r>
              <a:rPr lang="fr-FR"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Pratique n°1 : L’absence de bilan</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Dans ce cas, les centres privilégient les échanges informels, si l’occasion se présente. Le souhait peut être celui de ne pas surcharger les personnes. Dans les faits, la période de la rentrée scolaire à l’issue des vacances est chargée pour tous les secteurs du Centre social et la pratique de bilan est souvent mise de côté au profit d’autres priorités. Réussir à réunir les participants du voyage  peut s’avérer compliqué </a:t>
            </a:r>
            <a:r>
              <a:rPr lang="fr-FR" sz="1100" i="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 </a:t>
            </a:r>
            <a:r>
              <a:rPr lang="fr-CA" sz="1100" i="1" dirty="0">
                <a:solidFill>
                  <a:srgbClr val="000000"/>
                </a:solidFill>
                <a:ea typeface="Calibri" panose="020F0502020204030204" pitchFamily="34" charset="0"/>
                <a:cs typeface="Times New Roman" panose="02020603050405020304" pitchFamily="18" charset="0"/>
              </a:rPr>
              <a:t>Les jeunes v</a:t>
            </a:r>
            <a:r>
              <a:rPr lang="fr-CA" sz="1100" i="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iennent me voir raconter les vacances d’eux-mêmes, d’autres lorsqu’on les croise on se pose et on en discute. Il n’y a pas de temps spécifique avec tout le monde, car les jeunes adultes sont pas tous dispos au même moment ». </a:t>
            </a: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Enfin, les bilans prennent du temps et associer les partenaires (notamment orienteurs) n’est pas possible :</a:t>
            </a:r>
            <a:r>
              <a:rPr lang="fr-CA" sz="1100" i="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a:t>
            </a:r>
            <a:r>
              <a:rPr lang="fr-FR" sz="1100" i="1" kern="100" dirty="0">
                <a:effectLst/>
                <a:latin typeface="Calibri" panose="020F0502020204030204" pitchFamily="34" charset="0"/>
                <a:ea typeface="Calibri" panose="020F0502020204030204" pitchFamily="34" charset="0"/>
                <a:cs typeface="Times New Roman" panose="02020603050405020304" pitchFamily="18" charset="0"/>
              </a:rPr>
              <a:t>« Les bilans sont énergivores, surtout si on le fait en partenariat tout le temps ». </a:t>
            </a:r>
            <a:endParaRPr lang="fr-FR" sz="1000" b="1" i="1" kern="1600" dirty="0">
              <a:solidFill>
                <a:srgbClr val="434759"/>
              </a:solidFill>
              <a:ea typeface="PMingLiU" panose="02020500000000000000" pitchFamily="18" charset="-120"/>
              <a:cs typeface="Times New Roman" panose="02020603050405020304" pitchFamily="18" charset="0"/>
            </a:endParaRPr>
          </a:p>
          <a:p>
            <a:pPr lvl="0" algn="just">
              <a:lnSpc>
                <a:spcPct val="100000"/>
              </a:lnSpc>
              <a:spcBef>
                <a:spcPts val="600"/>
              </a:spcBef>
              <a:spcAft>
                <a:spcPts val="600"/>
              </a:spcAft>
              <a:buClr>
                <a:schemeClr val="accent2"/>
              </a:buClr>
              <a:buFont typeface="Wingdings" panose="05000000000000000000" pitchFamily="2" charset="2"/>
              <a:buChar char=""/>
              <a:tabLst>
                <a:tab pos="457200" algn="l"/>
              </a:tabLst>
            </a:pPr>
            <a:r>
              <a:rPr lang="fr-CA" sz="1100" b="1" dirty="0">
                <a:solidFill>
                  <a:srgbClr val="000000"/>
                </a:solidFill>
                <a:ea typeface="Calibri" panose="020F0502020204030204" pitchFamily="34" charset="0"/>
                <a:cs typeface="Times New Roman" panose="02020603050405020304" pitchFamily="18" charset="0"/>
              </a:rPr>
              <a:t>Pratique n°2 : Un bilan </a:t>
            </a:r>
            <a:r>
              <a:rPr lang="fr-FR" sz="1100" b="1" dirty="0">
                <a:solidFill>
                  <a:srgbClr val="000000"/>
                </a:solidFill>
                <a:ea typeface="Calibri" panose="020F0502020204030204" pitchFamily="34" charset="0"/>
                <a:cs typeface="Times New Roman" panose="02020603050405020304" pitchFamily="18" charset="0"/>
              </a:rPr>
              <a:t>m</a:t>
            </a:r>
            <a:r>
              <a:rPr lang="fr-FR"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inimaliste </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Les référents souhaitent avoir un retour des personnes sur leur séjour. Ce bilan peut se faire par un appel téléphonique ou demander comment ça s’est passé lors d’un échange physique, ou à travers un questionnaire très léger. Il s’agit souvent plus d’une demande de satisfaction sur le séjour en lui-même que sur l’accompagnement en amont</a:t>
            </a:r>
          </a:p>
          <a:p>
            <a:pPr lvl="0" algn="just">
              <a:lnSpc>
                <a:spcPct val="100000"/>
              </a:lnSpc>
              <a:spcBef>
                <a:spcPts val="600"/>
              </a:spcBef>
              <a:spcAft>
                <a:spcPts val="600"/>
              </a:spcAft>
              <a:buClr>
                <a:schemeClr val="accent2"/>
              </a:buClr>
              <a:buFont typeface="Wingdings" panose="05000000000000000000" pitchFamily="2" charset="2"/>
              <a:buChar char=""/>
              <a:tabLst>
                <a:tab pos="457200" algn="l"/>
              </a:tabLst>
            </a:pPr>
            <a:r>
              <a:rPr lang="fr-FR" sz="1100" b="1" dirty="0">
                <a:solidFill>
                  <a:srgbClr val="000000"/>
                </a:solidFill>
                <a:ea typeface="Calibri" panose="020F0502020204030204" pitchFamily="34" charset="0"/>
                <a:cs typeface="Times New Roman" panose="02020603050405020304" pitchFamily="18" charset="0"/>
              </a:rPr>
              <a:t>Pratique n°3 : Un bilan formalisé</a:t>
            </a:r>
            <a:r>
              <a:rPr lang="fr-FR" sz="1100" dirty="0">
                <a:solidFill>
                  <a:srgbClr val="000000"/>
                </a:solidFill>
                <a:ea typeface="Calibri" panose="020F0502020204030204" pitchFamily="34" charset="0"/>
                <a:cs typeface="Times New Roman" panose="02020603050405020304" pitchFamily="18" charset="0"/>
              </a:rPr>
              <a:t>, à travers un t</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emps de bilan collectif et/ou individuel</a:t>
            </a:r>
            <a:r>
              <a:rPr lang="fr-FR" sz="1100" dirty="0">
                <a:solidFill>
                  <a:srgbClr val="000000"/>
                </a:solidFill>
                <a:ea typeface="Calibri" panose="020F0502020204030204" pitchFamily="34" charset="0"/>
                <a:cs typeface="Times New Roman" panose="02020603050405020304" pitchFamily="18" charset="0"/>
              </a:rPr>
              <a:t> . Une </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animation dédiée permet d’interroger les participants sur l’ensemble des aspects du séjour et de l’accompagnement. Cela permet de construire la suite, lorsque les personnes souhaitent repartir ou pour un prochain groupe. </a:t>
            </a:r>
            <a:r>
              <a:rPr lang="fr-FR" sz="1100" dirty="0">
                <a:solidFill>
                  <a:srgbClr val="000000"/>
                </a:solidFill>
                <a:ea typeface="Calibri" panose="020F0502020204030204" pitchFamily="34" charset="0"/>
                <a:cs typeface="Times New Roman" panose="02020603050405020304" pitchFamily="18" charset="0"/>
              </a:rPr>
              <a:t>Les référents des Centres mettant en place ces bilans jugent la pratique très positive. Elle peut </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donner envie à d’autres de partir lorsque le bilan est plus largement ouvert à tous les volontaires, partis ou non. Le plus souvent, il s’agit d’un temps convivial (autour d’un repas, en regardant les photos) et d’un partage d’expériences apprécié par les  familles ou les individus. Pour les enfants, </a:t>
            </a: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quelques centres leur proposent de faire un dessin : « </a:t>
            </a:r>
            <a:r>
              <a:rPr lang="fr-CA" sz="1100" i="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dessine-moi ton séjour ».</a:t>
            </a:r>
            <a:endParaRPr lang="fr-FR" sz="1100" i="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marL="0" indent="0" algn="just">
              <a:lnSpc>
                <a:spcPct val="100000"/>
              </a:lnSpc>
              <a:spcBef>
                <a:spcPts val="600"/>
              </a:spcBef>
              <a:spcAft>
                <a:spcPts val="600"/>
              </a:spcAft>
              <a:buNone/>
            </a:pPr>
            <a:r>
              <a:rPr lang="fr-CA" sz="1400" b="1" i="1" kern="1600" dirty="0">
                <a:solidFill>
                  <a:schemeClr val="accent6"/>
                </a:solidFill>
                <a:ea typeface="PMingLiU" panose="02020500000000000000" pitchFamily="18" charset="-120"/>
                <a:cs typeface="Times New Roman" panose="02020603050405020304" pitchFamily="18" charset="0"/>
              </a:rPr>
              <a:t>Des impacts perçus mais peu objectivés </a:t>
            </a:r>
          </a:p>
          <a:p>
            <a:pPr marL="0" indent="0" algn="just">
              <a:lnSpc>
                <a:spcPct val="100000"/>
              </a:lnSpc>
              <a:spcBef>
                <a:spcPts val="600"/>
              </a:spcBef>
              <a:spcAft>
                <a:spcPts val="600"/>
              </a:spcAft>
              <a:buNone/>
            </a:pPr>
            <a:r>
              <a:rPr lang="fr-CA" sz="1100" kern="1600" dirty="0">
                <a:ea typeface="PMingLiU" panose="02020500000000000000" pitchFamily="18" charset="-120"/>
                <a:cs typeface="Times New Roman" panose="02020603050405020304" pitchFamily="18" charset="0"/>
              </a:rPr>
              <a:t>Les bilans formalisés étant peu répandus, les impacts étudiés sont difficilement quantifiables et n’ont pas été pondérés. Les impacts décrits dans cette partie ont été repérés à partir des entretiens avec les professionnels et les bénéficiaires.  Toutefois, mieux connaître les impacts est un souhait des centres, qui se questionnent sur la meilleure façon de les connaitre : « </a:t>
            </a:r>
            <a:r>
              <a:rPr lang="fr-CA" sz="1100" i="1" kern="1600" dirty="0">
                <a:ea typeface="PMingLiU" panose="02020500000000000000" pitchFamily="18" charset="-120"/>
                <a:cs typeface="Times New Roman" panose="02020603050405020304" pitchFamily="18" charset="0"/>
              </a:rPr>
              <a:t>C’est difficile à </a:t>
            </a:r>
            <a:r>
              <a:rPr lang="fr-FR" sz="1100" i="1" dirty="0">
                <a:ea typeface="Times New Roman" panose="02020603050405020304" pitchFamily="18" charset="0"/>
                <a:cs typeface="Times New Roman" panose="02020603050405020304" pitchFamily="18" charset="0"/>
              </a:rPr>
              <a:t>quantifier mais on peut l’observer</a:t>
            </a:r>
            <a:r>
              <a:rPr lang="fr-FR" sz="800" i="1" dirty="0">
                <a:ea typeface="Times New Roman" panose="02020603050405020304" pitchFamily="18" charset="0"/>
                <a:cs typeface="Times New Roman" panose="02020603050405020304" pitchFamily="18" charset="0"/>
              </a:rPr>
              <a:t>  </a:t>
            </a:r>
            <a:r>
              <a:rPr lang="fr-FR" sz="800" dirty="0">
                <a:ea typeface="Times New Roman" panose="02020603050405020304" pitchFamily="18" charset="0"/>
                <a:cs typeface="Times New Roman" panose="02020603050405020304" pitchFamily="18" charset="0"/>
              </a:rPr>
              <a:t>», </a:t>
            </a:r>
            <a:r>
              <a:rPr lang="fr-CA" sz="1100" kern="1600" dirty="0">
                <a:ea typeface="PMingLiU" panose="02020500000000000000" pitchFamily="18" charset="-120"/>
                <a:cs typeface="Times New Roman" panose="02020603050405020304" pitchFamily="18" charset="0"/>
              </a:rPr>
              <a:t> </a:t>
            </a:r>
            <a:r>
              <a:rPr lang="fr-CA" sz="1100" i="1" kern="1600" dirty="0">
                <a:ea typeface="PMingLiU" panose="02020500000000000000" pitchFamily="18" charset="-120"/>
                <a:cs typeface="Times New Roman" panose="02020603050405020304" pitchFamily="18" charset="0"/>
              </a:rPr>
              <a:t>« </a:t>
            </a:r>
            <a:r>
              <a:rPr lang="fr-FR" sz="1100" i="1" kern="1600" dirty="0">
                <a:ea typeface="PMingLiU" panose="02020500000000000000" pitchFamily="18" charset="-120"/>
                <a:cs typeface="Times New Roman" panose="02020603050405020304" pitchFamily="18" charset="0"/>
              </a:rPr>
              <a:t>L’implication des familles dans l’autres projets du CS, c’est d</a:t>
            </a:r>
            <a:r>
              <a:rPr lang="fr-FR" sz="1100" i="1" dirty="0">
                <a:effectLst/>
                <a:latin typeface="Corbel" panose="020B0503020204020204" pitchFamily="34" charset="0"/>
                <a:ea typeface="Calibri" panose="020F0502020204030204" pitchFamily="34" charset="0"/>
                <a:cs typeface="Times New Roman" panose="02020603050405020304" pitchFamily="18" charset="0"/>
              </a:rPr>
              <a:t>ifficile de savoir si c’est suite au départ en vacances, des fois mobilisés en même temps sur d’autres choses</a:t>
            </a:r>
            <a:r>
              <a:rPr lang="fr-FR" sz="1100" i="1" dirty="0">
                <a:ea typeface="Calibri" panose="020F0502020204030204" pitchFamily="34" charset="0"/>
                <a:cs typeface="Times New Roman" panose="02020603050405020304" pitchFamily="18" charset="0"/>
              </a:rPr>
              <a:t>. E</a:t>
            </a:r>
            <a:r>
              <a:rPr lang="fr-FR" sz="1100" i="1" dirty="0">
                <a:effectLst/>
                <a:latin typeface="Corbel" panose="020B0503020204020204" pitchFamily="34" charset="0"/>
                <a:ea typeface="Calibri" panose="020F0502020204030204" pitchFamily="34" charset="0"/>
                <a:cs typeface="Times New Roman" panose="02020603050405020304" pitchFamily="18" charset="0"/>
              </a:rPr>
              <a:t>st ce que ca vient vraiment des séjours ? ».</a:t>
            </a: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29</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7" name="ZoneTexte 6">
            <a:extLst>
              <a:ext uri="{FF2B5EF4-FFF2-40B4-BE49-F238E27FC236}">
                <a16:creationId xmlns:a16="http://schemas.microsoft.com/office/drawing/2014/main" id="{DC4C5976-D092-5B00-6D2B-9D363A56D50F}"/>
              </a:ext>
            </a:extLst>
          </p:cNvPr>
          <p:cNvSpPr txBox="1"/>
          <p:nvPr/>
        </p:nvSpPr>
        <p:spPr>
          <a:xfrm>
            <a:off x="825246" y="5575575"/>
            <a:ext cx="10757152" cy="600164"/>
          </a:xfrm>
          <a:prstGeom prst="rect">
            <a:avLst/>
          </a:prstGeom>
          <a:noFill/>
        </p:spPr>
        <p:txBody>
          <a:bodyPr wrap="square">
            <a:spAutoFit/>
          </a:bodyPr>
          <a:lstStyle/>
          <a:p>
            <a:pPr marL="355600" indent="0">
              <a:buNone/>
            </a:pPr>
            <a:r>
              <a:rPr lang="fr-FR" sz="1100" b="1" kern="1600" dirty="0">
                <a:solidFill>
                  <a:schemeClr val="accent2"/>
                </a:solidFill>
                <a:ea typeface="PMingLiU" panose="02020500000000000000" pitchFamily="18" charset="-120"/>
                <a:cs typeface="Times New Roman" panose="02020603050405020304" pitchFamily="18" charset="0"/>
              </a:rPr>
              <a:t>Pour connaitre les impacts, la pratique du bilan s’avère la plus efficace. </a:t>
            </a:r>
            <a:r>
              <a:rPr lang="fr-FR" sz="1100" kern="1600" dirty="0">
                <a:solidFill>
                  <a:schemeClr val="bg2"/>
                </a:solidFill>
                <a:ea typeface="PMingLiU" panose="02020500000000000000" pitchFamily="18" charset="-120"/>
                <a:cs typeface="Times New Roman" panose="02020603050405020304" pitchFamily="18" charset="0"/>
              </a:rPr>
              <a:t>Ce bilan peut prendre différentes formes (individuel, collectif, questionnaire, repas, soirée…). Le bilan peut être l’occasion de clôturer certaines formalités administratives ou engager la discussion sur d’autres sujets et besoins pour les familles</a:t>
            </a:r>
            <a:r>
              <a:rPr lang="fr-FR" sz="1100" kern="1600" dirty="0">
                <a:solidFill>
                  <a:schemeClr val="bg2"/>
                </a:solidFill>
                <a:highlight>
                  <a:srgbClr val="FFFFFF"/>
                </a:highlight>
                <a:ea typeface="PMingLiU" panose="02020500000000000000" pitchFamily="18" charset="-120"/>
                <a:cs typeface="Times New Roman" panose="02020603050405020304" pitchFamily="18" charset="0"/>
              </a:rPr>
              <a:t>. Il permet aussi de lever des freins à l’engagement en faisant se rencontrer anciennes et nouvelles familles. </a:t>
            </a:r>
          </a:p>
        </p:txBody>
      </p:sp>
      <p:pic>
        <p:nvPicPr>
          <p:cNvPr id="8" name="Graphique 7" descr="Commentaire, J’aime avec un remplissage uni">
            <a:extLst>
              <a:ext uri="{FF2B5EF4-FFF2-40B4-BE49-F238E27FC236}">
                <a16:creationId xmlns:a16="http://schemas.microsoft.com/office/drawing/2014/main" id="{3D32AB04-8C6E-BA6D-2A27-6749C9E2306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2" y="5575575"/>
            <a:ext cx="581891" cy="581891"/>
          </a:xfrm>
          <a:prstGeom prst="rect">
            <a:avLst/>
          </a:prstGeom>
        </p:spPr>
      </p:pic>
    </p:spTree>
    <p:extLst>
      <p:ext uri="{BB962C8B-B14F-4D97-AF65-F5344CB8AC3E}">
        <p14:creationId xmlns:p14="http://schemas.microsoft.com/office/powerpoint/2010/main" val="164401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12650"/>
            <a:ext cx="10515600" cy="1325563"/>
          </a:xfrm>
        </p:spPr>
        <p:txBody>
          <a:bodyPr/>
          <a:lstStyle/>
          <a:p>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1. L’objet, le contexte et la dÉmarche de la recherche-</a:t>
            </a:r>
            <a:r>
              <a:rPr lang="fr-FR" sz="2000" b="1" cap="all" dirty="0" err="1">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actioN</a:t>
            </a: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r>
              <a:rPr lang="fr-FR" sz="1800" b="1"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rPr>
              <a:t>La commande et ses finalités</a:t>
            </a:r>
            <a:br>
              <a:rPr lang="fr-FR" sz="4400" b="1"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1072973"/>
            <a:ext cx="5486398" cy="5172128"/>
          </a:xfrm>
        </p:spPr>
        <p:txBody>
          <a:bodyPr/>
          <a:lstStyle/>
          <a:p>
            <a:pPr marL="0" indent="0">
              <a:buNone/>
            </a:pPr>
            <a:r>
              <a:rPr lang="fr-CA" sz="1400" b="1" i="1" kern="1600" dirty="0">
                <a:solidFill>
                  <a:schemeClr val="accent6"/>
                </a:solidFill>
                <a:effectLst/>
                <a:latin typeface="Corbel" panose="020B0503020204020204" pitchFamily="34" charset="0"/>
                <a:ea typeface="PMingLiU" panose="02020500000000000000" pitchFamily="18" charset="-120"/>
                <a:cs typeface="Times New Roman" panose="02020603050405020304" pitchFamily="18" charset="0"/>
              </a:rPr>
              <a:t>L’objet de la demande de recherche-action</a:t>
            </a:r>
            <a:endParaRPr lang="fr-FR" sz="1600" b="1" cap="small" dirty="0">
              <a:solidFill>
                <a:schemeClr val="accent6"/>
              </a:solidFill>
              <a:ea typeface="PMingLiU" panose="02020500000000000000" pitchFamily="18" charset="-120"/>
              <a:cs typeface="Times New Roman" panose="02020603050405020304" pitchFamily="18" charset="0"/>
            </a:endParaRPr>
          </a:p>
          <a:p>
            <a:pPr marL="0" indent="0" algn="just">
              <a:buNone/>
            </a:pPr>
            <a:r>
              <a:rPr lang="fr-FR" sz="1100" dirty="0">
                <a:solidFill>
                  <a:srgbClr val="000000"/>
                </a:solidFill>
                <a:ea typeface="Calibri" panose="020F0502020204030204" pitchFamily="34" charset="0"/>
                <a:cs typeface="Times New Roman" panose="02020603050405020304" pitchFamily="18" charset="0"/>
              </a:rPr>
              <a:t>La FCSF a souhaité mettre en place « recherche-action » sur les projets vacances, visant 3 objectifs : </a:t>
            </a:r>
          </a:p>
          <a:p>
            <a:pPr marL="0" indent="0">
              <a:buNone/>
            </a:pPr>
            <a:endParaRPr lang="fr-FR" sz="1100" dirty="0">
              <a:solidFill>
                <a:srgbClr val="000000"/>
              </a:solidFill>
              <a:ea typeface="Calibri" panose="020F0502020204030204" pitchFamily="34" charset="0"/>
              <a:cs typeface="Times New Roman" panose="02020603050405020304" pitchFamily="18" charset="0"/>
            </a:endParaRPr>
          </a:p>
          <a:p>
            <a:pPr marL="0" indent="0">
              <a:buNone/>
            </a:pPr>
            <a:endParaRPr lang="fr-FR" sz="1100" dirty="0">
              <a:solidFill>
                <a:srgbClr val="000000"/>
              </a:solidFill>
              <a:ea typeface="Calibri" panose="020F0502020204030204" pitchFamily="34" charset="0"/>
              <a:cs typeface="Times New Roman" panose="02020603050405020304" pitchFamily="18" charset="0"/>
            </a:endParaRPr>
          </a:p>
          <a:p>
            <a:pPr marL="0" indent="0">
              <a:buNone/>
            </a:pPr>
            <a:endParaRPr lang="fr-FR" sz="1100" dirty="0">
              <a:solidFill>
                <a:srgbClr val="000000"/>
              </a:solidFill>
              <a:ea typeface="Calibri" panose="020F0502020204030204" pitchFamily="34" charset="0"/>
              <a:cs typeface="Times New Roman" panose="02020603050405020304" pitchFamily="18" charset="0"/>
            </a:endParaRPr>
          </a:p>
          <a:p>
            <a:pPr marL="0" indent="0">
              <a:buNone/>
            </a:pPr>
            <a:endParaRPr lang="fr-FR" sz="1100" dirty="0">
              <a:solidFill>
                <a:srgbClr val="000000"/>
              </a:solidFill>
              <a:ea typeface="Calibri" panose="020F0502020204030204" pitchFamily="34" charset="0"/>
              <a:cs typeface="Times New Roman" panose="02020603050405020304" pitchFamily="18" charset="0"/>
            </a:endParaRPr>
          </a:p>
          <a:p>
            <a:pPr marL="0" indent="0">
              <a:buNone/>
            </a:pPr>
            <a:endParaRPr lang="fr-FR" sz="1100" dirty="0">
              <a:solidFill>
                <a:srgbClr val="000000"/>
              </a:solidFill>
              <a:ea typeface="Calibri" panose="020F0502020204030204" pitchFamily="34" charset="0"/>
              <a:cs typeface="Times New Roman" panose="02020603050405020304" pitchFamily="18" charset="0"/>
            </a:endParaRPr>
          </a:p>
          <a:p>
            <a:pPr marL="0" indent="0">
              <a:buNone/>
            </a:pPr>
            <a:endParaRPr lang="fr-FR" sz="1100" dirty="0">
              <a:solidFill>
                <a:srgbClr val="000000"/>
              </a:solidFill>
              <a:ea typeface="Calibri" panose="020F0502020204030204" pitchFamily="34" charset="0"/>
              <a:cs typeface="Times New Roman" panose="02020603050405020304" pitchFamily="18" charset="0"/>
            </a:endParaRPr>
          </a:p>
          <a:p>
            <a:pPr marL="0" indent="0">
              <a:buNone/>
            </a:pPr>
            <a:endPar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marL="0" indent="0">
              <a:buNone/>
            </a:pPr>
            <a:endParaRPr lang="fr-FR" sz="1100" dirty="0">
              <a:solidFill>
                <a:srgbClr val="000000"/>
              </a:solidFill>
              <a:ea typeface="Calibri" panose="020F0502020204030204" pitchFamily="34" charset="0"/>
              <a:cs typeface="Times New Roman" panose="02020603050405020304" pitchFamily="18" charset="0"/>
            </a:endParaRPr>
          </a:p>
          <a:p>
            <a:pPr marL="0" indent="0">
              <a:buNone/>
            </a:pPr>
            <a:endPar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marL="0" indent="0">
              <a:buNone/>
            </a:pPr>
            <a:endParaRPr lang="fr-FR" sz="1100" dirty="0">
              <a:solidFill>
                <a:srgbClr val="000000"/>
              </a:solidFill>
              <a:ea typeface="Calibri" panose="020F0502020204030204" pitchFamily="34" charset="0"/>
              <a:cs typeface="Times New Roman" panose="02020603050405020304" pitchFamily="18" charset="0"/>
            </a:endParaRPr>
          </a:p>
          <a:p>
            <a:pPr marL="0" indent="0">
              <a:buNone/>
            </a:pPr>
            <a:endParaRPr lang="fr-FR" sz="1100" dirty="0">
              <a:solidFill>
                <a:srgbClr val="000000"/>
              </a:solidFill>
              <a:ea typeface="Calibri" panose="020F0502020204030204" pitchFamily="34" charset="0"/>
              <a:cs typeface="Times New Roman" panose="02020603050405020304" pitchFamily="18" charset="0"/>
            </a:endParaRPr>
          </a:p>
          <a:p>
            <a:pPr marL="0" indent="0">
              <a:buNone/>
            </a:pPr>
            <a:endPar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marL="0" indent="0">
              <a:buNone/>
            </a:pPr>
            <a:endParaRPr lang="fr-FR" sz="1100" dirty="0">
              <a:solidFill>
                <a:srgbClr val="000000"/>
              </a:solidFill>
              <a:ea typeface="Calibri" panose="020F0502020204030204" pitchFamily="34" charset="0"/>
              <a:cs typeface="Times New Roman" panose="02020603050405020304" pitchFamily="18" charset="0"/>
            </a:endParaRPr>
          </a:p>
          <a:p>
            <a:pPr marL="0" indent="0">
              <a:buNone/>
            </a:pPr>
            <a:endParaRPr lang="fr-FR" sz="1600" b="1" cap="small" dirty="0">
              <a:solidFill>
                <a:srgbClr val="C96372"/>
              </a:solidFill>
              <a:ea typeface="PMingLiU" panose="02020500000000000000" pitchFamily="18" charset="-120"/>
              <a:cs typeface="Times New Roman" panose="02020603050405020304" pitchFamily="18" charset="0"/>
            </a:endParaRPr>
          </a:p>
          <a:p>
            <a:pPr marL="0" indent="0">
              <a:buNone/>
            </a:pPr>
            <a:endParaRPr lang="fr-FR" sz="1600" b="1"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endParaRPr>
          </a:p>
          <a:p>
            <a:pPr marL="0" indent="0">
              <a:buNone/>
            </a:pPr>
            <a:endParaRPr lang="fr-FR" sz="1600" b="1" cap="small" dirty="0">
              <a:solidFill>
                <a:srgbClr val="C96372"/>
              </a:solidFill>
              <a:ea typeface="PMingLiU" panose="02020500000000000000" pitchFamily="18" charset="-120"/>
              <a:cs typeface="Times New Roman" panose="02020603050405020304" pitchFamily="18" charset="0"/>
            </a:endParaRPr>
          </a:p>
          <a:p>
            <a:pPr marL="0" indent="0">
              <a:buNone/>
            </a:pPr>
            <a:endParaRPr lang="fr-FR" sz="1600" b="1"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endParaRPr>
          </a:p>
          <a:p>
            <a:pPr marL="0" indent="0">
              <a:buNone/>
            </a:pPr>
            <a:endParaRPr lang="fr-FR" sz="1600" b="1" cap="small" dirty="0">
              <a:solidFill>
                <a:srgbClr val="C96372"/>
              </a:solidFill>
              <a:ea typeface="PMingLiU" panose="02020500000000000000" pitchFamily="18" charset="-120"/>
              <a:cs typeface="Times New Roman" panose="02020603050405020304" pitchFamily="18" charset="0"/>
            </a:endParaRPr>
          </a:p>
          <a:p>
            <a:pPr marL="0" indent="0">
              <a:buNone/>
            </a:pPr>
            <a:endParaRPr lang="fr-FR" sz="1600" b="1"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endParaRPr>
          </a:p>
          <a:p>
            <a:pPr marL="0" indent="0">
              <a:buNone/>
            </a:pPr>
            <a:endParaRPr lang="fr-FR" sz="1800" b="1"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endParaRPr>
          </a:p>
          <a:p>
            <a:pPr marL="0" indent="0">
              <a:buNone/>
            </a:pPr>
            <a:endParaRPr lang="fr-FR" sz="1600" b="1" cap="small" dirty="0">
              <a:solidFill>
                <a:srgbClr val="C96372"/>
              </a:solidFill>
              <a:ea typeface="PMingLiU" panose="02020500000000000000" pitchFamily="18" charset="-120"/>
              <a:cs typeface="Times New Roman" panose="02020603050405020304" pitchFamily="18" charset="0"/>
            </a:endParaRPr>
          </a:p>
          <a:p>
            <a:pPr marL="0" indent="0">
              <a:buNone/>
            </a:pPr>
            <a:endParaRPr lang="fr-FR" sz="1600" b="1"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endParaRPr>
          </a:p>
          <a:p>
            <a:pPr marL="0" indent="0">
              <a:buNone/>
            </a:pPr>
            <a:endParaRPr lang="fr-FR" sz="1600" b="1" cap="small" dirty="0">
              <a:solidFill>
                <a:srgbClr val="C96372"/>
              </a:solidFill>
              <a:ea typeface="PMingLiU" panose="02020500000000000000" pitchFamily="18" charset="-120"/>
              <a:cs typeface="Times New Roman" panose="02020603050405020304" pitchFamily="18" charset="0"/>
            </a:endParaRPr>
          </a:p>
          <a:p>
            <a:pPr marL="0" indent="0">
              <a:buNone/>
            </a:pPr>
            <a:endParaRPr lang="fr-FR" sz="1600" b="1"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endParaRPr>
          </a:p>
          <a:p>
            <a:pPr marL="0" inden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3</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6" name="Rectangle 2">
            <a:extLst>
              <a:ext uri="{FF2B5EF4-FFF2-40B4-BE49-F238E27FC236}">
                <a16:creationId xmlns:a16="http://schemas.microsoft.com/office/drawing/2014/main" id="{FCC61B7E-EB0F-D0C3-171E-6B9E0CCDEF4F}"/>
              </a:ext>
            </a:extLst>
          </p:cNvPr>
          <p:cNvSpPr>
            <a:spLocks noChangeArrowheads="1"/>
          </p:cNvSpPr>
          <p:nvPr/>
        </p:nvSpPr>
        <p:spPr bwMode="auto">
          <a:xfrm>
            <a:off x="517236" y="-8959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 name="Diagramme 6">
            <a:extLst>
              <a:ext uri="{FF2B5EF4-FFF2-40B4-BE49-F238E27FC236}">
                <a16:creationId xmlns:a16="http://schemas.microsoft.com/office/drawing/2014/main" id="{10E45B90-877A-8EF2-F8A0-5EB5E777A0D0}"/>
              </a:ext>
            </a:extLst>
          </p:cNvPr>
          <p:cNvGraphicFramePr/>
          <p:nvPr>
            <p:extLst>
              <p:ext uri="{D42A27DB-BD31-4B8C-83A1-F6EECF244321}">
                <p14:modId xmlns:p14="http://schemas.microsoft.com/office/powerpoint/2010/main" val="168778887"/>
              </p:ext>
            </p:extLst>
          </p:nvPr>
        </p:nvGraphicFramePr>
        <p:xfrm>
          <a:off x="271319" y="1961573"/>
          <a:ext cx="616296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ZoneTexte 15">
            <a:extLst>
              <a:ext uri="{FF2B5EF4-FFF2-40B4-BE49-F238E27FC236}">
                <a16:creationId xmlns:a16="http://schemas.microsoft.com/office/drawing/2014/main" id="{E681F586-5742-4D91-52FA-8A64173F0679}"/>
              </a:ext>
            </a:extLst>
          </p:cNvPr>
          <p:cNvSpPr txBox="1"/>
          <p:nvPr/>
        </p:nvSpPr>
        <p:spPr>
          <a:xfrm>
            <a:off x="6826995" y="1130219"/>
            <a:ext cx="4809832" cy="2977225"/>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400" b="1" i="1" kern="1600" dirty="0">
                <a:solidFill>
                  <a:schemeClr val="accent6"/>
                </a:solidFill>
                <a:latin typeface="Corbel" panose="020B0503020204020204" pitchFamily="34" charset="0"/>
                <a:ea typeface="PMingLiU" panose="02020500000000000000" pitchFamily="18" charset="-120"/>
                <a:cs typeface="Times New Roman" panose="02020603050405020304" pitchFamily="18" charset="0"/>
              </a:rPr>
              <a:t>Calendrier de la recherche-action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Trois étapes sont constitutives de la recherche-action : </a:t>
            </a:r>
          </a:p>
          <a:p>
            <a:pPr marL="171450" marR="0" lvl="0" indent="-171450" algn="just" defTabSz="914400" rtl="0" eaLnBrk="1" fontAlgn="auto" latinLnBrk="0" hangingPunct="1">
              <a:lnSpc>
                <a:spcPct val="90000"/>
              </a:lnSpc>
              <a:spcBef>
                <a:spcPts val="1000"/>
              </a:spcBef>
              <a:spcAft>
                <a:spcPts val="0"/>
              </a:spcAft>
              <a:buClr>
                <a:schemeClr val="accent2"/>
              </a:buClr>
              <a:buSzTx/>
              <a:buFont typeface="Wingdings" panose="05000000000000000000" pitchFamily="2" charset="2"/>
              <a:buChar char="Ä"/>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Une première en décembre 2022, avec l’organisation d’une journée d’échanges entre référents territoriaux de la Fédération pour partager les pratiques en interne du réseau, dans les différents territoires.</a:t>
            </a:r>
          </a:p>
          <a:p>
            <a:pPr marL="171450" lvl="0" indent="-171450" algn="just">
              <a:lnSpc>
                <a:spcPct val="90000"/>
              </a:lnSpc>
              <a:spcBef>
                <a:spcPts val="1000"/>
              </a:spcBef>
              <a:buClr>
                <a:schemeClr val="accent2"/>
              </a:buClr>
              <a:buFont typeface="Wingdings" panose="05000000000000000000" pitchFamily="2" charset="2"/>
              <a:buChar char="Ä"/>
              <a:defRPr/>
            </a:pP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La deuxième étape </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a consisté à recueillir l’ensemble de la donnée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pratiques professionnelles et mesure de l’impact) </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sur les terrains investigués sur l’</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année 2023 </a:t>
            </a:r>
          </a:p>
          <a:p>
            <a:pPr marL="171450" lvl="0" indent="-171450" algn="just">
              <a:lnSpc>
                <a:spcPct val="90000"/>
              </a:lnSpc>
              <a:spcBef>
                <a:spcPts val="1000"/>
              </a:spcBef>
              <a:buClr>
                <a:schemeClr val="accent2"/>
              </a:buClr>
              <a:buFont typeface="Wingdings" panose="05000000000000000000" pitchFamily="2" charset="2"/>
              <a:buChar char="Ä"/>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Enfin, l’année 2024 concerne la capitalisation sur les enseignements de la recherche-action en proposant une journée d’échanges nationale entre référents territoriaux et centres ayant fait l’objet de la recherche-action (printemps 2024) et en fournissant un guide de bonnes pratiques au réseau et des documents de communication sur le dispositif.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600" b="1" i="0" u="none" strike="noStrike" kern="1200" cap="small" spc="0" normalizeH="0" baseline="0" noProof="0" dirty="0">
              <a:ln>
                <a:noFill/>
              </a:ln>
              <a:solidFill>
                <a:srgbClr val="C96372"/>
              </a:solidFill>
              <a:effectLst/>
              <a:uLnTx/>
              <a:uFillTx/>
              <a:latin typeface="Corbel" panose="020B050302020402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893412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22557"/>
            <a:ext cx="10515600" cy="1325563"/>
          </a:xfrm>
        </p:spPr>
        <p:txBody>
          <a:bodyPr/>
          <a:lstStyle/>
          <a:p>
            <a:r>
              <a:rPr lang="fr-FR" sz="2000" b="1" cap="all" dirty="0">
                <a:solidFill>
                  <a:srgbClr val="595959"/>
                </a:solidFill>
                <a:ea typeface="PMingLiU" panose="02020500000000000000" pitchFamily="18" charset="-120"/>
                <a:cs typeface="Times New Roman" panose="02020603050405020304" pitchFamily="18" charset="0"/>
              </a:rPr>
              <a:t>4</a:t>
            </a:r>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Les </a:t>
            </a:r>
            <a:r>
              <a:rPr lang="fr-FR" sz="2000" b="1" cap="all" dirty="0">
                <a:solidFill>
                  <a:srgbClr val="595959"/>
                </a:solidFill>
                <a:ea typeface="PMingLiU" panose="02020500000000000000" pitchFamily="18" charset="-120"/>
                <a:cs typeface="Times New Roman" panose="02020603050405020304" pitchFamily="18" charset="0"/>
              </a:rPr>
              <a:t>IMPACTS DES PROJETS VACANCES sur les personnes et familles</a:t>
            </a:r>
            <a:br>
              <a:rPr lang="fr-FR" sz="2000" b="1" cap="all" dirty="0">
                <a:solidFill>
                  <a:srgbClr val="595959"/>
                </a:solidFill>
                <a:ea typeface="PMingLiU" panose="02020500000000000000" pitchFamily="18" charset="-120"/>
                <a:cs typeface="Times New Roman" panose="02020603050405020304" pitchFamily="18" charset="0"/>
              </a:rPr>
            </a:br>
            <a:r>
              <a:rPr lang="fr-CA" sz="1800" b="1" i="1" kern="1600" cap="small" dirty="0">
                <a:solidFill>
                  <a:srgbClr val="C96372"/>
                </a:solidFill>
                <a:ea typeface="PMingLiU" panose="02020500000000000000" pitchFamily="18" charset="-120"/>
                <a:cs typeface="Times New Roman" panose="02020603050405020304" pitchFamily="18" charset="0"/>
              </a:rPr>
              <a:t>4.1 Les impacts de la préparation des séjours </a:t>
            </a:r>
            <a:br>
              <a:rPr lang="fr-CA" sz="2000" b="1" i="1" kern="1600"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1051633"/>
            <a:ext cx="7988488" cy="5172128"/>
          </a:xfrm>
        </p:spPr>
        <p:txBody>
          <a:bodyPr/>
          <a:lstStyle/>
          <a:p>
            <a:pPr marL="0" indent="0" algn="just">
              <a:lnSpc>
                <a:spcPct val="115000"/>
              </a:lnSpc>
              <a:spcBef>
                <a:spcPts val="600"/>
              </a:spcBef>
              <a:spcAft>
                <a:spcPts val="1000"/>
              </a:spcAft>
              <a:buNone/>
            </a:pPr>
            <a:r>
              <a:rPr lang="fr-CA" sz="1400" b="1" i="1" kern="1600" dirty="0">
                <a:solidFill>
                  <a:schemeClr val="accent6"/>
                </a:solidFill>
                <a:ea typeface="PMingLiU" panose="02020500000000000000" pitchFamily="18" charset="-120"/>
                <a:cs typeface="Times New Roman" panose="02020603050405020304" pitchFamily="18" charset="0"/>
              </a:rPr>
              <a:t>Une acquisition d’autonomie, à travers les démarches à effectuer</a:t>
            </a:r>
          </a:p>
          <a:p>
            <a:pPr marL="0" indent="0" algn="just">
              <a:lnSpc>
                <a:spcPct val="100000"/>
              </a:lnSpc>
              <a:spcBef>
                <a:spcPts val="600"/>
              </a:spcBef>
              <a:spcAft>
                <a:spcPts val="600"/>
              </a:spcAft>
              <a:buClr>
                <a:schemeClr val="accent2"/>
              </a:buClr>
              <a:buNone/>
            </a:pPr>
            <a:r>
              <a:rPr lang="fr-CA" sz="1100" b="1" kern="1600" dirty="0">
                <a:ea typeface="PMingLiU" panose="02020500000000000000" pitchFamily="18" charset="-120"/>
                <a:cs typeface="Times New Roman" panose="02020603050405020304" pitchFamily="18" charset="0"/>
              </a:rPr>
              <a:t>La mise en place d’un </a:t>
            </a:r>
            <a:r>
              <a:rPr lang="fr-CA" sz="1100" b="1" u="sng" kern="1600" dirty="0">
                <a:ea typeface="PMingLiU" panose="02020500000000000000" pitchFamily="18" charset="-120"/>
                <a:cs typeface="Times New Roman" panose="02020603050405020304" pitchFamily="18" charset="0"/>
              </a:rPr>
              <a:t>accompagnement</a:t>
            </a:r>
            <a:r>
              <a:rPr lang="fr-CA" sz="1100" b="1" kern="1600" dirty="0">
                <a:ea typeface="PMingLiU" panose="02020500000000000000" pitchFamily="18" charset="-120"/>
                <a:cs typeface="Times New Roman" panose="02020603050405020304" pitchFamily="18" charset="0"/>
              </a:rPr>
              <a:t> en amont des séjours permet l’acquisition progressive d’une autonomie </a:t>
            </a:r>
            <a:r>
              <a:rPr lang="fr-CA" sz="1100" kern="1600" dirty="0">
                <a:ea typeface="PMingLiU" panose="02020500000000000000" pitchFamily="18" charset="-120"/>
                <a:cs typeface="Times New Roman" panose="02020603050405020304" pitchFamily="18" charset="0"/>
              </a:rPr>
              <a:t>pour les publics et familles les plus en difficultés ou n’étant jamais partis en vacances. Cette acquisition d’autonomie passe par plusieurs actions mises en place par les centres sociaux  </a:t>
            </a:r>
            <a:r>
              <a:rPr lang="fr-CA" sz="1400" kern="1600" dirty="0">
                <a:ea typeface="PMingLiU" panose="02020500000000000000" pitchFamily="18" charset="-120"/>
                <a:cs typeface="Times New Roman" panose="02020603050405020304" pitchFamily="18" charset="0"/>
              </a:rPr>
              <a:t>: </a:t>
            </a:r>
          </a:p>
          <a:p>
            <a:pPr marL="0" indent="0" algn="just">
              <a:lnSpc>
                <a:spcPct val="115000"/>
              </a:lnSpc>
              <a:spcBef>
                <a:spcPts val="600"/>
              </a:spcBef>
              <a:spcAft>
                <a:spcPts val="600"/>
              </a:spcAft>
              <a:buClr>
                <a:schemeClr val="accent2"/>
              </a:buClr>
              <a:buNone/>
            </a:pPr>
            <a:endParaRPr lang="fr-CA" sz="14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600"/>
              </a:spcAft>
              <a:buClr>
                <a:schemeClr val="accent2"/>
              </a:buClr>
              <a:buNone/>
            </a:pPr>
            <a:endParaRPr lang="fr-CA" sz="14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600"/>
              </a:spcAft>
              <a:buClr>
                <a:schemeClr val="accent2"/>
              </a:buClr>
              <a:buNone/>
            </a:pPr>
            <a:endParaRPr lang="fr-CA" sz="1400" kern="1600" dirty="0">
              <a:ea typeface="PMingLiU" panose="02020500000000000000" pitchFamily="18" charset="-120"/>
              <a:cs typeface="Times New Roman" panose="02020603050405020304" pitchFamily="18" charset="0"/>
            </a:endParaRPr>
          </a:p>
          <a:p>
            <a:pPr marL="0" indent="0" algn="just">
              <a:lnSpc>
                <a:spcPct val="100000"/>
              </a:lnSpc>
              <a:spcBef>
                <a:spcPts val="600"/>
              </a:spcBef>
              <a:spcAft>
                <a:spcPts val="600"/>
              </a:spcAft>
              <a:buClr>
                <a:schemeClr val="accent2"/>
              </a:buClr>
              <a:buNone/>
            </a:pPr>
            <a:r>
              <a:rPr lang="fr-FR" sz="1100" dirty="0">
                <a:effectLst/>
                <a:latin typeface="Corbel" panose="020B0503020204020204" pitchFamily="34" charset="0"/>
                <a:ea typeface="Times New Roman" panose="02020603050405020304" pitchFamily="18" charset="0"/>
                <a:cs typeface="Times New Roman" panose="02020603050405020304" pitchFamily="18" charset="0"/>
              </a:rPr>
              <a:t>Ainsi, selon le degré d’investissement des personnes dans la préparation de leur séjour, les impacts peuvent être multiples :</a:t>
            </a:r>
          </a:p>
          <a:p>
            <a:pPr algn="just">
              <a:lnSpc>
                <a:spcPct val="100000"/>
              </a:lnSpc>
              <a:spcBef>
                <a:spcPts val="600"/>
              </a:spcBef>
              <a:spcAft>
                <a:spcPts val="600"/>
              </a:spcAft>
              <a:buClr>
                <a:schemeClr val="accent2"/>
              </a:buClr>
              <a:buFont typeface="Wingdings" panose="05000000000000000000" pitchFamily="2" charset="2"/>
              <a:buChar char="Ä"/>
            </a:pPr>
            <a:r>
              <a:rPr lang="fr-CA" sz="1100" kern="1600" dirty="0">
                <a:ea typeface="PMingLiU" panose="02020500000000000000" pitchFamily="18" charset="-120"/>
                <a:cs typeface="Times New Roman" panose="02020603050405020304" pitchFamily="18" charset="0"/>
              </a:rPr>
              <a:t>Une capacité d’organisation</a:t>
            </a:r>
          </a:p>
          <a:p>
            <a:pPr algn="just">
              <a:lnSpc>
                <a:spcPct val="100000"/>
              </a:lnSpc>
              <a:spcBef>
                <a:spcPts val="600"/>
              </a:spcBef>
              <a:spcAft>
                <a:spcPts val="600"/>
              </a:spcAft>
              <a:buClr>
                <a:schemeClr val="accent2"/>
              </a:buClr>
              <a:buFont typeface="Wingdings" panose="05000000000000000000" pitchFamily="2" charset="2"/>
              <a:buChar char="Ä"/>
            </a:pPr>
            <a:r>
              <a:rPr lang="fr-CA" sz="1100" kern="1600" dirty="0">
                <a:ea typeface="PMingLiU" panose="02020500000000000000" pitchFamily="18" charset="-120"/>
                <a:cs typeface="Times New Roman" panose="02020603050405020304" pitchFamily="18" charset="0"/>
              </a:rPr>
              <a:t>Une capacité de projection, du fait de la préparation des séjours, de l’épargne à constituer</a:t>
            </a:r>
          </a:p>
          <a:p>
            <a:pPr algn="just">
              <a:lnSpc>
                <a:spcPct val="100000"/>
              </a:lnSpc>
              <a:spcBef>
                <a:spcPts val="600"/>
              </a:spcBef>
              <a:spcAft>
                <a:spcPts val="600"/>
              </a:spcAft>
              <a:buClr>
                <a:schemeClr val="accent2"/>
              </a:buClr>
              <a:buFont typeface="Wingdings" panose="05000000000000000000" pitchFamily="2" charset="2"/>
              <a:buChar char="Ä"/>
            </a:pPr>
            <a:r>
              <a:rPr lang="fr-CA" sz="1100" kern="1600" dirty="0">
                <a:ea typeface="PMingLiU" panose="02020500000000000000" pitchFamily="18" charset="-120"/>
                <a:cs typeface="Times New Roman" panose="02020603050405020304" pitchFamily="18" charset="0"/>
              </a:rPr>
              <a:t>Un gain de confiance en soi, se sentir capable d’organiser un projet, de s’impliquer dans des actions collectives ou individuelles</a:t>
            </a:r>
          </a:p>
          <a:p>
            <a:pPr algn="just">
              <a:lnSpc>
                <a:spcPct val="100000"/>
              </a:lnSpc>
              <a:spcBef>
                <a:spcPts val="600"/>
              </a:spcBef>
              <a:spcAft>
                <a:spcPts val="600"/>
              </a:spcAft>
              <a:buClr>
                <a:schemeClr val="accent2"/>
              </a:buClr>
              <a:buFont typeface="Wingdings" panose="05000000000000000000" pitchFamily="2" charset="2"/>
              <a:buChar char="Ä"/>
            </a:pPr>
            <a:r>
              <a:rPr lang="fr-FR" sz="1100" kern="1600" dirty="0">
                <a:solidFill>
                  <a:srgbClr val="000000"/>
                </a:solidFill>
                <a:ea typeface="PMingLiU" panose="02020500000000000000" pitchFamily="18" charset="-120"/>
                <a:cs typeface="Times New Roman" panose="02020603050405020304" pitchFamily="18" charset="0"/>
              </a:rPr>
              <a:t>Une solidarité, entraide et un rôle d’accompagnement d’autres personnes par la suite</a:t>
            </a:r>
          </a:p>
          <a:p>
            <a:pPr algn="just">
              <a:lnSpc>
                <a:spcPct val="100000"/>
              </a:lnSpc>
              <a:spcBef>
                <a:spcPts val="600"/>
              </a:spcBef>
              <a:spcAft>
                <a:spcPts val="600"/>
              </a:spcAft>
              <a:buClr>
                <a:schemeClr val="accent2"/>
              </a:buClr>
              <a:buFont typeface="Wingdings" panose="05000000000000000000" pitchFamily="2" charset="2"/>
              <a:buChar char="Ä"/>
            </a:pPr>
            <a:r>
              <a:rPr lang="fr-FR" sz="1100" kern="1600" dirty="0">
                <a:solidFill>
                  <a:srgbClr val="000000"/>
                </a:solidFill>
                <a:ea typeface="PMingLiU" panose="02020500000000000000" pitchFamily="18" charset="-120"/>
                <a:cs typeface="Times New Roman" panose="02020603050405020304" pitchFamily="18" charset="0"/>
              </a:rPr>
              <a:t>Une acquisition de compétences (utilisation de logiciels comme </a:t>
            </a:r>
            <a:r>
              <a:rPr lang="fr-FR" sz="1100" kern="1600" dirty="0" err="1">
                <a:solidFill>
                  <a:srgbClr val="000000"/>
                </a:solidFill>
                <a:ea typeface="PMingLiU" panose="02020500000000000000" pitchFamily="18" charset="-120"/>
                <a:cs typeface="Times New Roman" panose="02020603050405020304" pitchFamily="18" charset="0"/>
              </a:rPr>
              <a:t>Canva</a:t>
            </a:r>
            <a:r>
              <a:rPr lang="fr-FR" sz="1100" kern="1600" dirty="0">
                <a:solidFill>
                  <a:srgbClr val="000000"/>
                </a:solidFill>
                <a:ea typeface="PMingLiU" panose="02020500000000000000" pitchFamily="18" charset="-120"/>
                <a:cs typeface="Times New Roman" panose="02020603050405020304" pitchFamily="18" charset="0"/>
              </a:rPr>
              <a:t> pour promouvoir l’action d’auto-financement, compétences financières pour gérer la trésorerie de l’action, etc.)</a:t>
            </a:r>
          </a:p>
          <a:p>
            <a:pPr marL="0" indent="0" algn="just">
              <a:lnSpc>
                <a:spcPct val="100000"/>
              </a:lnSpc>
              <a:spcBef>
                <a:spcPts val="600"/>
              </a:spcBef>
              <a:spcAft>
                <a:spcPts val="600"/>
              </a:spcAft>
              <a:buClr>
                <a:schemeClr val="accent2"/>
              </a:buClr>
              <a:buNone/>
            </a:pPr>
            <a:r>
              <a:rPr kumimoji="0" lang="fr-FR" sz="1100" b="1"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Ces impacts s’apprécient sur le long terme </a:t>
            </a: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 « </a:t>
            </a:r>
            <a:r>
              <a:rPr lang="fr-FR" sz="1100" i="1" dirty="0">
                <a:effectLst/>
                <a:latin typeface="Corbel" panose="020B0503020204020204" pitchFamily="34" charset="0"/>
                <a:ea typeface="Calibri" panose="020F0502020204030204" pitchFamily="34" charset="0"/>
                <a:cs typeface="Times New Roman" panose="02020603050405020304" pitchFamily="18" charset="0"/>
              </a:rPr>
              <a:t>On observe de belles progressions d’autonomie, mais l’équipe observe qu’il faut autour de 5 ans pour une véritable autonomie </a:t>
            </a:r>
            <a:r>
              <a:rPr lang="fr-FR" sz="1100" dirty="0">
                <a:effectLst/>
                <a:latin typeface="Corbel" panose="020B0503020204020204" pitchFamily="34" charset="0"/>
                <a:ea typeface="Calibri" panose="020F0502020204030204" pitchFamily="34" charset="0"/>
                <a:cs typeface="Times New Roman" panose="02020603050405020304" pitchFamily="18" charset="0"/>
              </a:rPr>
              <a:t>» (Entretien référente). En effet, partir plusieurs années permet aux personnes de monter leur budget, savoir quelles actions mettre en place,</a:t>
            </a:r>
            <a:r>
              <a:rPr lang="fr-FR" sz="1100" dirty="0">
                <a:ea typeface="Calibri" panose="020F0502020204030204" pitchFamily="34" charset="0"/>
                <a:cs typeface="Times New Roman" panose="02020603050405020304" pitchFamily="18" charset="0"/>
              </a:rPr>
              <a:t> et de prendre </a:t>
            </a:r>
            <a:r>
              <a:rPr lang="fr-FR" sz="1100" dirty="0">
                <a:effectLst/>
                <a:latin typeface="Corbel" panose="020B0503020204020204" pitchFamily="34" charset="0"/>
                <a:ea typeface="Calibri" panose="020F0502020204030204" pitchFamily="34" charset="0"/>
                <a:cs typeface="Times New Roman" panose="02020603050405020304" pitchFamily="18" charset="0"/>
              </a:rPr>
              <a:t>des initiatives. </a:t>
            </a:r>
          </a:p>
          <a:p>
            <a:pPr algn="just">
              <a:lnSpc>
                <a:spcPct val="115000"/>
              </a:lnSpc>
              <a:spcBef>
                <a:spcPts val="600"/>
              </a:spcBef>
              <a:spcAft>
                <a:spcPts val="600"/>
              </a:spcAft>
              <a:buClr>
                <a:schemeClr val="accent2"/>
              </a:buClr>
              <a:buFont typeface="Wingdings" panose="05000000000000000000" pitchFamily="2" charset="2"/>
              <a:buChar char="Ä"/>
            </a:pPr>
            <a:endParaRPr kumimoji="0" lang="fr-FR" sz="14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algn="just">
              <a:lnSpc>
                <a:spcPct val="115000"/>
              </a:lnSpc>
              <a:spcBef>
                <a:spcPts val="600"/>
              </a:spcBef>
              <a:spcAft>
                <a:spcPts val="1000"/>
              </a:spcAft>
              <a:buClr>
                <a:schemeClr val="accent2"/>
              </a:buClr>
              <a:buFont typeface="Wingdings" panose="05000000000000000000" pitchFamily="2" charset="2"/>
              <a:buChar char="Ä"/>
            </a:pPr>
            <a:endParaRPr lang="fr-CA" sz="14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30</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graphicFrame>
        <p:nvGraphicFramePr>
          <p:cNvPr id="6" name="Diagramme 5">
            <a:extLst>
              <a:ext uri="{FF2B5EF4-FFF2-40B4-BE49-F238E27FC236}">
                <a16:creationId xmlns:a16="http://schemas.microsoft.com/office/drawing/2014/main" id="{4CC6BE61-6B9B-CDFE-755C-413F2C1D1AF0}"/>
              </a:ext>
            </a:extLst>
          </p:cNvPr>
          <p:cNvGraphicFramePr/>
          <p:nvPr>
            <p:extLst>
              <p:ext uri="{D42A27DB-BD31-4B8C-83A1-F6EECF244321}">
                <p14:modId xmlns:p14="http://schemas.microsoft.com/office/powerpoint/2010/main" val="1061444690"/>
              </p:ext>
            </p:extLst>
          </p:nvPr>
        </p:nvGraphicFramePr>
        <p:xfrm>
          <a:off x="742477" y="2060811"/>
          <a:ext cx="6248777"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e 6">
            <a:extLst>
              <a:ext uri="{FF2B5EF4-FFF2-40B4-BE49-F238E27FC236}">
                <a16:creationId xmlns:a16="http://schemas.microsoft.com/office/drawing/2014/main" id="{B457811F-79C9-93AB-68FF-85EB71AED3B5}"/>
              </a:ext>
            </a:extLst>
          </p:cNvPr>
          <p:cNvGrpSpPr/>
          <p:nvPr/>
        </p:nvGrpSpPr>
        <p:grpSpPr>
          <a:xfrm>
            <a:off x="8760300" y="893411"/>
            <a:ext cx="3168320" cy="3861469"/>
            <a:chOff x="7914984" y="33944"/>
            <a:chExt cx="1121507" cy="2840422"/>
          </a:xfrm>
        </p:grpSpPr>
        <p:sp>
          <p:nvSpPr>
            <p:cNvPr id="8" name="Rectangle : coins arrondis 7">
              <a:extLst>
                <a:ext uri="{FF2B5EF4-FFF2-40B4-BE49-F238E27FC236}">
                  <a16:creationId xmlns:a16="http://schemas.microsoft.com/office/drawing/2014/main" id="{A1304A50-CDC3-2B90-37B4-553760C30429}"/>
                </a:ext>
              </a:extLst>
            </p:cNvPr>
            <p:cNvSpPr/>
            <p:nvPr/>
          </p:nvSpPr>
          <p:spPr>
            <a:xfrm>
              <a:off x="7914984" y="198577"/>
              <a:ext cx="1121507" cy="2675789"/>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r>
                <a:rPr lang="fr-CA" sz="900" dirty="0">
                  <a:solidFill>
                    <a:srgbClr val="000000"/>
                  </a:solidFill>
                  <a:latin typeface="Corbel" panose="020B0503020204020204" pitchFamily="34" charset="0"/>
                  <a:ea typeface="Calibri" panose="020F0502020204030204" pitchFamily="34" charset="0"/>
                  <a:cs typeface="Times New Roman" panose="02020603050405020304" pitchFamily="18" charset="0"/>
                </a:rPr>
                <a:t>Laura, 52 ans, maman solo de 4 enfants, a connu le centre social en 2010 quand son fils est entré à la halte-garderie. Elle s’est progressivement engagée dans des activités pour elle-même, à travers notamment les tables d’hôtes et le théâtre. C’est grâce à l’animatrice famille qu’elle a découvert la possibilité de projets vacances accompagnés par le centre social. Peu rassurée au début car n’étant jamais partie en vacances avec ses enfants, l’accompagnement en proximité du centre social et les échanges avec d’autres familles déjà parties l’ont aidée à franchir le pas. Laura est partie 6 fois en vacances avec l’appui du centre social jusqu’à devenir pleinement autonome dans son organisation. Au fur et à mesure du temps, son ancrage et son implication dans la vie du centre social se sont intensifiés jusqu’à devenir administratrice au printemps 2023.</a:t>
              </a:r>
            </a:p>
          </p:txBody>
        </p:sp>
        <p:sp>
          <p:nvSpPr>
            <p:cNvPr id="9" name="Ellipse 8">
              <a:extLst>
                <a:ext uri="{FF2B5EF4-FFF2-40B4-BE49-F238E27FC236}">
                  <a16:creationId xmlns:a16="http://schemas.microsoft.com/office/drawing/2014/main" id="{7BB6D35A-F6C1-A309-E2B7-44166F983756}"/>
                </a:ext>
              </a:extLst>
            </p:cNvPr>
            <p:cNvSpPr/>
            <p:nvPr/>
          </p:nvSpPr>
          <p:spPr>
            <a:xfrm>
              <a:off x="7986827" y="33944"/>
              <a:ext cx="1003940" cy="457998"/>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Laura, aujourd’hui administratrice du centre social</a:t>
              </a:r>
              <a:endParaRPr lang="fr-FR" sz="1000" dirty="0"/>
            </a:p>
          </p:txBody>
        </p:sp>
      </p:grpSp>
      <p:pic>
        <p:nvPicPr>
          <p:cNvPr id="10" name="Graphique 9" descr="Utilisateur avec un remplissage uni">
            <a:extLst>
              <a:ext uri="{FF2B5EF4-FFF2-40B4-BE49-F238E27FC236}">
                <a16:creationId xmlns:a16="http://schemas.microsoft.com/office/drawing/2014/main" id="{1BC6769E-5921-A56E-FE9F-1D856BDB340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11253" y="353212"/>
            <a:ext cx="540199" cy="540199"/>
          </a:xfrm>
          <a:prstGeom prst="rect">
            <a:avLst/>
          </a:prstGeom>
        </p:spPr>
      </p:pic>
    </p:spTree>
    <p:extLst>
      <p:ext uri="{BB962C8B-B14F-4D97-AF65-F5344CB8AC3E}">
        <p14:creationId xmlns:p14="http://schemas.microsoft.com/office/powerpoint/2010/main" val="69348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473855"/>
            <a:ext cx="6833708" cy="4886967"/>
          </a:xfrm>
        </p:spPr>
        <p:txBody>
          <a:bodyPr/>
          <a:lstStyle/>
          <a:p>
            <a:pPr marL="0" indent="0" algn="just">
              <a:lnSpc>
                <a:spcPct val="115000"/>
              </a:lnSpc>
              <a:spcBef>
                <a:spcPts val="600"/>
              </a:spcBef>
              <a:spcAft>
                <a:spcPts val="1000"/>
              </a:spcAft>
              <a:buNone/>
            </a:pPr>
            <a:r>
              <a:rPr lang="fr-CA" sz="1400" b="1" i="1" kern="1600" dirty="0">
                <a:solidFill>
                  <a:schemeClr val="accent6"/>
                </a:solidFill>
                <a:ea typeface="PMingLiU" panose="02020500000000000000" pitchFamily="18" charset="-120"/>
                <a:cs typeface="Times New Roman" panose="02020603050405020304" pitchFamily="18" charset="0"/>
              </a:rPr>
              <a:t>Un engagement au Centre social et dans les activités proposées</a:t>
            </a:r>
            <a:endParaRPr lang="fr-CA" sz="14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Clr>
                <a:schemeClr val="accent2"/>
              </a:buClr>
              <a:buNone/>
            </a:pP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Les accompagnements collectifs pour les départs </a:t>
            </a:r>
            <a:r>
              <a:rPr lang="fr-FR" sz="1100" kern="1600" dirty="0">
                <a:solidFill>
                  <a:srgbClr val="000000"/>
                </a:solidFill>
                <a:ea typeface="PMingLiU" panose="02020500000000000000" pitchFamily="18" charset="-120"/>
                <a:cs typeface="Times New Roman" panose="02020603050405020304" pitchFamily="18" charset="0"/>
              </a:rPr>
              <a:t>individuels ou collectifs </a:t>
            </a: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ont une forte valeur ajoutée, en ce qu’ils combinent des impacts sur le court terme et sur le long terme en matière d’engagement dans le Centre Social : </a:t>
            </a:r>
          </a:p>
          <a:p>
            <a:pPr algn="just">
              <a:lnSpc>
                <a:spcPct val="115000"/>
              </a:lnSpc>
              <a:spcBef>
                <a:spcPts val="600"/>
              </a:spcBef>
              <a:spcAft>
                <a:spcPts val="1000"/>
              </a:spcAft>
              <a:buClr>
                <a:schemeClr val="accent2"/>
              </a:buClr>
              <a:buFont typeface="Wingdings" panose="05000000000000000000" pitchFamily="2" charset="2"/>
              <a:buChar char=""/>
            </a:pPr>
            <a:r>
              <a:rPr lang="fr-FR" sz="1100" b="1" kern="1600" dirty="0">
                <a:solidFill>
                  <a:srgbClr val="000000"/>
                </a:solidFill>
                <a:ea typeface="PMingLiU" panose="02020500000000000000" pitchFamily="18" charset="-120"/>
                <a:cs typeface="Times New Roman" panose="02020603050405020304" pitchFamily="18" charset="0"/>
              </a:rPr>
              <a:t>Sur le court terme</a:t>
            </a:r>
            <a:r>
              <a:rPr lang="fr-FR" sz="1100" kern="1600" dirty="0">
                <a:solidFill>
                  <a:srgbClr val="000000"/>
                </a:solidFill>
                <a:ea typeface="PMingLiU" panose="02020500000000000000" pitchFamily="18" charset="-120"/>
                <a:cs typeface="Times New Roman" panose="02020603050405020304" pitchFamily="18" charset="0"/>
              </a:rPr>
              <a:t>, une s</a:t>
            </a:r>
            <a:r>
              <a:rPr kumimoji="0" lang="fr-FR" sz="1100" b="0" i="0" u="none" strike="noStrike" kern="1600" cap="none" spc="0" normalizeH="0" baseline="0" noProof="0" dirty="0" err="1">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olidarité</a:t>
            </a: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 et</a:t>
            </a:r>
            <a:r>
              <a:rPr lang="fr-FR" sz="1100" kern="1600" dirty="0">
                <a:solidFill>
                  <a:srgbClr val="000000"/>
                </a:solidFill>
                <a:ea typeface="PMingLiU" panose="02020500000000000000" pitchFamily="18" charset="-120"/>
                <a:cs typeface="Times New Roman" panose="02020603050405020304" pitchFamily="18" charset="0"/>
              </a:rPr>
              <a:t> une</a:t>
            </a: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 entraide </a:t>
            </a:r>
            <a:r>
              <a:rPr lang="fr-FR" sz="1100" kern="1600" dirty="0">
                <a:solidFill>
                  <a:srgbClr val="000000"/>
                </a:solidFill>
                <a:ea typeface="PMingLiU" panose="02020500000000000000" pitchFamily="18" charset="-120"/>
                <a:cs typeface="Times New Roman" panose="02020603050405020304" pitchFamily="18" charset="0"/>
              </a:rPr>
              <a:t>entre participants </a:t>
            </a: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est évidente tout comme la sortie de l’isolement pour certains et le développement du lien social pour tous, principalement dans la mise en place d’événements et d’actions d’auto-financement. </a:t>
            </a:r>
            <a:r>
              <a:rPr lang="fr-FR" sz="1100" kern="1600" dirty="0">
                <a:solidFill>
                  <a:srgbClr val="000000"/>
                </a:solidFill>
                <a:ea typeface="PMingLiU" panose="02020500000000000000" pitchFamily="18" charset="-120"/>
                <a:cs typeface="Times New Roman" panose="02020603050405020304" pitchFamily="18" charset="0"/>
              </a:rPr>
              <a:t>Cette collaboration peut contribuer à motiver un engagement plus long terme au sein de la structure</a:t>
            </a:r>
            <a:endPar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algn="just">
              <a:lnSpc>
                <a:spcPct val="115000"/>
              </a:lnSpc>
              <a:spcBef>
                <a:spcPts val="600"/>
              </a:spcBef>
              <a:spcAft>
                <a:spcPts val="1000"/>
              </a:spcAft>
              <a:buClr>
                <a:schemeClr val="accent2"/>
              </a:buClr>
              <a:buFont typeface="Wingdings" panose="05000000000000000000" pitchFamily="2" charset="2"/>
              <a:buChar char=""/>
            </a:pPr>
            <a:r>
              <a:rPr lang="fr-FR" sz="1100" b="1" kern="1600" dirty="0">
                <a:solidFill>
                  <a:srgbClr val="000000"/>
                </a:solidFill>
                <a:ea typeface="PMingLiU" panose="02020500000000000000" pitchFamily="18" charset="-120"/>
                <a:cs typeface="Times New Roman" panose="02020603050405020304" pitchFamily="18" charset="0"/>
              </a:rPr>
              <a:t>Sur le plus long terme</a:t>
            </a:r>
            <a:r>
              <a:rPr lang="fr-FR" sz="1100" kern="1600" dirty="0">
                <a:solidFill>
                  <a:srgbClr val="000000"/>
                </a:solidFill>
                <a:ea typeface="PMingLiU" panose="02020500000000000000" pitchFamily="18" charset="-120"/>
                <a:cs typeface="Times New Roman" panose="02020603050405020304" pitchFamily="18" charset="0"/>
              </a:rPr>
              <a:t>, les personnes impliquées dans un projet ponctuel de vacances peuvent décider de continuer à s’engager dans de nouveaux projets, au sein du Centre social. Les personnes les plus volontaires et disponibles sont motivées par un sentiment de reconnaissance et de redevabilité envers le Centre Social de les avoir accompagnés, souvent sur une longue durée, et s’engagent dans le centre social, proposent de nouvelles activités. A terme, une minorité s’engage en tant que bénévoles, parfois même au CA de l’association par exemple.</a:t>
            </a:r>
          </a:p>
          <a:p>
            <a:pPr marL="0" indent="0" algn="just">
              <a:lnSpc>
                <a:spcPct val="115000"/>
              </a:lnSpc>
              <a:spcBef>
                <a:spcPts val="600"/>
              </a:spcBef>
              <a:spcAft>
                <a:spcPts val="1000"/>
              </a:spcAft>
              <a:buNone/>
            </a:pPr>
            <a:r>
              <a:rPr lang="fr-CA" sz="1400" b="1" i="1" kern="1600" dirty="0">
                <a:solidFill>
                  <a:schemeClr val="accent6"/>
                </a:solidFill>
                <a:ea typeface="PMingLiU" panose="02020500000000000000" pitchFamily="18" charset="-120"/>
                <a:cs typeface="Times New Roman" panose="02020603050405020304" pitchFamily="18" charset="0"/>
              </a:rPr>
              <a:t>Une fierté, un projet abouti et une volonté de repartir</a:t>
            </a:r>
          </a:p>
          <a:p>
            <a:pPr marL="0" indent="0" algn="just">
              <a:lnSpc>
                <a:spcPct val="115000"/>
              </a:lnSpc>
              <a:spcBef>
                <a:spcPts val="600"/>
              </a:spcBef>
              <a:spcAft>
                <a:spcPts val="1000"/>
              </a:spcAft>
              <a:buClr>
                <a:schemeClr val="accent2"/>
              </a:buClr>
              <a:buNone/>
            </a:pPr>
            <a:r>
              <a:rPr lang="fr-CA" sz="1100" kern="1600" dirty="0">
                <a:solidFill>
                  <a:srgbClr val="000000"/>
                </a:solidFill>
                <a:ea typeface="PMingLiU" panose="02020500000000000000" pitchFamily="18" charset="-120"/>
                <a:cs typeface="Times New Roman" panose="02020603050405020304" pitchFamily="18" charset="0"/>
              </a:rPr>
              <a:t>L’aboutissement du processus d’accompagnement est le départ en vacances. Une fois revenues, les familles ou les personnes (jeunes, personnes seules, </a:t>
            </a:r>
            <a:r>
              <a:rPr lang="fr-CA" sz="1100" kern="1600" dirty="0" err="1">
                <a:solidFill>
                  <a:srgbClr val="000000"/>
                </a:solidFill>
                <a:ea typeface="PMingLiU" panose="02020500000000000000" pitchFamily="18" charset="-120"/>
                <a:cs typeface="Times New Roman" panose="02020603050405020304" pitchFamily="18" charset="0"/>
              </a:rPr>
              <a:t>etc</a:t>
            </a:r>
            <a:r>
              <a:rPr lang="fr-CA" sz="1100" kern="1600" dirty="0">
                <a:solidFill>
                  <a:srgbClr val="000000"/>
                </a:solidFill>
                <a:ea typeface="PMingLiU" panose="02020500000000000000" pitchFamily="18" charset="-120"/>
                <a:cs typeface="Times New Roman" panose="02020603050405020304" pitchFamily="18" charset="0"/>
              </a:rPr>
              <a:t>), manifestent une f</a:t>
            </a:r>
            <a:r>
              <a:rPr kumimoji="0" lang="fr-CA" sz="1100" b="0" i="0" u="none" strike="noStrike" kern="1600" cap="none" spc="0" normalizeH="0" baseline="0" noProof="0" dirty="0" err="1">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ierté</a:t>
            </a:r>
            <a:r>
              <a:rPr kumimoji="0" lang="fr-CA"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 d’avoir réussi à mener le projet au bout et souhaitent repartir seules ensuite, sur des projets personnels ou accompagnées dans la préparation par le Centre social.</a:t>
            </a:r>
          </a:p>
          <a:p>
            <a:pPr marL="0" indent="0" algn="just">
              <a:lnSpc>
                <a:spcPct val="115000"/>
              </a:lnSpc>
              <a:spcBef>
                <a:spcPts val="600"/>
              </a:spcBef>
              <a:spcAft>
                <a:spcPts val="1000"/>
              </a:spcAft>
              <a:buClr>
                <a:schemeClr val="accent2"/>
              </a:buClr>
              <a:buNone/>
            </a:pPr>
            <a:r>
              <a:rPr kumimoji="0" lang="fr-CA" sz="1100" b="1"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Un « parcours</a:t>
            </a:r>
            <a:r>
              <a:rPr lang="fr-CA" sz="1100" b="1" kern="1600" dirty="0">
                <a:solidFill>
                  <a:srgbClr val="000000"/>
                </a:solidFill>
                <a:ea typeface="PMingLiU" panose="02020500000000000000" pitchFamily="18" charset="-120"/>
                <a:cs typeface="Times New Roman" panose="02020603050405020304" pitchFamily="18" charset="0"/>
              </a:rPr>
              <a:t> » se dessine alors, grâce aux aides mobilisées par les Centres Sociaux, d’un accompagnement renforcé en collectif à des départs seuls </a:t>
            </a:r>
            <a:r>
              <a:rPr lang="fr-CA" sz="1100" kern="1600" dirty="0">
                <a:solidFill>
                  <a:srgbClr val="000000"/>
                </a:solidFill>
                <a:ea typeface="PMingLiU" panose="02020500000000000000" pitchFamily="18" charset="-120"/>
                <a:cs typeface="Times New Roman" panose="02020603050405020304" pitchFamily="18" charset="0"/>
              </a:rPr>
              <a:t>: </a:t>
            </a:r>
            <a:r>
              <a:rPr kumimoji="0" lang="fr-CA" sz="1100" b="0" i="1"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 Ca pourrait être intéressant d’ailleurs de communiquer en direction des familles sur cette notion de « parcours », ca peut les aider à se projeter sur la suite, les encourager à aller plus loin » </a:t>
            </a:r>
            <a:r>
              <a:rPr kumimoji="0" lang="fr-CA" sz="1100" b="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(Entretien référente).</a:t>
            </a:r>
          </a:p>
          <a:p>
            <a:pPr algn="just">
              <a:lnSpc>
                <a:spcPct val="115000"/>
              </a:lnSpc>
              <a:spcBef>
                <a:spcPts val="600"/>
              </a:spcBef>
              <a:spcAft>
                <a:spcPts val="1000"/>
              </a:spcAft>
              <a:buClr>
                <a:schemeClr val="accent2"/>
              </a:buClr>
              <a:buFont typeface="Wingdings" panose="05000000000000000000" pitchFamily="2" charset="2"/>
              <a:buChar char=""/>
            </a:pPr>
            <a:endParaRPr lang="fr-FR" sz="1400" kern="1600" dirty="0">
              <a:solidFill>
                <a:srgbClr val="000000"/>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a:xfrm>
            <a:off x="11039009" y="4920742"/>
            <a:ext cx="1110343" cy="365125"/>
          </a:xfrm>
        </p:spPr>
        <p:txBody>
          <a:bodyPr/>
          <a:lstStyle/>
          <a:p>
            <a:fld id="{AD2A36CA-2473-4936-82E1-1F3FFFB5F89E}" type="slidenum">
              <a:rPr lang="fr-FR" smtClean="0"/>
              <a:pPr/>
              <a:t>31</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7" name="Organigramme : Délai 6">
            <a:extLst>
              <a:ext uri="{FF2B5EF4-FFF2-40B4-BE49-F238E27FC236}">
                <a16:creationId xmlns:a16="http://schemas.microsoft.com/office/drawing/2014/main" id="{5A450842-C46D-9792-F51F-31AB71172B07}"/>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4</a:t>
            </a:r>
            <a:endParaRPr lang="fr-FR" sz="2000" dirty="0"/>
          </a:p>
        </p:txBody>
      </p:sp>
      <p:grpSp>
        <p:nvGrpSpPr>
          <p:cNvPr id="8" name="Groupe 7">
            <a:extLst>
              <a:ext uri="{FF2B5EF4-FFF2-40B4-BE49-F238E27FC236}">
                <a16:creationId xmlns:a16="http://schemas.microsoft.com/office/drawing/2014/main" id="{888FC653-7EDD-1E01-1DCC-F309F0FC5272}"/>
              </a:ext>
            </a:extLst>
          </p:cNvPr>
          <p:cNvGrpSpPr/>
          <p:nvPr/>
        </p:nvGrpSpPr>
        <p:grpSpPr>
          <a:xfrm>
            <a:off x="468745" y="110877"/>
            <a:ext cx="618837" cy="523220"/>
            <a:chOff x="905163" y="3186544"/>
            <a:chExt cx="618837" cy="523220"/>
          </a:xfrm>
        </p:grpSpPr>
        <p:sp>
          <p:nvSpPr>
            <p:cNvPr id="9" name="Organigramme : Connecteur 8">
              <a:extLst>
                <a:ext uri="{FF2B5EF4-FFF2-40B4-BE49-F238E27FC236}">
                  <a16:creationId xmlns:a16="http://schemas.microsoft.com/office/drawing/2014/main" id="{F6E93482-EEC7-F2BF-B8E4-5D560AFCD192}"/>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0" name="ZoneTexte 9">
              <a:extLst>
                <a:ext uri="{FF2B5EF4-FFF2-40B4-BE49-F238E27FC236}">
                  <a16:creationId xmlns:a16="http://schemas.microsoft.com/office/drawing/2014/main" id="{6178A310-6C34-A162-0005-CF29FFF238E2}"/>
                </a:ext>
              </a:extLst>
            </p:cNvPr>
            <p:cNvSpPr txBox="1"/>
            <p:nvPr/>
          </p:nvSpPr>
          <p:spPr>
            <a:xfrm>
              <a:off x="905163" y="3186544"/>
              <a:ext cx="618837" cy="523220"/>
            </a:xfrm>
            <a:prstGeom prst="rect">
              <a:avLst/>
            </a:prstGeom>
            <a:noFill/>
          </p:spPr>
          <p:txBody>
            <a:bodyPr wrap="square" rtlCol="0">
              <a:spAutoFit/>
            </a:bodyPr>
            <a:lstStyle/>
            <a:p>
              <a:r>
                <a:rPr lang="fr-CA" sz="1400" dirty="0">
                  <a:solidFill>
                    <a:schemeClr val="bg1"/>
                  </a:solidFill>
                </a:rPr>
                <a:t>4.1</a:t>
              </a:r>
            </a:p>
            <a:p>
              <a:endParaRPr lang="fr-FR" sz="1400" dirty="0">
                <a:solidFill>
                  <a:schemeClr val="bg1"/>
                </a:solidFill>
              </a:endParaRPr>
            </a:p>
          </p:txBody>
        </p:sp>
      </p:grpSp>
      <p:grpSp>
        <p:nvGrpSpPr>
          <p:cNvPr id="11" name="Groupe 10">
            <a:extLst>
              <a:ext uri="{FF2B5EF4-FFF2-40B4-BE49-F238E27FC236}">
                <a16:creationId xmlns:a16="http://schemas.microsoft.com/office/drawing/2014/main" id="{9E19B4D2-2763-D7EB-1D7B-5B44E89EE545}"/>
              </a:ext>
            </a:extLst>
          </p:cNvPr>
          <p:cNvGrpSpPr/>
          <p:nvPr/>
        </p:nvGrpSpPr>
        <p:grpSpPr>
          <a:xfrm>
            <a:off x="7626769" y="649387"/>
            <a:ext cx="3955629" cy="5232798"/>
            <a:chOff x="7081982" y="949567"/>
            <a:chExt cx="2332395" cy="2479434"/>
          </a:xfrm>
        </p:grpSpPr>
        <p:sp>
          <p:nvSpPr>
            <p:cNvPr id="12" name="Rectangle : coins arrondis 11">
              <a:extLst>
                <a:ext uri="{FF2B5EF4-FFF2-40B4-BE49-F238E27FC236}">
                  <a16:creationId xmlns:a16="http://schemas.microsoft.com/office/drawing/2014/main" id="{1289D671-9EAC-3F03-1728-66879D7D36C6}"/>
                </a:ext>
              </a:extLst>
            </p:cNvPr>
            <p:cNvSpPr/>
            <p:nvPr/>
          </p:nvSpPr>
          <p:spPr>
            <a:xfrm>
              <a:off x="7081982" y="992475"/>
              <a:ext cx="2332395" cy="2436526"/>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marR="0" lvl="0" indent="-228600" algn="just" defTabSz="914400" rtl="0" eaLnBrk="1" fontAlgn="auto" latinLnBrk="0" hangingPunct="1">
                <a:lnSpc>
                  <a:spcPct val="115000"/>
                </a:lnSpc>
                <a:spcBef>
                  <a:spcPts val="600"/>
                </a:spcBef>
                <a:spcAft>
                  <a:spcPts val="1000"/>
                </a:spcAft>
                <a:buClr>
                  <a:srgbClr val="8F303E"/>
                </a:buClr>
                <a:buSzTx/>
                <a:buFont typeface="Wingdings" panose="05000000000000000000" pitchFamily="2" charset="2"/>
                <a:buChar char="Ä"/>
                <a:tabLst/>
                <a:defRPr/>
              </a:pPr>
              <a:r>
                <a:rPr kumimoji="0" lang="fr-CA" sz="1000" b="0" i="0" u="none" strike="noStrike" kern="1600" cap="none" spc="0" normalizeH="0" baseline="0" noProof="0" dirty="0">
                  <a:ln>
                    <a:noFill/>
                  </a:ln>
                  <a:solidFill>
                    <a:schemeClr val="bg2"/>
                  </a:solidFill>
                  <a:effectLst/>
                  <a:uLnTx/>
                  <a:uFillTx/>
                  <a:latin typeface="Corbel" panose="020B0503020204020204" pitchFamily="34" charset="0"/>
                  <a:ea typeface="PMingLiU" panose="02020500000000000000" pitchFamily="18" charset="-120"/>
                  <a:cs typeface="Times New Roman" panose="02020603050405020304" pitchFamily="18" charset="0"/>
                </a:rPr>
                <a:t>A Mauléon, les professionnels du centre social font le constat d’une multitude d’impacts positifs aux départs en vacances des familles et de seniors construits collectivement, en particulier un vrai engagement dans la dynamique de la structure:</a:t>
              </a:r>
            </a:p>
            <a:p>
              <a:pPr marL="342900" marR="0" lvl="0" indent="-342900" algn="just" defTabSz="914400" rtl="0" eaLnBrk="1" fontAlgn="auto" latinLnBrk="0" hangingPunct="1">
                <a:lnSpc>
                  <a:spcPct val="115000"/>
                </a:lnSpc>
                <a:spcBef>
                  <a:spcPts val="0"/>
                </a:spcBef>
                <a:spcAft>
                  <a:spcPts val="0"/>
                </a:spcAft>
                <a:buClr>
                  <a:srgbClr val="C96372"/>
                </a:buClr>
                <a:buSzPts val="1000"/>
                <a:buFont typeface="Symbol" panose="05050102010706020507" pitchFamily="18" charset="2"/>
                <a:buChar char=""/>
                <a:tabLst/>
                <a:defRPr/>
              </a:pPr>
              <a:r>
                <a:rPr kumimoji="0" lang="fr-FR" sz="1000" b="0" i="0" u="none" strike="noStrike" kern="1200" cap="none" spc="0" normalizeH="0" baseline="0" noProof="0" dirty="0">
                  <a:ln>
                    <a:noFill/>
                  </a:ln>
                  <a:solidFill>
                    <a:schemeClr val="bg2"/>
                  </a:solidFill>
                  <a:effectLst/>
                  <a:uLnTx/>
                  <a:uFillTx/>
                  <a:latin typeface="Corbel" panose="020B0503020204020204" pitchFamily="34" charset="0"/>
                  <a:ea typeface="Times New Roman" panose="02020603050405020304" pitchFamily="18" charset="0"/>
                  <a:cs typeface="Times New Roman" panose="02020603050405020304" pitchFamily="18" charset="0"/>
                </a:rPr>
                <a:t>Des suites des temps de bilan émergent des nouvelles initiatives :</a:t>
              </a:r>
              <a:endParaRPr kumimoji="0" lang="fr-FR" sz="1000" b="0" i="0" u="none" strike="noStrike" kern="1200" cap="none" spc="0" normalizeH="0" baseline="0" noProof="0" dirty="0">
                <a:ln>
                  <a:noFill/>
                </a:ln>
                <a:solidFill>
                  <a:schemeClr val="bg2"/>
                </a:solidFill>
                <a:effectLst/>
                <a:uLnTx/>
                <a:uFillTx/>
                <a:latin typeface="GillSans"/>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Tx/>
                <a:buSzTx/>
                <a:buFont typeface="Corbel" panose="020B0503020204020204" pitchFamily="34" charset="0"/>
                <a:buChar char="-"/>
                <a:tabLst/>
                <a:defRPr/>
              </a:pPr>
              <a:r>
                <a:rPr lang="fr-FR" sz="10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Un g</a:t>
              </a:r>
              <a:r>
                <a:rPr kumimoji="0" lang="fr-FR" sz="1000" b="0" i="0" u="none" strike="noStrike" kern="1200" cap="none" spc="0" normalizeH="0" baseline="0" noProof="0" dirty="0">
                  <a:ln>
                    <a:noFill/>
                  </a:ln>
                  <a:solidFill>
                    <a:schemeClr val="bg2"/>
                  </a:solidFill>
                  <a:effectLst/>
                  <a:uLnTx/>
                  <a:uFillTx/>
                  <a:latin typeface="Corbel" panose="020B0503020204020204" pitchFamily="34" charset="0"/>
                  <a:ea typeface="Times New Roman" panose="02020603050405020304" pitchFamily="18" charset="0"/>
                  <a:cs typeface="Times New Roman" panose="02020603050405020304" pitchFamily="18" charset="0"/>
                </a:rPr>
                <a:t>roupe de mamans solos</a:t>
              </a:r>
              <a:r>
                <a:rPr lang="fr-FR" sz="10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 qui s’est rencontré dans ce cadre a eu envie de continuer à travailler ensemble pour se donner du « répit » et s’accorder des temps de bien-être et sont accompagnées en ce sens par le centre social</a:t>
              </a:r>
            </a:p>
            <a:p>
              <a:pPr marL="342900" marR="0" lvl="0" indent="-342900" algn="just" defTabSz="914400" rtl="0" eaLnBrk="1" fontAlgn="auto" latinLnBrk="0" hangingPunct="1">
                <a:lnSpc>
                  <a:spcPct val="115000"/>
                </a:lnSpc>
                <a:spcBef>
                  <a:spcPts val="0"/>
                </a:spcBef>
                <a:spcAft>
                  <a:spcPts val="0"/>
                </a:spcAft>
                <a:buClrTx/>
                <a:buSzTx/>
                <a:buFont typeface="Corbel" panose="020B0503020204020204" pitchFamily="34" charset="0"/>
                <a:buChar char="-"/>
                <a:tabLst/>
                <a:defRPr/>
              </a:pPr>
              <a:r>
                <a:rPr kumimoji="0" lang="fr-FR" sz="1000" b="0" i="0" u="none" strike="noStrike" kern="1200" cap="none" spc="0" normalizeH="0" baseline="0" noProof="0" dirty="0">
                  <a:ln>
                    <a:noFill/>
                  </a:ln>
                  <a:solidFill>
                    <a:schemeClr val="bg2"/>
                  </a:solidFill>
                  <a:effectLst/>
                  <a:uLnTx/>
                  <a:uFillTx/>
                  <a:latin typeface="Corbel" panose="020B0503020204020204" pitchFamily="34" charset="0"/>
                  <a:ea typeface="Times New Roman" panose="02020603050405020304" pitchFamily="18" charset="0"/>
                  <a:cs typeface="Times New Roman" panose="02020603050405020304" pitchFamily="18" charset="0"/>
                </a:rPr>
                <a:t>Un atelier « chanter pour se faire plaisir » a été initié suite au voyage d’un groupe de seniors car ils avaient apprécié de chanter des chansons d’avant pendant le séjour</a:t>
              </a:r>
              <a:endParaRPr kumimoji="0" lang="fr-FR" sz="1000" b="0" i="0" u="none" strike="noStrike" kern="1200" cap="none" spc="0" normalizeH="0" baseline="0" noProof="0" dirty="0">
                <a:ln>
                  <a:noFill/>
                </a:ln>
                <a:solidFill>
                  <a:schemeClr val="bg2"/>
                </a:solidFill>
                <a:effectLst/>
                <a:uLnTx/>
                <a:uFillTx/>
                <a:latin typeface="GillSans"/>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Tx/>
                <a:buSzTx/>
                <a:buFont typeface="Corbel" panose="020B0503020204020204" pitchFamily="34" charset="0"/>
                <a:buChar char="-"/>
                <a:tabLst/>
                <a:defRPr/>
              </a:pPr>
              <a:r>
                <a:rPr kumimoji="0" lang="fr-FR" sz="1000" b="0" i="0" u="none" strike="noStrike" kern="1200" cap="none" spc="0" normalizeH="0" baseline="0" noProof="0" dirty="0">
                  <a:ln>
                    <a:noFill/>
                  </a:ln>
                  <a:solidFill>
                    <a:schemeClr val="bg2"/>
                  </a:solidFill>
                  <a:effectLst/>
                  <a:uLnTx/>
                  <a:uFillTx/>
                  <a:latin typeface="Corbel" panose="020B0503020204020204" pitchFamily="34" charset="0"/>
                  <a:ea typeface="Times New Roman" panose="02020603050405020304" pitchFamily="18" charset="0"/>
                  <a:cs typeface="Times New Roman" panose="02020603050405020304" pitchFamily="18" charset="0"/>
                </a:rPr>
                <a:t>Une action « piscine accompagnée » a également été lancée suite à des envies exprimées par les seniors d’apprendre à nager ou à parfaire sa pratique. Le centre social a fait le tour des piscines, identifié un kinésithérapeute à la retraite et réussi à mobiliser 2 auxiliaires de vie sur cette activité qui perdure toujours et a beaucoup de succès.</a:t>
              </a:r>
              <a:endParaRPr kumimoji="0" lang="fr-FR" sz="1000" b="0" i="0" u="none" strike="noStrike" kern="1200" cap="none" spc="0" normalizeH="0" baseline="0" noProof="0" dirty="0">
                <a:ln>
                  <a:noFill/>
                </a:ln>
                <a:solidFill>
                  <a:schemeClr val="bg2"/>
                </a:solidFill>
                <a:effectLst/>
                <a:uLnTx/>
                <a:uFillTx/>
                <a:latin typeface="GillSans"/>
                <a:ea typeface="Times New Roman" panose="02020603050405020304" pitchFamily="18" charset="0"/>
                <a:cs typeface="Times New Roman" panose="02020603050405020304" pitchFamily="18" charset="0"/>
              </a:endParaRPr>
            </a:p>
            <a:p>
              <a:pPr algn="ctr"/>
              <a:endParaRPr lang="fr-FR" sz="1000" dirty="0">
                <a:solidFill>
                  <a:schemeClr val="bg2"/>
                </a:solidFill>
              </a:endParaRPr>
            </a:p>
          </p:txBody>
        </p:sp>
        <p:sp>
          <p:nvSpPr>
            <p:cNvPr id="13" name="Ellipse 12">
              <a:extLst>
                <a:ext uri="{FF2B5EF4-FFF2-40B4-BE49-F238E27FC236}">
                  <a16:creationId xmlns:a16="http://schemas.microsoft.com/office/drawing/2014/main" id="{2C9CA855-5F96-A981-6714-966BA83EDD3B}"/>
                </a:ext>
              </a:extLst>
            </p:cNvPr>
            <p:cNvSpPr/>
            <p:nvPr/>
          </p:nvSpPr>
          <p:spPr>
            <a:xfrm>
              <a:off x="7271983" y="949567"/>
              <a:ext cx="1952392" cy="24084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Des projets vacances qui nourrissent la dynamique du centre social</a:t>
              </a:r>
              <a:endParaRPr lang="fr-FR" sz="1000" dirty="0"/>
            </a:p>
          </p:txBody>
        </p:sp>
      </p:grpSp>
    </p:spTree>
    <p:extLst>
      <p:ext uri="{BB962C8B-B14F-4D97-AF65-F5344CB8AC3E}">
        <p14:creationId xmlns:p14="http://schemas.microsoft.com/office/powerpoint/2010/main" val="3935358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42053"/>
            <a:ext cx="10515600" cy="1325563"/>
          </a:xfrm>
        </p:spPr>
        <p:txBody>
          <a:bodyPr/>
          <a:lstStyle/>
          <a:p>
            <a:r>
              <a:rPr lang="fr-FR" sz="2000" b="1" cap="all" dirty="0">
                <a:solidFill>
                  <a:srgbClr val="595959"/>
                </a:solidFill>
                <a:ea typeface="PMingLiU" panose="02020500000000000000" pitchFamily="18" charset="-120"/>
                <a:cs typeface="Times New Roman" panose="02020603050405020304" pitchFamily="18" charset="0"/>
              </a:rPr>
              <a:t>4</a:t>
            </a:r>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Les </a:t>
            </a:r>
            <a:r>
              <a:rPr lang="fr-FR" sz="2000" b="1" cap="all" dirty="0">
                <a:solidFill>
                  <a:srgbClr val="595959"/>
                </a:solidFill>
                <a:ea typeface="PMingLiU" panose="02020500000000000000" pitchFamily="18" charset="-120"/>
                <a:cs typeface="Times New Roman" panose="02020603050405020304" pitchFamily="18" charset="0"/>
              </a:rPr>
              <a:t>IMPACTS DES PROJETS VACANCES sur les personnes et familles</a:t>
            </a:r>
            <a:br>
              <a:rPr lang="fr-FR" sz="2000" b="1" cap="all" dirty="0">
                <a:solidFill>
                  <a:srgbClr val="595959"/>
                </a:solidFill>
                <a:ea typeface="PMingLiU" panose="02020500000000000000" pitchFamily="18" charset="-120"/>
                <a:cs typeface="Times New Roman" panose="02020603050405020304" pitchFamily="18" charset="0"/>
              </a:rPr>
            </a:br>
            <a:r>
              <a:rPr lang="fr-FR" sz="1800" b="1" cap="all" dirty="0">
                <a:solidFill>
                  <a:schemeClr val="tx2"/>
                </a:solidFill>
                <a:ea typeface="PMingLiU" panose="02020500000000000000" pitchFamily="18" charset="-120"/>
                <a:cs typeface="Times New Roman" panose="02020603050405020304" pitchFamily="18" charset="0"/>
              </a:rPr>
              <a:t>4.2</a:t>
            </a:r>
            <a:r>
              <a:rPr lang="fr-FR" sz="1800" b="1" cap="all" dirty="0">
                <a:solidFill>
                  <a:srgbClr val="595959"/>
                </a:solidFill>
                <a:ea typeface="PMingLiU" panose="02020500000000000000" pitchFamily="18" charset="-120"/>
                <a:cs typeface="Times New Roman" panose="02020603050405020304" pitchFamily="18" charset="0"/>
              </a:rPr>
              <a:t> </a:t>
            </a:r>
            <a:r>
              <a:rPr lang="fr-CA" sz="1800" b="1" i="1" kern="1600" cap="small" dirty="0">
                <a:solidFill>
                  <a:srgbClr val="C96372"/>
                </a:solidFill>
                <a:ea typeface="PMingLiU" panose="02020500000000000000" pitchFamily="18" charset="-120"/>
                <a:cs typeface="Times New Roman" panose="02020603050405020304" pitchFamily="18" charset="0"/>
              </a:rPr>
              <a:t>Les 3 grands registres d’impacts des vacances sur les personnes et familles</a:t>
            </a:r>
            <a:br>
              <a:rPr lang="fr-CA" sz="2000" b="1" i="1" kern="1600"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1051633"/>
            <a:ext cx="10972796" cy="5172128"/>
          </a:xfrm>
        </p:spPr>
        <p:txBody>
          <a:bodyPr/>
          <a:lstStyle/>
          <a:p>
            <a:pPr marL="0" indent="0" algn="just">
              <a:lnSpc>
                <a:spcPct val="115000"/>
              </a:lnSpc>
              <a:spcBef>
                <a:spcPts val="600"/>
              </a:spcBef>
              <a:spcAft>
                <a:spcPts val="1000"/>
              </a:spcAft>
              <a:buNone/>
            </a:pPr>
            <a:r>
              <a:rPr lang="fr-FR" sz="1400" b="1" i="1" kern="1600" dirty="0">
                <a:solidFill>
                  <a:schemeClr val="accent6"/>
                </a:solidFill>
                <a:ea typeface="PMingLiU" panose="02020500000000000000" pitchFamily="18" charset="-120"/>
                <a:cs typeface="Times New Roman" panose="02020603050405020304" pitchFamily="18" charset="0"/>
              </a:rPr>
              <a:t>Des impacts multiples et positifs perçus à l’issue des vacances</a:t>
            </a:r>
          </a:p>
          <a:p>
            <a:pPr marL="0" indent="0" algn="just">
              <a:lnSpc>
                <a:spcPct val="115000"/>
              </a:lnSpc>
              <a:spcBef>
                <a:spcPts val="600"/>
              </a:spcBef>
              <a:spcAft>
                <a:spcPts val="1000"/>
              </a:spcAft>
              <a:buNone/>
            </a:pPr>
            <a:r>
              <a:rPr lang="fr-FR" sz="1100" kern="1600" dirty="0">
                <a:ea typeface="PMingLiU" panose="02020500000000000000" pitchFamily="18" charset="-120"/>
                <a:cs typeface="Times New Roman" panose="02020603050405020304" pitchFamily="18" charset="0"/>
              </a:rPr>
              <a:t>Les impacts des vacances sur les personnes et les familles sont perçus à l’issue des vacances et peuvent être de plusieurs ordres. Ces impacts sont classés en trois registres distincts et non exclusifs entre eux. A travers les  entretiens, ces impacts ont été exprimés par les familles elles-mêmes et par les professionnels des Centres Sociaux. </a:t>
            </a:r>
          </a:p>
          <a:p>
            <a:pPr marL="0" indent="0" algn="just">
              <a:lnSpc>
                <a:spcPct val="115000"/>
              </a:lnSpc>
              <a:spcBef>
                <a:spcPts val="600"/>
              </a:spcBef>
              <a:spcAft>
                <a:spcPts val="1000"/>
              </a:spcAft>
              <a:buNone/>
            </a:pPr>
            <a:r>
              <a:rPr lang="fr-FR" sz="1100" kern="1600" dirty="0">
                <a:ea typeface="PMingLiU" panose="02020500000000000000" pitchFamily="18" charset="-120"/>
                <a:cs typeface="Times New Roman" panose="02020603050405020304" pitchFamily="18" charset="0"/>
              </a:rPr>
              <a:t>En synthèse, les 3 types d’impacts, déclinés par la suite catégorie par catégorie et illustrés d’exemples concrets.</a:t>
            </a:r>
          </a:p>
          <a:p>
            <a:pPr marL="0" indent="0" algn="just">
              <a:lnSpc>
                <a:spcPct val="115000"/>
              </a:lnSpc>
              <a:spcBef>
                <a:spcPts val="600"/>
              </a:spcBef>
              <a:spcAft>
                <a:spcPts val="1000"/>
              </a:spcAft>
              <a:buNone/>
            </a:pPr>
            <a:endParaRPr lang="fr-FR" sz="14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32</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graphicFrame>
        <p:nvGraphicFramePr>
          <p:cNvPr id="11" name="Diagramme 10">
            <a:extLst>
              <a:ext uri="{FF2B5EF4-FFF2-40B4-BE49-F238E27FC236}">
                <a16:creationId xmlns:a16="http://schemas.microsoft.com/office/drawing/2014/main" id="{5A1F2878-EFC0-1BD3-6076-D603042F4474}"/>
              </a:ext>
            </a:extLst>
          </p:cNvPr>
          <p:cNvGraphicFramePr/>
          <p:nvPr>
            <p:extLst>
              <p:ext uri="{D42A27DB-BD31-4B8C-83A1-F6EECF244321}">
                <p14:modId xmlns:p14="http://schemas.microsoft.com/office/powerpoint/2010/main" val="3500599726"/>
              </p:ext>
            </p:extLst>
          </p:nvPr>
        </p:nvGraphicFramePr>
        <p:xfrm>
          <a:off x="609602" y="2759157"/>
          <a:ext cx="10972796" cy="2794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643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1" y="430012"/>
            <a:ext cx="10515600" cy="5172128"/>
          </a:xfrm>
        </p:spPr>
        <p:txBody>
          <a:bodyPr/>
          <a:lstStyle/>
          <a:p>
            <a:pPr marL="0" indent="0">
              <a:buNone/>
            </a:pPr>
            <a:r>
              <a:rPr lang="fr-FR" sz="1400" b="1" i="1" kern="1600" dirty="0">
                <a:solidFill>
                  <a:schemeClr val="accent6"/>
                </a:solidFill>
                <a:ea typeface="PMingLiU" panose="02020500000000000000" pitchFamily="18" charset="-120"/>
                <a:cs typeface="Times New Roman" panose="02020603050405020304" pitchFamily="18" charset="0"/>
              </a:rPr>
              <a:t>Les impacts personnels, en matière de bien-être</a:t>
            </a:r>
          </a:p>
          <a:p>
            <a:pPr marL="0" indent="0" algn="just">
              <a:lnSpc>
                <a:spcPct val="115000"/>
              </a:lnSpc>
              <a:spcBef>
                <a:spcPts val="600"/>
              </a:spcBef>
              <a:spcAft>
                <a:spcPts val="1000"/>
              </a:spcAft>
              <a:buNone/>
            </a:pPr>
            <a:endParaRPr lang="fr-FR" sz="14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33</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7" name="ZoneTexte 6">
            <a:extLst>
              <a:ext uri="{FF2B5EF4-FFF2-40B4-BE49-F238E27FC236}">
                <a16:creationId xmlns:a16="http://schemas.microsoft.com/office/drawing/2014/main" id="{50F16110-B86C-A6E2-4051-E351BA5E667B}"/>
              </a:ext>
            </a:extLst>
          </p:cNvPr>
          <p:cNvSpPr txBox="1"/>
          <p:nvPr/>
        </p:nvSpPr>
        <p:spPr>
          <a:xfrm>
            <a:off x="609601" y="812989"/>
            <a:ext cx="5178097" cy="4589846"/>
          </a:xfrm>
          <a:prstGeom prst="rect">
            <a:avLst/>
          </a:prstGeom>
          <a:noFill/>
        </p:spPr>
        <p:txBody>
          <a:bodyPr wrap="square">
            <a:spAutoFit/>
          </a:bodyPr>
          <a:lstStyle/>
          <a:p>
            <a:pPr marL="171450" indent="-171450" algn="just">
              <a:lnSpc>
                <a:spcPct val="115000"/>
              </a:lnSpc>
              <a:spcBef>
                <a:spcPts val="600"/>
              </a:spcBef>
              <a:spcAft>
                <a:spcPts val="1000"/>
              </a:spcAft>
              <a:buClr>
                <a:schemeClr val="accent2"/>
              </a:buClr>
              <a:buFont typeface="Wingdings" panose="05000000000000000000" pitchFamily="2" charset="2"/>
              <a:buChar char=""/>
            </a:pPr>
            <a:r>
              <a:rPr lang="fr-FR" sz="1100" b="1" kern="1600" dirty="0">
                <a:solidFill>
                  <a:schemeClr val="bg2"/>
                </a:solidFill>
                <a:ea typeface="PMingLiU" panose="02020500000000000000" pitchFamily="18" charset="-120"/>
                <a:cs typeface="Times New Roman" panose="02020603050405020304" pitchFamily="18" charset="0"/>
              </a:rPr>
              <a:t>Le bien-être : </a:t>
            </a:r>
            <a:r>
              <a:rPr lang="fr-FR" sz="1100" kern="1600" dirty="0">
                <a:solidFill>
                  <a:schemeClr val="bg2"/>
                </a:solidFill>
                <a:ea typeface="PMingLiU" panose="02020500000000000000" pitchFamily="18" charset="-120"/>
                <a:cs typeface="Times New Roman" panose="02020603050405020304" pitchFamily="18" charset="0"/>
              </a:rPr>
              <a:t>Ces effets des vacances sur les personnes sont immédiats. Il s’agit d’un bien-être trouvé pour les familles, les jeunes et les séniors. « Couper du quotidien » et « s’aérer la tête », « oublier ses soucis » sont les effets les plus exprimés par les personnes interrogées qui déclarent avoir pris  du bon temps, loin de leur lieu de vie. Pour les professionnels, cet impact est visible puisque les personnes reviennent de vacances « rayonnantes » (entretien référente) avec </a:t>
            </a:r>
            <a:r>
              <a:rPr lang="fr-CA" sz="1100" kern="1600" dirty="0">
                <a:solidFill>
                  <a:schemeClr val="bg2"/>
                </a:solidFill>
                <a:ea typeface="PMingLiU" panose="02020500000000000000" pitchFamily="18" charset="-120"/>
                <a:cs typeface="Times New Roman" panose="02020603050405020304" pitchFamily="18" charset="0"/>
              </a:rPr>
              <a:t> « de l’énergie, du peps ». </a:t>
            </a:r>
            <a:r>
              <a:rPr lang="fr-FR" sz="1100" kern="1600" dirty="0">
                <a:solidFill>
                  <a:schemeClr val="bg2"/>
                </a:solidFill>
                <a:ea typeface="PMingLiU" panose="02020500000000000000" pitchFamily="18" charset="-120"/>
                <a:cs typeface="Times New Roman" panose="02020603050405020304" pitchFamily="18" charset="0"/>
              </a:rPr>
              <a:t>Ce constat est similaire quel que soit le type de séjour (individuel ou collectif), le lieu (à la mer, la montagne, la ville…), les profils des vacanciers et les dispositifs utilisés. </a:t>
            </a:r>
          </a:p>
          <a:p>
            <a:pPr algn="just">
              <a:lnSpc>
                <a:spcPct val="115000"/>
              </a:lnSpc>
              <a:spcBef>
                <a:spcPts val="600"/>
              </a:spcBef>
              <a:spcAft>
                <a:spcPts val="1000"/>
              </a:spcAft>
              <a:buClr>
                <a:schemeClr val="accent2"/>
              </a:buClr>
            </a:pPr>
            <a:r>
              <a:rPr lang="fr-FR" sz="1100" kern="1600" dirty="0">
                <a:solidFill>
                  <a:schemeClr val="bg2"/>
                </a:solidFill>
                <a:ea typeface="PMingLiU" panose="02020500000000000000" pitchFamily="18" charset="-120"/>
                <a:cs typeface="Times New Roman" panose="02020603050405020304" pitchFamily="18" charset="0"/>
              </a:rPr>
              <a:t>Cet impact principal sur le bien-être, s’il est fortement ressenti au moment des vacances, ne dure toutefois pas dans l’année. Les difficultés du quotidien « reprennent vite le dessus » (entretiens familles). L’impact long terme perçu est celui des souvenirs conservés, qui peuvent donner l’envie de repartir l’année suivante.</a:t>
            </a:r>
          </a:p>
          <a:p>
            <a:pPr marL="171450" indent="-171450" algn="just">
              <a:lnSpc>
                <a:spcPct val="115000"/>
              </a:lnSpc>
              <a:spcBef>
                <a:spcPts val="600"/>
              </a:spcBef>
              <a:spcAft>
                <a:spcPts val="1000"/>
              </a:spcAft>
              <a:buClr>
                <a:schemeClr val="accent2"/>
              </a:buClr>
              <a:buFont typeface="Wingdings" panose="05000000000000000000" pitchFamily="2" charset="2"/>
              <a:buChar char=""/>
            </a:pPr>
            <a:r>
              <a:rPr lang="fr-FR" sz="1100" b="1" kern="1600" dirty="0">
                <a:solidFill>
                  <a:schemeClr val="bg2"/>
                </a:solidFill>
                <a:ea typeface="PMingLiU" panose="02020500000000000000" pitchFamily="18" charset="-120"/>
                <a:cs typeface="Times New Roman" panose="02020603050405020304" pitchFamily="18" charset="0"/>
              </a:rPr>
              <a:t>La d</a:t>
            </a:r>
            <a:r>
              <a:rPr lang="fr-CA" sz="1100" b="1" kern="1600" dirty="0" err="1">
                <a:solidFill>
                  <a:schemeClr val="bg2"/>
                </a:solidFill>
                <a:ea typeface="PMingLiU" panose="02020500000000000000" pitchFamily="18" charset="-120"/>
                <a:cs typeface="Times New Roman" panose="02020603050405020304" pitchFamily="18" charset="0"/>
              </a:rPr>
              <a:t>écouverte</a:t>
            </a:r>
            <a:r>
              <a:rPr lang="fr-CA" sz="1100" b="1" kern="1600" dirty="0">
                <a:solidFill>
                  <a:schemeClr val="bg2"/>
                </a:solidFill>
                <a:ea typeface="PMingLiU" panose="02020500000000000000" pitchFamily="18" charset="-120"/>
                <a:cs typeface="Times New Roman" panose="02020603050405020304" pitchFamily="18" charset="0"/>
              </a:rPr>
              <a:t> </a:t>
            </a:r>
            <a:r>
              <a:rPr lang="fr-CA" sz="1100" kern="1600" dirty="0">
                <a:solidFill>
                  <a:schemeClr val="bg2"/>
                </a:solidFill>
                <a:ea typeface="PMingLiU" panose="02020500000000000000" pitchFamily="18" charset="-120"/>
                <a:cs typeface="Times New Roman" panose="02020603050405020304" pitchFamily="18" charset="0"/>
              </a:rPr>
              <a:t>: pour les parents et les enfants d'un nouveau lieu (région) et d’un environnement (mer ou montagne) est un vrai « bol d’air frais » (entretien maman), une possibilité de quitter le quotidien. </a:t>
            </a:r>
            <a:r>
              <a:rPr lang="fr-FR" sz="1100" kern="1600" dirty="0">
                <a:solidFill>
                  <a:schemeClr val="bg2"/>
                </a:solidFill>
                <a:ea typeface="PMingLiU" panose="02020500000000000000" pitchFamily="18" charset="-120"/>
                <a:cs typeface="Times New Roman" panose="02020603050405020304" pitchFamily="18" charset="0"/>
              </a:rPr>
              <a:t>Pour les jeunes, la possibilité de découvrir de nouvelles activités est une façon de « s’amuser », « profiter », en prenant l’air.</a:t>
            </a:r>
            <a:r>
              <a:rPr lang="fr-CA" sz="1100" kern="1600" dirty="0">
                <a:solidFill>
                  <a:schemeClr val="bg2"/>
                </a:solidFill>
                <a:ea typeface="PMingLiU" panose="02020500000000000000" pitchFamily="18" charset="-120"/>
                <a:cs typeface="Times New Roman" panose="02020603050405020304" pitchFamily="18" charset="0"/>
              </a:rPr>
              <a:t> </a:t>
            </a:r>
          </a:p>
          <a:p>
            <a:pPr algn="just">
              <a:lnSpc>
                <a:spcPct val="115000"/>
              </a:lnSpc>
              <a:spcBef>
                <a:spcPts val="600"/>
              </a:spcBef>
              <a:spcAft>
                <a:spcPts val="1000"/>
              </a:spcAft>
              <a:buClr>
                <a:schemeClr val="accent2"/>
              </a:buClr>
            </a:pPr>
            <a:r>
              <a:rPr lang="fr-CA" sz="1100" kern="1600" dirty="0">
                <a:solidFill>
                  <a:schemeClr val="bg2"/>
                </a:solidFill>
                <a:ea typeface="PMingLiU" panose="02020500000000000000" pitchFamily="18" charset="-120"/>
                <a:cs typeface="Times New Roman" panose="02020603050405020304" pitchFamily="18" charset="0"/>
              </a:rPr>
              <a:t>La découverte d’une culture ou du patrimoine national est secondaire. Ce n’est pas le sujet le plus investi par les familles et les centres sociaux. Les initiatives sont ponctuelles et dépendantes d’un projet spécifique (visite d’une ville, visite d’un musée). </a:t>
            </a:r>
            <a:endParaRPr lang="fr-FR" sz="1100" b="1" i="1" kern="1600" dirty="0">
              <a:solidFill>
                <a:schemeClr val="bg2"/>
              </a:solidFill>
              <a:latin typeface="Corbel" panose="020B0503020204020204" pitchFamily="34" charset="0"/>
              <a:ea typeface="PMingLiU" panose="02020500000000000000" pitchFamily="18" charset="-120"/>
              <a:cs typeface="Times New Roman" panose="02020603050405020304" pitchFamily="18" charset="0"/>
            </a:endParaRPr>
          </a:p>
        </p:txBody>
      </p:sp>
      <p:sp>
        <p:nvSpPr>
          <p:cNvPr id="9" name="Organigramme : Délai 8">
            <a:extLst>
              <a:ext uri="{FF2B5EF4-FFF2-40B4-BE49-F238E27FC236}">
                <a16:creationId xmlns:a16="http://schemas.microsoft.com/office/drawing/2014/main" id="{222D0483-734A-4150-E607-97FA0A721986}"/>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4</a:t>
            </a:r>
            <a:endParaRPr lang="fr-FR" sz="2000" dirty="0"/>
          </a:p>
        </p:txBody>
      </p:sp>
      <p:grpSp>
        <p:nvGrpSpPr>
          <p:cNvPr id="10" name="Groupe 9">
            <a:extLst>
              <a:ext uri="{FF2B5EF4-FFF2-40B4-BE49-F238E27FC236}">
                <a16:creationId xmlns:a16="http://schemas.microsoft.com/office/drawing/2014/main" id="{793D78C1-28CF-B963-212A-A8C8E0B35A8C}"/>
              </a:ext>
            </a:extLst>
          </p:cNvPr>
          <p:cNvGrpSpPr/>
          <p:nvPr/>
        </p:nvGrpSpPr>
        <p:grpSpPr>
          <a:xfrm>
            <a:off x="468745" y="110877"/>
            <a:ext cx="618837" cy="523220"/>
            <a:chOff x="905163" y="3186544"/>
            <a:chExt cx="618837" cy="523220"/>
          </a:xfrm>
        </p:grpSpPr>
        <p:sp>
          <p:nvSpPr>
            <p:cNvPr id="11" name="Organigramme : Connecteur 10">
              <a:extLst>
                <a:ext uri="{FF2B5EF4-FFF2-40B4-BE49-F238E27FC236}">
                  <a16:creationId xmlns:a16="http://schemas.microsoft.com/office/drawing/2014/main" id="{B22C4DD9-1AE1-BF5A-375C-7489DFDC7E48}"/>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2" name="ZoneTexte 11">
              <a:extLst>
                <a:ext uri="{FF2B5EF4-FFF2-40B4-BE49-F238E27FC236}">
                  <a16:creationId xmlns:a16="http://schemas.microsoft.com/office/drawing/2014/main" id="{DE51C871-AAB7-E0E2-F459-B5C48E8ECF36}"/>
                </a:ext>
              </a:extLst>
            </p:cNvPr>
            <p:cNvSpPr txBox="1"/>
            <p:nvPr/>
          </p:nvSpPr>
          <p:spPr>
            <a:xfrm>
              <a:off x="905163" y="3186544"/>
              <a:ext cx="618837" cy="523220"/>
            </a:xfrm>
            <a:prstGeom prst="rect">
              <a:avLst/>
            </a:prstGeom>
            <a:noFill/>
          </p:spPr>
          <p:txBody>
            <a:bodyPr wrap="square" rtlCol="0">
              <a:spAutoFit/>
            </a:bodyPr>
            <a:lstStyle/>
            <a:p>
              <a:r>
                <a:rPr lang="fr-CA" sz="1400" dirty="0">
                  <a:solidFill>
                    <a:schemeClr val="bg1"/>
                  </a:solidFill>
                </a:rPr>
                <a:t>4.2</a:t>
              </a:r>
            </a:p>
            <a:p>
              <a:endParaRPr lang="fr-FR" sz="1400" dirty="0">
                <a:solidFill>
                  <a:schemeClr val="bg1"/>
                </a:solidFill>
              </a:endParaRPr>
            </a:p>
          </p:txBody>
        </p:sp>
      </p:grpSp>
      <p:sp>
        <p:nvSpPr>
          <p:cNvPr id="6" name="ZoneTexte 5">
            <a:extLst>
              <a:ext uri="{FF2B5EF4-FFF2-40B4-BE49-F238E27FC236}">
                <a16:creationId xmlns:a16="http://schemas.microsoft.com/office/drawing/2014/main" id="{6884383C-F202-57A7-1A89-0D5DEB682769}"/>
              </a:ext>
            </a:extLst>
          </p:cNvPr>
          <p:cNvSpPr txBox="1"/>
          <p:nvPr/>
        </p:nvSpPr>
        <p:spPr>
          <a:xfrm>
            <a:off x="6150429" y="812989"/>
            <a:ext cx="5431970" cy="2437975"/>
          </a:xfrm>
          <a:prstGeom prst="rect">
            <a:avLst/>
          </a:prstGeom>
          <a:noFill/>
        </p:spPr>
        <p:txBody>
          <a:bodyPr wrap="square">
            <a:spAutoFit/>
          </a:bodyPr>
          <a:lstStyle/>
          <a:p>
            <a:pPr marR="0" lvl="0" algn="just" defTabSz="914400" rtl="0" eaLnBrk="1" fontAlgn="auto" latinLnBrk="0" hangingPunct="1">
              <a:lnSpc>
                <a:spcPct val="115000"/>
              </a:lnSpc>
              <a:spcBef>
                <a:spcPts val="600"/>
              </a:spcBef>
              <a:spcAft>
                <a:spcPts val="1000"/>
              </a:spcAft>
              <a:buClr>
                <a:srgbClr val="8F303E"/>
              </a:buClr>
              <a:buSzTx/>
              <a:tabLst/>
              <a:defRPr/>
            </a:pPr>
            <a:r>
              <a:rPr lang="fr-CA" sz="1100" kern="1600" dirty="0">
                <a:solidFill>
                  <a:schemeClr val="bg2"/>
                </a:solidFill>
                <a:ea typeface="PMingLiU" panose="02020500000000000000" pitchFamily="18" charset="-120"/>
                <a:cs typeface="Times New Roman" panose="02020603050405020304" pitchFamily="18" charset="0"/>
              </a:rPr>
              <a:t>Ainsi, par exemple, des jeunes ont pu choisir de partir à Londres pour quelques jours, des participants de séjours collectifs ont pu visiter un musée pendant leur séjour à la montagne ou à la ville, un projet de visite du Sénat a pu être planifié. Ces vacances sont le plus souvent financé par la CAF mais des compléments de l’ANCV peuvent être mobilisés selon les situations.</a:t>
            </a:r>
            <a:endParaRPr kumimoji="0" lang="fr-FR" sz="1100" b="1" i="0" u="none" strike="noStrike" kern="1600" cap="none" spc="0" normalizeH="0" baseline="0" noProof="0" dirty="0">
              <a:ln>
                <a:noFill/>
              </a:ln>
              <a:solidFill>
                <a:srgbClr val="000000"/>
              </a:solidFill>
              <a:effectLst/>
              <a:uLnTx/>
              <a:uFillTx/>
              <a:latin typeface="Corbel"/>
              <a:ea typeface="PMingLiU" panose="02020500000000000000" pitchFamily="18" charset="-120"/>
              <a:cs typeface="Times New Roman" panose="02020603050405020304" pitchFamily="18" charset="0"/>
            </a:endParaRPr>
          </a:p>
          <a:p>
            <a:pPr marL="171450" marR="0" lvl="0" indent="-171450" algn="just" defTabSz="914400" rtl="0" eaLnBrk="1" fontAlgn="auto" latinLnBrk="0" hangingPunct="1">
              <a:lnSpc>
                <a:spcPct val="115000"/>
              </a:lnSpc>
              <a:spcBef>
                <a:spcPts val="600"/>
              </a:spcBef>
              <a:spcAft>
                <a:spcPts val="1000"/>
              </a:spcAft>
              <a:buClr>
                <a:srgbClr val="8F303E"/>
              </a:buClr>
              <a:buSzTx/>
              <a:buFont typeface="Wingdings" panose="05000000000000000000" pitchFamily="2" charset="2"/>
              <a:buChar char=""/>
              <a:tabLst/>
              <a:defRPr/>
            </a:pPr>
            <a:r>
              <a:rPr kumimoji="0" lang="fr-FR" sz="1100" b="1" i="0" u="none" strike="noStrike" kern="1600" cap="none" spc="0" normalizeH="0" baseline="0" noProof="0" dirty="0">
                <a:ln>
                  <a:noFill/>
                </a:ln>
                <a:solidFill>
                  <a:srgbClr val="000000"/>
                </a:solidFill>
                <a:effectLst/>
                <a:uLnTx/>
                <a:uFillTx/>
                <a:latin typeface="Corbel"/>
                <a:ea typeface="PMingLiU" panose="02020500000000000000" pitchFamily="18" charset="-120"/>
                <a:cs typeface="Times New Roman" panose="02020603050405020304" pitchFamily="18" charset="0"/>
              </a:rPr>
              <a:t>Le répit : </a:t>
            </a:r>
            <a:r>
              <a:rPr kumimoji="0" lang="fr-FR" sz="1100" b="0" i="0" u="none" strike="noStrike" kern="1600" cap="none" spc="0" normalizeH="0" baseline="0" noProof="0" dirty="0">
                <a:ln>
                  <a:noFill/>
                </a:ln>
                <a:solidFill>
                  <a:srgbClr val="000000"/>
                </a:solidFill>
                <a:effectLst/>
                <a:uLnTx/>
                <a:uFillTx/>
                <a:latin typeface="Corbel"/>
                <a:ea typeface="PMingLiU" panose="02020500000000000000" pitchFamily="18" charset="-120"/>
                <a:cs typeface="Times New Roman" panose="02020603050405020304" pitchFamily="18" charset="0"/>
              </a:rPr>
              <a:t>nomment dans les séjours collectifs, lorsque les familles ont le sentiment d’avoir une charge quotidienne partagée et allégée </a:t>
            </a:r>
            <a:r>
              <a:rPr kumimoji="0" lang="fr-CA" sz="1100" b="0" i="0" u="none" strike="noStrike" kern="1600" cap="none" spc="0" normalizeH="0" baseline="0" noProof="0" dirty="0">
                <a:ln>
                  <a:noFill/>
                </a:ln>
                <a:solidFill>
                  <a:srgbClr val="000000"/>
                </a:solidFill>
                <a:effectLst/>
                <a:uLnTx/>
                <a:uFillTx/>
                <a:latin typeface="Corbel"/>
                <a:ea typeface="PMingLiU" panose="02020500000000000000" pitchFamily="18" charset="-120"/>
                <a:cs typeface="Times New Roman" panose="02020603050405020304" pitchFamily="18" charset="0"/>
              </a:rPr>
              <a:t>(ménage, cuisine, courses, déplacements facilités...). Certaines mères de familles disent « avoir soufflé », loin de certaines préoccupations administratives ou familiales. </a:t>
            </a:r>
          </a:p>
          <a:p>
            <a:pPr marL="171450" marR="0" lvl="0" indent="-171450" algn="just" defTabSz="914400" rtl="0" eaLnBrk="1" fontAlgn="auto" latinLnBrk="0" hangingPunct="1">
              <a:lnSpc>
                <a:spcPct val="115000"/>
              </a:lnSpc>
              <a:spcBef>
                <a:spcPts val="600"/>
              </a:spcBef>
              <a:spcAft>
                <a:spcPts val="1000"/>
              </a:spcAft>
              <a:buClr>
                <a:srgbClr val="8F303E"/>
              </a:buClr>
              <a:buSzTx/>
              <a:buFont typeface="Wingdings" panose="05000000000000000000" pitchFamily="2" charset="2"/>
              <a:buChar char=""/>
              <a:tabLst/>
              <a:defRPr/>
            </a:pPr>
            <a:endParaRPr lang="fr-CA" sz="1100" kern="1600" dirty="0">
              <a:solidFill>
                <a:srgbClr val="000000"/>
              </a:solidFill>
              <a:latin typeface="Corbel"/>
              <a:ea typeface="PMingLiU" panose="02020500000000000000" pitchFamily="18" charset="-120"/>
              <a:cs typeface="Times New Roman" panose="02020603050405020304" pitchFamily="18" charset="0"/>
            </a:endParaRPr>
          </a:p>
        </p:txBody>
      </p:sp>
      <p:grpSp>
        <p:nvGrpSpPr>
          <p:cNvPr id="2" name="Groupe 1">
            <a:extLst>
              <a:ext uri="{FF2B5EF4-FFF2-40B4-BE49-F238E27FC236}">
                <a16:creationId xmlns:a16="http://schemas.microsoft.com/office/drawing/2014/main" id="{845AEEA2-FB86-5819-3AED-48A1ACCBDC91}"/>
              </a:ext>
            </a:extLst>
          </p:cNvPr>
          <p:cNvGrpSpPr/>
          <p:nvPr/>
        </p:nvGrpSpPr>
        <p:grpSpPr>
          <a:xfrm>
            <a:off x="6096000" y="2904190"/>
            <a:ext cx="2194947" cy="3172330"/>
            <a:chOff x="6374910" y="475020"/>
            <a:chExt cx="2580462" cy="1823492"/>
          </a:xfrm>
        </p:grpSpPr>
        <p:sp>
          <p:nvSpPr>
            <p:cNvPr id="8" name="Rectangle : coins arrondis 7">
              <a:extLst>
                <a:ext uri="{FF2B5EF4-FFF2-40B4-BE49-F238E27FC236}">
                  <a16:creationId xmlns:a16="http://schemas.microsoft.com/office/drawing/2014/main" id="{3D437AFF-BE27-FEB2-7121-00064CF6F3CB}"/>
                </a:ext>
              </a:extLst>
            </p:cNvPr>
            <p:cNvSpPr/>
            <p:nvPr/>
          </p:nvSpPr>
          <p:spPr>
            <a:xfrm>
              <a:off x="6374910" y="693135"/>
              <a:ext cx="2580462" cy="160537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r>
                <a:rPr lang="fr-CA" sz="10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Paula est partie cette année grâce à l’accompagnement du Centre Social. Elle a choisi le camping, avec de nombreuses activités pour son fils. </a:t>
              </a: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Leur quotidien est composé de rendez-vous médicaux, de suivis au CMP et de rendez-vous avec les travailleurs sociaux. Pour Paula et son fils, les vacances d’une semaine sont un moment « de pause », de répit pour eux deux, loin des obligations.</a:t>
              </a:r>
            </a:p>
            <a:p>
              <a:pPr algn="just">
                <a:lnSpc>
                  <a:spcPct val="115000"/>
                </a:lnSpc>
                <a:spcBef>
                  <a:spcPts val="1000"/>
                </a:spcBef>
                <a:defRPr/>
              </a:pPr>
              <a:endParaRPr lang="fr-FR" sz="1000"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14" name="Ellipse 13">
              <a:extLst>
                <a:ext uri="{FF2B5EF4-FFF2-40B4-BE49-F238E27FC236}">
                  <a16:creationId xmlns:a16="http://schemas.microsoft.com/office/drawing/2014/main" id="{54DCF5BE-ED3B-A37C-26A4-F631498135AF}"/>
                </a:ext>
              </a:extLst>
            </p:cNvPr>
            <p:cNvSpPr/>
            <p:nvPr/>
          </p:nvSpPr>
          <p:spPr>
            <a:xfrm>
              <a:off x="6533961" y="475020"/>
              <a:ext cx="2217913" cy="31311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Paula, mère d’un garçon de 8 ans, en situation de handicap</a:t>
              </a:r>
              <a:endParaRPr lang="fr-FR" sz="1000" dirty="0"/>
            </a:p>
          </p:txBody>
        </p:sp>
      </p:grpSp>
      <p:grpSp>
        <p:nvGrpSpPr>
          <p:cNvPr id="19" name="Groupe 18">
            <a:extLst>
              <a:ext uri="{FF2B5EF4-FFF2-40B4-BE49-F238E27FC236}">
                <a16:creationId xmlns:a16="http://schemas.microsoft.com/office/drawing/2014/main" id="{6FB7F0D7-72B6-B3DF-CDC5-5C4B302DF01A}"/>
              </a:ext>
            </a:extLst>
          </p:cNvPr>
          <p:cNvGrpSpPr/>
          <p:nvPr/>
        </p:nvGrpSpPr>
        <p:grpSpPr>
          <a:xfrm>
            <a:off x="8351568" y="2889568"/>
            <a:ext cx="3400309" cy="3186953"/>
            <a:chOff x="5811865" y="484379"/>
            <a:chExt cx="3143507" cy="1814133"/>
          </a:xfrm>
        </p:grpSpPr>
        <p:sp>
          <p:nvSpPr>
            <p:cNvPr id="20" name="Rectangle : coins arrondis 19">
              <a:extLst>
                <a:ext uri="{FF2B5EF4-FFF2-40B4-BE49-F238E27FC236}">
                  <a16:creationId xmlns:a16="http://schemas.microsoft.com/office/drawing/2014/main" id="{BE5C774B-F896-B09E-783A-CCA0B1E2D736}"/>
                </a:ext>
              </a:extLst>
            </p:cNvPr>
            <p:cNvSpPr/>
            <p:nvPr/>
          </p:nvSpPr>
          <p:spPr>
            <a:xfrm>
              <a:off x="5811865" y="693135"/>
              <a:ext cx="3143507" cy="160537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r>
                <a:rPr lang="fr-CA" sz="10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Une famille d’accueil est partie en vacances cette année pour la première fois grâce au dispositif de l’ANCV « Aide aux Vaca</a:t>
              </a: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nces des Enfants Protégés ». Cette famille d’accueil est composée d’un enfant de 19 mois et d’un enfant de 5 ans, n’étant pas de la même fratrie. Au regard des aides insuffisantes de l’ASE pour partir en vacances avec les deux enfants, la responsable a entendu parler des séjours vacances par sa fille, qui travaille au Centre social. Elle a donc choisi de partir en camping, avec de nombreuses activités proposées pour les enfants, l’objectif étant de profiter pleinement du moment présent. Pour la famille d’accueil, c’était une « </a:t>
              </a:r>
              <a:r>
                <a:rPr lang="fr-CA" sz="1000" i="1" dirty="0">
                  <a:solidFill>
                    <a:srgbClr val="000000"/>
                  </a:solidFill>
                  <a:latin typeface="Corbel" panose="020B0503020204020204" pitchFamily="34" charset="0"/>
                  <a:ea typeface="Calibri" panose="020F0502020204030204" pitchFamily="34" charset="0"/>
                  <a:cs typeface="Times New Roman" panose="02020603050405020304" pitchFamily="18" charset="0"/>
                </a:rPr>
                <a:t>super expérience, même s’il n’y a pas d’impacts très visibles au-delà de la joie sur place. C’est du plaisir à l’instant T ».</a:t>
              </a:r>
            </a:p>
            <a:p>
              <a:pPr algn="just">
                <a:lnSpc>
                  <a:spcPct val="115000"/>
                </a:lnSpc>
                <a:spcBef>
                  <a:spcPts val="1000"/>
                </a:spcBef>
                <a:defRPr/>
              </a:pPr>
              <a:endParaRPr lang="fr-FR" sz="1000"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21" name="Ellipse 20">
              <a:extLst>
                <a:ext uri="{FF2B5EF4-FFF2-40B4-BE49-F238E27FC236}">
                  <a16:creationId xmlns:a16="http://schemas.microsoft.com/office/drawing/2014/main" id="{16B3ABBC-B888-4ED3-BDB5-23F90BA2C311}"/>
                </a:ext>
              </a:extLst>
            </p:cNvPr>
            <p:cNvSpPr/>
            <p:nvPr/>
          </p:nvSpPr>
          <p:spPr>
            <a:xfrm>
              <a:off x="5931135" y="484379"/>
              <a:ext cx="2886269" cy="25136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Un départ avec l’ l’Aide aux Vacances des Enfants Protégés (AVEP) </a:t>
              </a:r>
              <a:endParaRPr lang="fr-FR" sz="1000" dirty="0"/>
            </a:p>
          </p:txBody>
        </p:sp>
      </p:grpSp>
    </p:spTree>
    <p:extLst>
      <p:ext uri="{BB962C8B-B14F-4D97-AF65-F5344CB8AC3E}">
        <p14:creationId xmlns:p14="http://schemas.microsoft.com/office/powerpoint/2010/main" val="3997688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34</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9" name="Organigramme : Délai 8">
            <a:extLst>
              <a:ext uri="{FF2B5EF4-FFF2-40B4-BE49-F238E27FC236}">
                <a16:creationId xmlns:a16="http://schemas.microsoft.com/office/drawing/2014/main" id="{222D0483-734A-4150-E607-97FA0A721986}"/>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4</a:t>
            </a:r>
            <a:endParaRPr lang="fr-FR" sz="2000" dirty="0"/>
          </a:p>
        </p:txBody>
      </p:sp>
      <p:grpSp>
        <p:nvGrpSpPr>
          <p:cNvPr id="10" name="Groupe 9">
            <a:extLst>
              <a:ext uri="{FF2B5EF4-FFF2-40B4-BE49-F238E27FC236}">
                <a16:creationId xmlns:a16="http://schemas.microsoft.com/office/drawing/2014/main" id="{793D78C1-28CF-B963-212A-A8C8E0B35A8C}"/>
              </a:ext>
            </a:extLst>
          </p:cNvPr>
          <p:cNvGrpSpPr/>
          <p:nvPr/>
        </p:nvGrpSpPr>
        <p:grpSpPr>
          <a:xfrm>
            <a:off x="468745" y="110877"/>
            <a:ext cx="618837" cy="523220"/>
            <a:chOff x="905163" y="3186544"/>
            <a:chExt cx="618837" cy="523220"/>
          </a:xfrm>
        </p:grpSpPr>
        <p:sp>
          <p:nvSpPr>
            <p:cNvPr id="11" name="Organigramme : Connecteur 10">
              <a:extLst>
                <a:ext uri="{FF2B5EF4-FFF2-40B4-BE49-F238E27FC236}">
                  <a16:creationId xmlns:a16="http://schemas.microsoft.com/office/drawing/2014/main" id="{B22C4DD9-1AE1-BF5A-375C-7489DFDC7E48}"/>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2" name="ZoneTexte 11">
              <a:extLst>
                <a:ext uri="{FF2B5EF4-FFF2-40B4-BE49-F238E27FC236}">
                  <a16:creationId xmlns:a16="http://schemas.microsoft.com/office/drawing/2014/main" id="{DE51C871-AAB7-E0E2-F459-B5C48E8ECF36}"/>
                </a:ext>
              </a:extLst>
            </p:cNvPr>
            <p:cNvSpPr txBox="1"/>
            <p:nvPr/>
          </p:nvSpPr>
          <p:spPr>
            <a:xfrm>
              <a:off x="905163" y="3186544"/>
              <a:ext cx="618837" cy="523220"/>
            </a:xfrm>
            <a:prstGeom prst="rect">
              <a:avLst/>
            </a:prstGeom>
            <a:noFill/>
          </p:spPr>
          <p:txBody>
            <a:bodyPr wrap="square" rtlCol="0">
              <a:spAutoFit/>
            </a:bodyPr>
            <a:lstStyle/>
            <a:p>
              <a:r>
                <a:rPr lang="fr-CA" sz="1400" dirty="0">
                  <a:solidFill>
                    <a:schemeClr val="bg1"/>
                  </a:solidFill>
                </a:rPr>
                <a:t>4.2</a:t>
              </a:r>
            </a:p>
            <a:p>
              <a:endParaRPr lang="fr-FR" sz="1400" dirty="0">
                <a:solidFill>
                  <a:schemeClr val="bg1"/>
                </a:solidFill>
              </a:endParaRPr>
            </a:p>
          </p:txBody>
        </p:sp>
      </p:grpSp>
      <p:sp>
        <p:nvSpPr>
          <p:cNvPr id="6" name="ZoneTexte 5">
            <a:extLst>
              <a:ext uri="{FF2B5EF4-FFF2-40B4-BE49-F238E27FC236}">
                <a16:creationId xmlns:a16="http://schemas.microsoft.com/office/drawing/2014/main" id="{6884383C-F202-57A7-1A89-0D5DEB682769}"/>
              </a:ext>
            </a:extLst>
          </p:cNvPr>
          <p:cNvSpPr txBox="1"/>
          <p:nvPr/>
        </p:nvSpPr>
        <p:spPr>
          <a:xfrm>
            <a:off x="662709" y="831315"/>
            <a:ext cx="5186221" cy="4968668"/>
          </a:xfrm>
          <a:prstGeom prst="rect">
            <a:avLst/>
          </a:prstGeom>
          <a:noFill/>
        </p:spPr>
        <p:txBody>
          <a:bodyPr wrap="square">
            <a:spAutoFit/>
          </a:bodyPr>
          <a:lstStyle/>
          <a:p>
            <a:pPr marL="171450" indent="-171450" algn="just">
              <a:lnSpc>
                <a:spcPct val="115000"/>
              </a:lnSpc>
              <a:spcBef>
                <a:spcPts val="600"/>
              </a:spcBef>
              <a:spcAft>
                <a:spcPts val="1000"/>
              </a:spcAft>
              <a:buClr>
                <a:schemeClr val="tx2"/>
              </a:buClr>
              <a:buFont typeface="Wingdings" panose="05000000000000000000" pitchFamily="2" charset="2"/>
              <a:buChar char=""/>
            </a:pPr>
            <a:r>
              <a:rPr lang="fr-FR" sz="1100" b="1" kern="1600" dirty="0">
                <a:solidFill>
                  <a:schemeClr val="bg2"/>
                </a:solidFill>
                <a:ea typeface="PMingLiU" panose="02020500000000000000" pitchFamily="18" charset="-120"/>
                <a:cs typeface="Times New Roman" panose="02020603050405020304" pitchFamily="18" charset="0"/>
              </a:rPr>
              <a:t>La (re)prise de confiance en soi : </a:t>
            </a:r>
            <a:r>
              <a:rPr lang="fr-FR" sz="1100" kern="1600" dirty="0">
                <a:solidFill>
                  <a:schemeClr val="bg2"/>
                </a:solidFill>
                <a:ea typeface="PMingLiU" panose="02020500000000000000" pitchFamily="18" charset="-120"/>
                <a:cs typeface="Times New Roman" panose="02020603050405020304" pitchFamily="18" charset="0"/>
              </a:rPr>
              <a:t>pour plusieurs mamans monoparentales rencontrées en entretien, les projets vacances ont permis une vraie remontée de l’estime de soi et de la confiance en soi. Sortir de son isolement en interagissant avec d’autres familles, construire un projet ensemble, apprendre à gérer un budget et arriver petit à petit à faire soi-même…</a:t>
            </a:r>
            <a:r>
              <a:rPr lang="fr-FR" sz="1100" i="1" kern="1600" dirty="0">
                <a:solidFill>
                  <a:schemeClr val="bg2"/>
                </a:solidFill>
                <a:ea typeface="PMingLiU" panose="02020500000000000000" pitchFamily="18" charset="-120"/>
                <a:cs typeface="Times New Roman" panose="02020603050405020304" pitchFamily="18" charset="0"/>
              </a:rPr>
              <a:t> « ca m’a transformée, avant j’étais pas comme ça, j’angoissais de parler aux gens. Je suis fière de partir en vacances, c’est moi qui fait les démarches, qui fait l’épargne. Aujourd’hui je sais tout faire, je sais que je suis capable! » </a:t>
            </a:r>
            <a:r>
              <a:rPr lang="fr-FR" sz="1100" kern="1600" dirty="0">
                <a:solidFill>
                  <a:schemeClr val="bg2"/>
                </a:solidFill>
                <a:ea typeface="PMingLiU" panose="02020500000000000000" pitchFamily="18" charset="-120"/>
                <a:cs typeface="Times New Roman" panose="02020603050405020304" pitchFamily="18" charset="0"/>
              </a:rPr>
              <a:t>(Entretien mère)</a:t>
            </a:r>
            <a:endParaRPr lang="fr-FR" sz="1100" i="1" kern="1600" dirty="0">
              <a:solidFill>
                <a:schemeClr val="bg2"/>
              </a:solidFill>
              <a:ea typeface="PMingLiU" panose="02020500000000000000" pitchFamily="18" charset="-120"/>
              <a:cs typeface="Times New Roman" panose="02020603050405020304" pitchFamily="18" charset="0"/>
            </a:endParaRPr>
          </a:p>
          <a:p>
            <a:pPr marL="171450" indent="-171450" algn="just">
              <a:lnSpc>
                <a:spcPct val="115000"/>
              </a:lnSpc>
              <a:spcBef>
                <a:spcPts val="600"/>
              </a:spcBef>
              <a:spcAft>
                <a:spcPts val="1000"/>
              </a:spcAft>
              <a:buClr>
                <a:schemeClr val="tx2"/>
              </a:buClr>
              <a:buFont typeface="Wingdings" panose="05000000000000000000" pitchFamily="2" charset="2"/>
              <a:buChar char=""/>
            </a:pPr>
            <a:r>
              <a:rPr lang="fr-FR" sz="1100" b="1" kern="1600" dirty="0">
                <a:solidFill>
                  <a:schemeClr val="bg2"/>
                </a:solidFill>
                <a:ea typeface="PMingLiU" panose="02020500000000000000" pitchFamily="18" charset="-120"/>
                <a:cs typeface="Times New Roman" panose="02020603050405020304" pitchFamily="18" charset="0"/>
              </a:rPr>
              <a:t>Les effets perçus sur la santé </a:t>
            </a:r>
            <a:r>
              <a:rPr lang="fr-FR" sz="1100" kern="1600" dirty="0">
                <a:solidFill>
                  <a:schemeClr val="bg2"/>
                </a:solidFill>
                <a:ea typeface="PMingLiU" panose="02020500000000000000" pitchFamily="18" charset="-120"/>
                <a:cs typeface="Times New Roman" panose="02020603050405020304" pitchFamily="18" charset="0"/>
              </a:rPr>
              <a:t>: ils sont principalement recensés pour les séniors ou les mères de familles : </a:t>
            </a:r>
            <a:r>
              <a:rPr lang="fr-FR" sz="1100" i="1" kern="1600" dirty="0">
                <a:solidFill>
                  <a:schemeClr val="bg2"/>
                </a:solidFill>
                <a:ea typeface="PMingLiU" panose="02020500000000000000" pitchFamily="18" charset="-120"/>
                <a:cs typeface="Times New Roman" panose="02020603050405020304" pitchFamily="18" charset="0"/>
              </a:rPr>
              <a:t>« Sur les seniors, c’est incroyable ce qui se passe chaque année, à la fois collectivement avec des liens resserrés entre les personnes, mais aussi des effets sur la santé, avec des personnes qui nous disent qu’elles se sentent mieux et prennent moins de médicaments » </a:t>
            </a:r>
            <a:r>
              <a:rPr lang="fr-FR" sz="1100" kern="1600" dirty="0">
                <a:solidFill>
                  <a:schemeClr val="bg2"/>
                </a:solidFill>
                <a:ea typeface="PMingLiU" panose="02020500000000000000" pitchFamily="18" charset="-120"/>
                <a:cs typeface="Times New Roman" panose="02020603050405020304" pitchFamily="18" charset="0"/>
              </a:rPr>
              <a:t>(entretien référente). </a:t>
            </a:r>
            <a:r>
              <a:rPr lang="fr-CA" sz="1100" i="1" kern="1600" dirty="0">
                <a:solidFill>
                  <a:schemeClr val="bg2"/>
                </a:solidFill>
                <a:ea typeface="PMingLiU" panose="02020500000000000000" pitchFamily="18" charset="-120"/>
                <a:cs typeface="Times New Roman" panose="02020603050405020304" pitchFamily="18" charset="0"/>
              </a:rPr>
              <a:t>« Si je marche au bord de mer ça sera le meilleur des médicaments » </a:t>
            </a:r>
            <a:r>
              <a:rPr lang="fr-CA" sz="1100" kern="1600" dirty="0">
                <a:solidFill>
                  <a:schemeClr val="bg2"/>
                </a:solidFill>
                <a:ea typeface="PMingLiU" panose="02020500000000000000" pitchFamily="18" charset="-120"/>
                <a:cs typeface="Times New Roman" panose="02020603050405020304" pitchFamily="18" charset="0"/>
              </a:rPr>
              <a:t>(Entretien  sénior, Paris). Quant aux mères, elles peuvent prendre conscience de leur envie de prendre soin d’elles, en tant que femmes (entretien Référente).</a:t>
            </a:r>
            <a:endParaRPr lang="fr-FR" sz="1100" kern="1600" dirty="0">
              <a:solidFill>
                <a:schemeClr val="bg2"/>
              </a:solidFill>
              <a:ea typeface="PMingLiU" panose="02020500000000000000" pitchFamily="18" charset="-120"/>
              <a:cs typeface="Times New Roman" panose="02020603050405020304" pitchFamily="18" charset="0"/>
            </a:endParaRPr>
          </a:p>
          <a:p>
            <a:pPr marL="171450" indent="-171450" algn="just">
              <a:lnSpc>
                <a:spcPct val="115000"/>
              </a:lnSpc>
              <a:spcBef>
                <a:spcPts val="600"/>
              </a:spcBef>
              <a:spcAft>
                <a:spcPts val="1000"/>
              </a:spcAft>
              <a:buClr>
                <a:schemeClr val="tx2"/>
              </a:buClr>
              <a:buFont typeface="Wingdings" panose="05000000000000000000" pitchFamily="2" charset="2"/>
              <a:buChar char=""/>
            </a:pPr>
            <a:r>
              <a:rPr lang="fr-CA" sz="1100" b="1" kern="1600" dirty="0">
                <a:solidFill>
                  <a:schemeClr val="bg2"/>
                </a:solidFill>
                <a:ea typeface="PMingLiU" panose="02020500000000000000" pitchFamily="18" charset="-120"/>
                <a:cs typeface="Times New Roman" panose="02020603050405020304" pitchFamily="18" charset="0"/>
              </a:rPr>
              <a:t>L’évolution des comportements et habitudes de vie </a:t>
            </a:r>
            <a:r>
              <a:rPr lang="fr-CA" sz="1100" kern="1600" dirty="0">
                <a:solidFill>
                  <a:schemeClr val="bg2"/>
                </a:solidFill>
                <a:ea typeface="PMingLiU" panose="02020500000000000000" pitchFamily="18" charset="-120"/>
                <a:cs typeface="Times New Roman" panose="02020603050405020304" pitchFamily="18" charset="0"/>
              </a:rPr>
              <a:t>: Les séjours jeunes ou intergénérationnels sont le plus souvent accompagnés en amont du projet et sur site. Ils sont une occasion pour les animateurs et animatrices de déceler des problématiques et de les traiter pendant le séjour, de façon plus apaisée (par exemple le rapport à l'alimentation, le sommeil ou l’hygiène). Ainsi, plusieurs référents ont vu les comportements et habitudes des jeunes évoluer pendant le séjour.</a:t>
            </a:r>
            <a:endParaRPr lang="fr-FR" sz="1100" b="1" i="1" kern="1600" dirty="0">
              <a:solidFill>
                <a:schemeClr val="bg2"/>
              </a:solidFill>
              <a:latin typeface="Corbel" panose="020B0503020204020204" pitchFamily="34" charset="0"/>
              <a:ea typeface="PMingLiU" panose="02020500000000000000" pitchFamily="18" charset="-120"/>
              <a:cs typeface="Times New Roman" panose="02020603050405020304" pitchFamily="18" charset="0"/>
            </a:endParaRPr>
          </a:p>
        </p:txBody>
      </p:sp>
      <p:sp>
        <p:nvSpPr>
          <p:cNvPr id="13" name="ZoneTexte 12">
            <a:extLst>
              <a:ext uri="{FF2B5EF4-FFF2-40B4-BE49-F238E27FC236}">
                <a16:creationId xmlns:a16="http://schemas.microsoft.com/office/drawing/2014/main" id="{65605A0B-A89E-C291-1FB1-CDDEF1CE6152}"/>
              </a:ext>
            </a:extLst>
          </p:cNvPr>
          <p:cNvSpPr txBox="1"/>
          <p:nvPr/>
        </p:nvSpPr>
        <p:spPr>
          <a:xfrm>
            <a:off x="662709" y="471096"/>
            <a:ext cx="5486398" cy="307777"/>
          </a:xfrm>
          <a:prstGeom prst="rect">
            <a:avLst/>
          </a:prstGeom>
          <a:noFill/>
        </p:spPr>
        <p:txBody>
          <a:bodyPr wrap="square">
            <a:spAutoFit/>
          </a:bodyPr>
          <a:lstStyle/>
          <a:p>
            <a:pPr marL="0" indent="0" algn="just">
              <a:buNone/>
            </a:pPr>
            <a:r>
              <a:rPr lang="fr-FR" sz="1400" b="1" i="1" kern="1600" dirty="0">
                <a:solidFill>
                  <a:schemeClr val="accent6"/>
                </a:solidFill>
                <a:ea typeface="PMingLiU" panose="02020500000000000000" pitchFamily="18" charset="-120"/>
                <a:cs typeface="Times New Roman" panose="02020603050405020304" pitchFamily="18" charset="0"/>
              </a:rPr>
              <a:t>Les impacts personnels, en matière d’évolution personnelle </a:t>
            </a:r>
          </a:p>
        </p:txBody>
      </p:sp>
      <p:sp>
        <p:nvSpPr>
          <p:cNvPr id="19" name="ZoneTexte 18">
            <a:extLst>
              <a:ext uri="{FF2B5EF4-FFF2-40B4-BE49-F238E27FC236}">
                <a16:creationId xmlns:a16="http://schemas.microsoft.com/office/drawing/2014/main" id="{21B882C5-F163-76E0-0DDA-5412F7B0B838}"/>
              </a:ext>
            </a:extLst>
          </p:cNvPr>
          <p:cNvSpPr txBox="1"/>
          <p:nvPr/>
        </p:nvSpPr>
        <p:spPr>
          <a:xfrm>
            <a:off x="6149107" y="831315"/>
            <a:ext cx="5486398" cy="1443600"/>
          </a:xfrm>
          <a:prstGeom prst="rect">
            <a:avLst/>
          </a:prstGeom>
          <a:noFill/>
        </p:spPr>
        <p:txBody>
          <a:bodyPr wrap="square">
            <a:spAutoFit/>
          </a:bodyPr>
          <a:lstStyle/>
          <a:p>
            <a:pPr marL="171450" marR="0" lvl="0" indent="-171450" algn="just" defTabSz="914400" rtl="0" eaLnBrk="1" fontAlgn="auto" latinLnBrk="0" hangingPunct="1">
              <a:lnSpc>
                <a:spcPct val="115000"/>
              </a:lnSpc>
              <a:spcBef>
                <a:spcPts val="600"/>
              </a:spcBef>
              <a:spcAft>
                <a:spcPts val="1000"/>
              </a:spcAft>
              <a:buClr>
                <a:srgbClr val="C9506B"/>
              </a:buClr>
              <a:buSzTx/>
              <a:buFont typeface="Wingdings" panose="05000000000000000000" pitchFamily="2" charset="2"/>
              <a:buChar char=""/>
              <a:tabLst/>
              <a:defRPr/>
            </a:pPr>
            <a:r>
              <a:rPr kumimoji="0" lang="fr-FR" sz="1100" b="1" i="0" u="none" strike="noStrike" kern="1600" cap="none" spc="0" normalizeH="0" baseline="0" noProof="0" dirty="0">
                <a:ln>
                  <a:noFill/>
                </a:ln>
                <a:solidFill>
                  <a:srgbClr val="000000"/>
                </a:solidFill>
                <a:effectLst/>
                <a:uLnTx/>
                <a:uFillTx/>
                <a:latin typeface="Corbel"/>
                <a:ea typeface="PMingLiU" panose="02020500000000000000" pitchFamily="18" charset="-120"/>
                <a:cs typeface="Times New Roman" panose="02020603050405020304" pitchFamily="18" charset="0"/>
              </a:rPr>
              <a:t>L’évolution de la concentration et du rapport à l’école : </a:t>
            </a:r>
            <a:r>
              <a:rPr kumimoji="0" lang="fr-FR" sz="1100" b="0" i="0" u="none" strike="noStrike" kern="1600" cap="none" spc="0" normalizeH="0" baseline="0" noProof="0" dirty="0">
                <a:ln>
                  <a:noFill/>
                </a:ln>
                <a:solidFill>
                  <a:srgbClr val="000000"/>
                </a:solidFill>
                <a:effectLst/>
                <a:uLnTx/>
                <a:uFillTx/>
                <a:latin typeface="Corbel"/>
                <a:ea typeface="PMingLiU" panose="02020500000000000000" pitchFamily="18" charset="-120"/>
                <a:cs typeface="Times New Roman" panose="02020603050405020304" pitchFamily="18" charset="0"/>
              </a:rPr>
              <a:t>indiqué par une mère, cet impact reste rare mais est la conséquence directe du séjour vécu : «</a:t>
            </a:r>
            <a:r>
              <a:rPr kumimoji="0" lang="fr-FR" sz="1100" b="0" i="1" u="none" strike="noStrike" kern="1600" cap="none" spc="0" normalizeH="0" baseline="0" noProof="0" dirty="0">
                <a:ln>
                  <a:noFill/>
                </a:ln>
                <a:solidFill>
                  <a:srgbClr val="000000"/>
                </a:solidFill>
                <a:effectLst/>
                <a:uLnTx/>
                <a:uFillTx/>
                <a:latin typeface="Corbel"/>
                <a:ea typeface="PMingLiU" panose="02020500000000000000" pitchFamily="18" charset="-120"/>
                <a:cs typeface="Times New Roman" panose="02020603050405020304" pitchFamily="18" charset="0"/>
              </a:rPr>
              <a:t> Ca a changé beaucoup de choses, avant ma fille avait des difficultés de comportement à l’école, j’étais souvent appelée par l’école car elle avait tapé quelqu’un et restait isolée. Sur notre premier départ en vacances, ma fille s’est fait des copines avec qui elle continue d’échanger 1 an après. Depuis, ça va beaucoup mieux à l’école, elle est plus apaisée, la scolarité se passe bien et elle a des copains ». </a:t>
            </a:r>
            <a:r>
              <a:rPr kumimoji="0" lang="fr-FR" sz="1100" b="0" i="0" u="none" strike="noStrike" kern="1600" cap="none" spc="0" normalizeH="0" baseline="0" noProof="0" dirty="0">
                <a:ln>
                  <a:noFill/>
                </a:ln>
                <a:solidFill>
                  <a:srgbClr val="000000"/>
                </a:solidFill>
                <a:effectLst/>
                <a:uLnTx/>
                <a:uFillTx/>
                <a:latin typeface="Corbel"/>
                <a:ea typeface="PMingLiU" panose="02020500000000000000" pitchFamily="18" charset="-120"/>
                <a:cs typeface="Times New Roman" panose="02020603050405020304" pitchFamily="18" charset="0"/>
              </a:rPr>
              <a:t>(entretien mère)</a:t>
            </a:r>
          </a:p>
        </p:txBody>
      </p:sp>
    </p:spTree>
    <p:extLst>
      <p:ext uri="{BB962C8B-B14F-4D97-AF65-F5344CB8AC3E}">
        <p14:creationId xmlns:p14="http://schemas.microsoft.com/office/powerpoint/2010/main" val="605166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42053"/>
            <a:ext cx="10515600" cy="1325563"/>
          </a:xfrm>
        </p:spPr>
        <p:txBody>
          <a:bodyPr/>
          <a:lstStyle/>
          <a:p>
            <a:br>
              <a:rPr lang="fr-CA" sz="2000" b="1" i="1" kern="1600"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471096"/>
            <a:ext cx="5486398" cy="5172128"/>
          </a:xfrm>
        </p:spPr>
        <p:txBody>
          <a:bodyPr/>
          <a:lstStyle/>
          <a:p>
            <a:pPr marL="0" indent="0" algn="just">
              <a:lnSpc>
                <a:spcPct val="115000"/>
              </a:lnSpc>
              <a:spcBef>
                <a:spcPts val="600"/>
              </a:spcBef>
              <a:spcAft>
                <a:spcPts val="1000"/>
              </a:spcAft>
              <a:buNone/>
            </a:pPr>
            <a:r>
              <a:rPr lang="fr-FR" sz="1400" b="1" i="1" kern="1600" dirty="0">
                <a:solidFill>
                  <a:schemeClr val="accent6"/>
                </a:solidFill>
                <a:effectLst/>
                <a:latin typeface="Corbel" panose="020B0503020204020204" pitchFamily="34" charset="0"/>
                <a:ea typeface="PMingLiU" panose="02020500000000000000" pitchFamily="18" charset="-120"/>
                <a:cs typeface="Times New Roman" panose="02020603050405020304" pitchFamily="18" charset="0"/>
              </a:rPr>
              <a:t>Registre n°2 - Les impacts sur les relations intra-familiales</a:t>
            </a:r>
          </a:p>
          <a:p>
            <a:pPr marL="0" indent="0" algn="just">
              <a:lnSpc>
                <a:spcPct val="115000"/>
              </a:lnSpc>
              <a:spcBef>
                <a:spcPts val="600"/>
              </a:spcBef>
              <a:spcAft>
                <a:spcPts val="1000"/>
              </a:spcAft>
              <a:buNone/>
            </a:pPr>
            <a:r>
              <a:rPr lang="fr-CA" sz="1100" kern="1600" dirty="0">
                <a:ea typeface="PMingLiU" panose="02020500000000000000" pitchFamily="18" charset="-120"/>
                <a:cs typeface="Times New Roman" panose="02020603050405020304" pitchFamily="18" charset="0"/>
              </a:rPr>
              <a:t>Partir en vacances permet de « </a:t>
            </a:r>
            <a:r>
              <a:rPr lang="fr-CA" sz="1100" b="1" kern="1600" dirty="0">
                <a:ea typeface="PMingLiU" panose="02020500000000000000" pitchFamily="18" charset="-120"/>
                <a:cs typeface="Times New Roman" panose="02020603050405020304" pitchFamily="18" charset="0"/>
              </a:rPr>
              <a:t>déconnecter du quotidien » avec sa famille </a:t>
            </a:r>
            <a:r>
              <a:rPr lang="fr-CA" sz="1100" kern="1600" dirty="0">
                <a:ea typeface="PMingLiU" panose="02020500000000000000" pitchFamily="18" charset="-120"/>
                <a:cs typeface="Times New Roman" panose="02020603050405020304" pitchFamily="18" charset="0"/>
              </a:rPr>
              <a:t>dans un lieu propice à la détente. Les relations évoluent, elles sont plus apaisées. L’objectif de certains parents est donc prioritairement celui de passer du temps en famille. Le choix est le plus souvent celui du séjour individuel : </a:t>
            </a:r>
          </a:p>
          <a:p>
            <a:pPr marL="0" indent="0" algn="just">
              <a:lnSpc>
                <a:spcPct val="115000"/>
              </a:lnSpc>
              <a:spcBef>
                <a:spcPts val="600"/>
              </a:spcBef>
              <a:spcAft>
                <a:spcPts val="1000"/>
              </a:spcAft>
              <a:buClr>
                <a:srgbClr val="8F303E"/>
              </a:buClr>
              <a:buNone/>
              <a:defRPr/>
            </a:pPr>
            <a:endParaRPr lang="fr-FR" sz="1400" kern="1600" dirty="0">
              <a:ea typeface="PMingLiU" panose="02020500000000000000" pitchFamily="18" charset="-120"/>
              <a:cs typeface="Times New Roman" panose="02020603050405020304" pitchFamily="18" charset="0"/>
            </a:endParaRPr>
          </a:p>
          <a:p>
            <a:pPr marL="228600" marR="0" lvl="0" indent="-228600" algn="just" defTabSz="914400" rtl="0" eaLnBrk="1" fontAlgn="auto" latinLnBrk="0" hangingPunct="1">
              <a:lnSpc>
                <a:spcPct val="115000"/>
              </a:lnSpc>
              <a:spcBef>
                <a:spcPts val="600"/>
              </a:spcBef>
              <a:spcAft>
                <a:spcPts val="1000"/>
              </a:spcAft>
              <a:buClr>
                <a:srgbClr val="8F303E"/>
              </a:buClr>
              <a:buSzTx/>
              <a:buFont typeface="Wingdings" panose="05000000000000000000" pitchFamily="2" charset="2"/>
              <a:buChar char="Ä"/>
              <a:tabLst/>
              <a:defRPr/>
            </a:pPr>
            <a:endParaRPr kumimoji="0" lang="fr-CA" sz="14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marL="228600" marR="0" lvl="0" indent="-228600" algn="just" defTabSz="914400" rtl="0" eaLnBrk="1" fontAlgn="auto" latinLnBrk="0" hangingPunct="1">
              <a:lnSpc>
                <a:spcPct val="115000"/>
              </a:lnSpc>
              <a:spcBef>
                <a:spcPts val="600"/>
              </a:spcBef>
              <a:spcAft>
                <a:spcPts val="1000"/>
              </a:spcAft>
              <a:buClr>
                <a:srgbClr val="8F303E"/>
              </a:buClr>
              <a:buSzTx/>
              <a:buFont typeface="Wingdings" panose="05000000000000000000" pitchFamily="2" charset="2"/>
              <a:buChar char="Ä"/>
              <a:tabLst/>
              <a:defRPr/>
            </a:pPr>
            <a:endParaRPr kumimoji="0" lang="fr-FR" sz="14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b="1" i="1" kern="1600" dirty="0">
              <a:solidFill>
                <a:srgbClr val="434759"/>
              </a:solidFill>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b="1" i="1" kern="1600" dirty="0">
              <a:solidFill>
                <a:srgbClr val="434759"/>
              </a:solidFill>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35</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6" name="Organigramme : Délai 5">
            <a:extLst>
              <a:ext uri="{FF2B5EF4-FFF2-40B4-BE49-F238E27FC236}">
                <a16:creationId xmlns:a16="http://schemas.microsoft.com/office/drawing/2014/main" id="{351198A0-2041-E387-0D49-A37AE745B103}"/>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4</a:t>
            </a:r>
            <a:endParaRPr lang="fr-FR" sz="2000" dirty="0"/>
          </a:p>
        </p:txBody>
      </p:sp>
      <p:grpSp>
        <p:nvGrpSpPr>
          <p:cNvPr id="7" name="Groupe 6">
            <a:extLst>
              <a:ext uri="{FF2B5EF4-FFF2-40B4-BE49-F238E27FC236}">
                <a16:creationId xmlns:a16="http://schemas.microsoft.com/office/drawing/2014/main" id="{D4A93096-FB61-FAB6-F4BD-5F74E207EF2B}"/>
              </a:ext>
            </a:extLst>
          </p:cNvPr>
          <p:cNvGrpSpPr/>
          <p:nvPr/>
        </p:nvGrpSpPr>
        <p:grpSpPr>
          <a:xfrm>
            <a:off x="468745" y="110877"/>
            <a:ext cx="618837" cy="523220"/>
            <a:chOff x="905163" y="3186544"/>
            <a:chExt cx="618837" cy="523220"/>
          </a:xfrm>
        </p:grpSpPr>
        <p:sp>
          <p:nvSpPr>
            <p:cNvPr id="8" name="Organigramme : Connecteur 7">
              <a:extLst>
                <a:ext uri="{FF2B5EF4-FFF2-40B4-BE49-F238E27FC236}">
                  <a16:creationId xmlns:a16="http://schemas.microsoft.com/office/drawing/2014/main" id="{E475C1AE-AAA6-538C-05F7-3ADE4A80102D}"/>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9" name="ZoneTexte 8">
              <a:extLst>
                <a:ext uri="{FF2B5EF4-FFF2-40B4-BE49-F238E27FC236}">
                  <a16:creationId xmlns:a16="http://schemas.microsoft.com/office/drawing/2014/main" id="{DD2354A1-B8EA-37ED-3AE2-1B7966F747D3}"/>
                </a:ext>
              </a:extLst>
            </p:cNvPr>
            <p:cNvSpPr txBox="1"/>
            <p:nvPr/>
          </p:nvSpPr>
          <p:spPr>
            <a:xfrm>
              <a:off x="905163" y="3186544"/>
              <a:ext cx="618837" cy="523220"/>
            </a:xfrm>
            <a:prstGeom prst="rect">
              <a:avLst/>
            </a:prstGeom>
            <a:noFill/>
          </p:spPr>
          <p:txBody>
            <a:bodyPr wrap="square" rtlCol="0">
              <a:spAutoFit/>
            </a:bodyPr>
            <a:lstStyle/>
            <a:p>
              <a:r>
                <a:rPr lang="fr-CA" sz="1400" dirty="0">
                  <a:solidFill>
                    <a:schemeClr val="bg1"/>
                  </a:solidFill>
                </a:rPr>
                <a:t>4.2</a:t>
              </a:r>
            </a:p>
            <a:p>
              <a:endParaRPr lang="fr-FR" sz="1400" dirty="0">
                <a:solidFill>
                  <a:schemeClr val="bg1"/>
                </a:solidFill>
              </a:endParaRPr>
            </a:p>
          </p:txBody>
        </p:sp>
      </p:grpSp>
      <p:grpSp>
        <p:nvGrpSpPr>
          <p:cNvPr id="10" name="Groupe 9">
            <a:extLst>
              <a:ext uri="{FF2B5EF4-FFF2-40B4-BE49-F238E27FC236}">
                <a16:creationId xmlns:a16="http://schemas.microsoft.com/office/drawing/2014/main" id="{D5BE97C9-5F61-C356-A3F0-B4C7219A16F6}"/>
              </a:ext>
            </a:extLst>
          </p:cNvPr>
          <p:cNvGrpSpPr/>
          <p:nvPr/>
        </p:nvGrpSpPr>
        <p:grpSpPr>
          <a:xfrm>
            <a:off x="2893246" y="1667616"/>
            <a:ext cx="3357429" cy="4467566"/>
            <a:chOff x="7835650" y="109337"/>
            <a:chExt cx="1200841" cy="3421371"/>
          </a:xfrm>
        </p:grpSpPr>
        <p:sp>
          <p:nvSpPr>
            <p:cNvPr id="11" name="Rectangle : coins arrondis 10">
              <a:extLst>
                <a:ext uri="{FF2B5EF4-FFF2-40B4-BE49-F238E27FC236}">
                  <a16:creationId xmlns:a16="http://schemas.microsoft.com/office/drawing/2014/main" id="{8A20191C-E102-C4B2-11AA-7F898A78A60F}"/>
                </a:ext>
              </a:extLst>
            </p:cNvPr>
            <p:cNvSpPr/>
            <p:nvPr/>
          </p:nvSpPr>
          <p:spPr>
            <a:xfrm>
              <a:off x="7835650" y="198577"/>
              <a:ext cx="1200841" cy="333213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Asma est une maman célibataire de 4 enfants de 17, 13, 9 et 7 ans. Le type de séjour qu’elle préfère est avec ses enfants : «</a:t>
              </a:r>
              <a:r>
                <a:rPr lang="fr-CA" sz="1000" i="1" dirty="0">
                  <a:solidFill>
                    <a:srgbClr val="000000"/>
                  </a:solidFill>
                  <a:latin typeface="Corbel" panose="020B0503020204020204" pitchFamily="34" charset="0"/>
                  <a:ea typeface="Calibri" panose="020F0502020204030204" pitchFamily="34" charset="0"/>
                  <a:cs typeface="Times New Roman" panose="02020603050405020304" pitchFamily="18" charset="0"/>
                </a:rPr>
                <a:t> c’est un moment convivial, de joie, de découverte ensemble mais ailleurs. C’est moi et mes enfants ». </a:t>
              </a:r>
            </a:p>
            <a:p>
              <a:pPr algn="just">
                <a:lnSpc>
                  <a:spcPct val="115000"/>
                </a:lnSpc>
                <a:spcBef>
                  <a:spcPts val="1000"/>
                </a:spcBef>
                <a:defRPr/>
              </a:pP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Elle est partie plusieurs fois avec l’accompagnement du Centre Social, chaque fois en camping pour toute la famille, l’été en juillet ou août (juillet étant moins cher), près de la mer dans des campings avec piscine. L’objectif est de changer d’air, profiter en famille et prendre la route. </a:t>
              </a:r>
              <a:r>
                <a:rPr lang="fr-CA" sz="1000" i="1" dirty="0">
                  <a:solidFill>
                    <a:srgbClr val="000000"/>
                  </a:solidFill>
                  <a:latin typeface="Corbel" panose="020B0503020204020204" pitchFamily="34" charset="0"/>
                  <a:ea typeface="Calibri" panose="020F0502020204030204" pitchFamily="34" charset="0"/>
                  <a:cs typeface="Times New Roman" panose="02020603050405020304" pitchFamily="18" charset="0"/>
                </a:rPr>
                <a:t>: « En voiture, c’est moi qui conduis. J’aime regarder la nature tout autour, ça m’apaise, ça me permet d’évacuer. La dernière fois j’ai fait 600 ou 700 km, ça m’a fait du bien et ça crée de bons souvenirs avec les enfants. J’adore les pauses sur les aires de repos, on prend le petit café, le petit-déjeuner, il y a l’aire pour jouer ». </a:t>
              </a:r>
            </a:p>
            <a:p>
              <a:pPr lvl="0" algn="just">
                <a:lnSpc>
                  <a:spcPct val="115000"/>
                </a:lnSpc>
                <a:spcBef>
                  <a:spcPts val="600"/>
                </a:spcBef>
                <a:spcAft>
                  <a:spcPts val="0"/>
                </a:spcAft>
                <a:buClr>
                  <a:srgbClr val="C96372"/>
                </a:buClr>
                <a:buSzPts val="1000"/>
              </a:pPr>
              <a:r>
                <a:rPr lang="fr-FR" sz="1000"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rPr>
                <a:t>Asma apprécie qu’au retour les enfants parlent et veulent tout raconter à leurs copains. Ils sont contents de rentrer au quartier pour tout raconter et se rappeler les souvenirs de vacances.</a:t>
              </a:r>
            </a:p>
          </p:txBody>
        </p:sp>
        <p:sp>
          <p:nvSpPr>
            <p:cNvPr id="12" name="Ellipse 11">
              <a:extLst>
                <a:ext uri="{FF2B5EF4-FFF2-40B4-BE49-F238E27FC236}">
                  <a16:creationId xmlns:a16="http://schemas.microsoft.com/office/drawing/2014/main" id="{03F34B21-03A5-6A38-2049-B30342163AA5}"/>
                </a:ext>
              </a:extLst>
            </p:cNvPr>
            <p:cNvSpPr/>
            <p:nvPr/>
          </p:nvSpPr>
          <p:spPr>
            <a:xfrm>
              <a:off x="7967862" y="109337"/>
              <a:ext cx="1003940" cy="35750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Asma, une maman divorcée, attendant avec hâte de passer du temps avec ses enfants</a:t>
              </a:r>
              <a:endParaRPr lang="fr-FR" sz="1000" dirty="0"/>
            </a:p>
          </p:txBody>
        </p:sp>
      </p:grpSp>
      <p:grpSp>
        <p:nvGrpSpPr>
          <p:cNvPr id="16" name="Groupe 15">
            <a:extLst>
              <a:ext uri="{FF2B5EF4-FFF2-40B4-BE49-F238E27FC236}">
                <a16:creationId xmlns:a16="http://schemas.microsoft.com/office/drawing/2014/main" id="{BFEB04A8-9C68-6A76-7521-4FA53A3C5D0F}"/>
              </a:ext>
            </a:extLst>
          </p:cNvPr>
          <p:cNvGrpSpPr/>
          <p:nvPr/>
        </p:nvGrpSpPr>
        <p:grpSpPr>
          <a:xfrm>
            <a:off x="508446" y="1993142"/>
            <a:ext cx="2274132" cy="3738661"/>
            <a:chOff x="7896466" y="-11089"/>
            <a:chExt cx="1121507" cy="3541797"/>
          </a:xfrm>
        </p:grpSpPr>
        <p:sp>
          <p:nvSpPr>
            <p:cNvPr id="17" name="Rectangle : coins arrondis 16">
              <a:extLst>
                <a:ext uri="{FF2B5EF4-FFF2-40B4-BE49-F238E27FC236}">
                  <a16:creationId xmlns:a16="http://schemas.microsoft.com/office/drawing/2014/main" id="{9B3E27F7-FEAD-7253-1EDC-2A0A47499D6A}"/>
                </a:ext>
              </a:extLst>
            </p:cNvPr>
            <p:cNvSpPr/>
            <p:nvPr/>
          </p:nvSpPr>
          <p:spPr>
            <a:xfrm>
              <a:off x="7896466" y="198577"/>
              <a:ext cx="1121507" cy="333213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1000"/>
                </a:spcBef>
                <a:defRPr/>
              </a:pPr>
              <a:endPar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a:p>
              <a:pPr algn="just">
                <a:lnSpc>
                  <a:spcPct val="115000"/>
                </a:lnSpc>
                <a:spcBef>
                  <a:spcPts val="1000"/>
                </a:spcBef>
                <a:defRPr/>
              </a:pPr>
              <a:r>
                <a:rPr lang="fr-CA"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Sonia est mère de deux enfants de 13 et 11 ans. Elle considère que les vacances sont uniquement pour la famille. Elle est déjà partie en collectif, avec un groupe avec lequel elle s’entendait bien. Elle a apprécié car ça s’est très bien passé, mais elle préfère partir avec sa famille </a:t>
              </a:r>
              <a:r>
                <a:rPr lang="fr-CA" sz="1000" i="1" dirty="0">
                  <a:solidFill>
                    <a:srgbClr val="000000"/>
                  </a:solidFill>
                  <a:latin typeface="Corbel" panose="020B0503020204020204" pitchFamily="34" charset="0"/>
                  <a:ea typeface="Calibri" panose="020F0502020204030204" pitchFamily="34" charset="0"/>
                  <a:cs typeface="Times New Roman" panose="02020603050405020304" pitchFamily="18" charset="0"/>
                </a:rPr>
                <a:t>: « Les vacances servent à se retrouver en famille nucléaire. Les enfants ne participent pas aux activités du camping ou du site ».</a:t>
              </a:r>
            </a:p>
            <a:p>
              <a:pPr algn="just">
                <a:lnSpc>
                  <a:spcPct val="115000"/>
                </a:lnSpc>
                <a:spcBef>
                  <a:spcPts val="1000"/>
                </a:spcBef>
                <a:defRPr/>
              </a:pPr>
              <a:r>
                <a:rPr lang="fr-CA" sz="1000" dirty="0">
                  <a:solidFill>
                    <a:schemeClr val="bg2"/>
                  </a:solidFill>
                  <a:latin typeface="Corbel" panose="020B0503020204020204" pitchFamily="34" charset="0"/>
                  <a:ea typeface="Calibri" panose="020F0502020204030204" pitchFamily="34" charset="0"/>
                  <a:cs typeface="Times New Roman" panose="02020603050405020304" pitchFamily="18" charset="0"/>
                </a:rPr>
                <a:t>Ce qu’elle trouve positif, c’est que se</a:t>
              </a:r>
              <a:r>
                <a:rPr lang="fr-CA" sz="1000"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rPr>
                <a:t>s enfants ont toujours envie de venir avec leurs parents. Ils réclament les vacances. </a:t>
              </a:r>
              <a:endParaRPr lang="fr-FR" sz="1000"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18" name="Ellipse 17">
              <a:extLst>
                <a:ext uri="{FF2B5EF4-FFF2-40B4-BE49-F238E27FC236}">
                  <a16:creationId xmlns:a16="http://schemas.microsoft.com/office/drawing/2014/main" id="{B5978A04-31AD-1EB9-BAF6-1DB33398B8E7}"/>
                </a:ext>
              </a:extLst>
            </p:cNvPr>
            <p:cNvSpPr/>
            <p:nvPr/>
          </p:nvSpPr>
          <p:spPr>
            <a:xfrm>
              <a:off x="7993259" y="-11089"/>
              <a:ext cx="1003940" cy="62495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Sonia, maman de 2 enfants, envisage les vacances uniquement avec sa famille</a:t>
              </a:r>
              <a:endParaRPr lang="fr-FR" sz="1000" dirty="0"/>
            </a:p>
          </p:txBody>
        </p:sp>
      </p:grpSp>
      <p:sp>
        <p:nvSpPr>
          <p:cNvPr id="19" name="Espace réservé du contenu 2">
            <a:extLst>
              <a:ext uri="{FF2B5EF4-FFF2-40B4-BE49-F238E27FC236}">
                <a16:creationId xmlns:a16="http://schemas.microsoft.com/office/drawing/2014/main" id="{7349AFAD-1BBA-7701-4984-16811ABD73D1}"/>
              </a:ext>
            </a:extLst>
          </p:cNvPr>
          <p:cNvSpPr txBox="1">
            <a:spLocks/>
          </p:cNvSpPr>
          <p:nvPr/>
        </p:nvSpPr>
        <p:spPr bwMode="auto">
          <a:xfrm>
            <a:off x="6705815" y="918721"/>
            <a:ext cx="5113146" cy="504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600"/>
              </a:spcBef>
              <a:spcAft>
                <a:spcPts val="1000"/>
              </a:spcAft>
              <a:buNone/>
            </a:pPr>
            <a:r>
              <a:rPr lang="fr-CA" sz="1100" kern="1600" dirty="0">
                <a:ea typeface="PMingLiU" panose="02020500000000000000" pitchFamily="18" charset="-120"/>
                <a:cs typeface="Times New Roman" panose="02020603050405020304" pitchFamily="18" charset="0"/>
              </a:rPr>
              <a:t>Les séjours permettent spécifiquement aux mamans les plus investies de « lâcher-prise », grâce à un repos conduisant à une prise de recul sur la vie quotidienne. Le bien-être personnel favorise le bien-être familial. </a:t>
            </a:r>
          </a:p>
          <a:p>
            <a:pPr marL="0" indent="0" algn="just">
              <a:lnSpc>
                <a:spcPct val="115000"/>
              </a:lnSpc>
              <a:spcBef>
                <a:spcPts val="600"/>
              </a:spcBef>
              <a:spcAft>
                <a:spcPts val="1000"/>
              </a:spcAft>
              <a:buNone/>
            </a:pPr>
            <a:r>
              <a:rPr lang="fr-CA" sz="1100" kern="1600" dirty="0">
                <a:ea typeface="PMingLiU" panose="02020500000000000000" pitchFamily="18" charset="-120"/>
                <a:cs typeface="Times New Roman" panose="02020603050405020304" pitchFamily="18" charset="0"/>
              </a:rPr>
              <a:t>Pour les parents qui appréhendent ce temps seuls avec leurs enfants, sans savoir comment les relations évolueront, les campings sont un lieu privilégié pour favoriser les rencontres, dans les activités ou avec les voisins. </a:t>
            </a:r>
          </a:p>
          <a:p>
            <a:pPr marL="0" indent="0" algn="just">
              <a:lnSpc>
                <a:spcPct val="115000"/>
              </a:lnSpc>
              <a:spcBef>
                <a:spcPts val="600"/>
              </a:spcBef>
              <a:spcAft>
                <a:spcPts val="1000"/>
              </a:spcAft>
              <a:buFont typeface="Arial" panose="020B0604020202020204" pitchFamily="34" charset="0"/>
              <a:buNone/>
            </a:pPr>
            <a:r>
              <a:rPr lang="fr-CA" sz="1100" kern="1600" dirty="0">
                <a:ea typeface="PMingLiU" panose="02020500000000000000" pitchFamily="18" charset="-120"/>
                <a:cs typeface="Times New Roman" panose="02020603050405020304" pitchFamily="18" charset="0"/>
              </a:rPr>
              <a:t>Le </a:t>
            </a:r>
            <a:r>
              <a:rPr lang="fr-CA" sz="1100" b="1" kern="1600" dirty="0">
                <a:ea typeface="PMingLiU" panose="02020500000000000000" pitchFamily="18" charset="-120"/>
                <a:cs typeface="Times New Roman" panose="02020603050405020304" pitchFamily="18" charset="0"/>
              </a:rPr>
              <a:t>séjour collectif </a:t>
            </a:r>
            <a:r>
              <a:rPr lang="fr-CA" sz="1100" kern="1600" dirty="0">
                <a:ea typeface="PMingLiU" panose="02020500000000000000" pitchFamily="18" charset="-120"/>
                <a:cs typeface="Times New Roman" panose="02020603050405020304" pitchFamily="18" charset="0"/>
              </a:rPr>
              <a:t>peut aussi être une bonne alternative pour : </a:t>
            </a:r>
          </a:p>
          <a:p>
            <a:pPr algn="just">
              <a:lnSpc>
                <a:spcPct val="115000"/>
              </a:lnSpc>
              <a:spcBef>
                <a:spcPts val="600"/>
              </a:spcBef>
              <a:spcAft>
                <a:spcPts val="1000"/>
              </a:spcAft>
              <a:buClr>
                <a:schemeClr val="accent2"/>
              </a:buClr>
              <a:buFont typeface="Wingdings" panose="05000000000000000000" pitchFamily="2" charset="2"/>
              <a:buChar char=""/>
            </a:pPr>
            <a:r>
              <a:rPr lang="fr-CA" sz="1100" kern="1600" dirty="0">
                <a:ea typeface="PMingLiU" panose="02020500000000000000" pitchFamily="18" charset="-120"/>
                <a:cs typeface="Times New Roman" panose="02020603050405020304" pitchFamily="18" charset="0"/>
              </a:rPr>
              <a:t>Permettre aux enfants de rencontrer des amis et de passer du temps entre eux</a:t>
            </a:r>
          </a:p>
          <a:p>
            <a:pPr algn="just">
              <a:lnSpc>
                <a:spcPct val="115000"/>
              </a:lnSpc>
              <a:spcBef>
                <a:spcPts val="600"/>
              </a:spcBef>
              <a:spcAft>
                <a:spcPts val="1000"/>
              </a:spcAft>
              <a:buClr>
                <a:schemeClr val="accent2"/>
              </a:buClr>
              <a:buFont typeface="Wingdings" panose="05000000000000000000" pitchFamily="2" charset="2"/>
              <a:buChar char=""/>
            </a:pPr>
            <a:r>
              <a:rPr lang="fr-CA" sz="1100" kern="1600" dirty="0">
                <a:ea typeface="PMingLiU" panose="02020500000000000000" pitchFamily="18" charset="-120"/>
                <a:cs typeface="Times New Roman" panose="02020603050405020304" pitchFamily="18" charset="0"/>
              </a:rPr>
              <a:t>Permettre aux parents d’échanger entre eux sur la parentalité, les difficultés rencontrées et bénéficier d’un échange de pratiques entre parents. Toutefois, ces échanges peuvent être perçus comme positifs mais s’avérer aussi conflictuels, lorsque les visions divergent. Les référents ont alors un rôle de régulateurs et d’apaisement entre familles dans ces situations. </a:t>
            </a:r>
          </a:p>
          <a:p>
            <a:pPr algn="just">
              <a:lnSpc>
                <a:spcPct val="115000"/>
              </a:lnSpc>
              <a:spcBef>
                <a:spcPts val="600"/>
              </a:spcBef>
              <a:spcAft>
                <a:spcPts val="1000"/>
              </a:spcAft>
              <a:buClr>
                <a:schemeClr val="accent2"/>
              </a:buClr>
              <a:buFont typeface="Wingdings" panose="05000000000000000000" pitchFamily="2" charset="2"/>
              <a:buChar char=""/>
            </a:pPr>
            <a:r>
              <a:rPr lang="fr-CA" sz="1100" kern="1600" dirty="0">
                <a:ea typeface="PMingLiU" panose="02020500000000000000" pitchFamily="18" charset="-120"/>
                <a:cs typeface="Times New Roman" panose="02020603050405020304" pitchFamily="18" charset="0"/>
              </a:rPr>
              <a:t>Sortir des habitudes familiales quotidiennes, comme le temps passé devant la télévision.</a:t>
            </a:r>
          </a:p>
          <a:p>
            <a:pPr algn="just">
              <a:lnSpc>
                <a:spcPct val="115000"/>
              </a:lnSpc>
              <a:spcBef>
                <a:spcPts val="600"/>
              </a:spcBef>
              <a:spcAft>
                <a:spcPts val="1000"/>
              </a:spcAft>
              <a:buClr>
                <a:schemeClr val="accent2"/>
              </a:buClr>
              <a:buFont typeface="Wingdings" panose="05000000000000000000" pitchFamily="2" charset="2"/>
              <a:buChar char=""/>
            </a:pPr>
            <a:endParaRPr lang="fr-FR" sz="1400" b="1" i="1" kern="1600" dirty="0">
              <a:solidFill>
                <a:srgbClr val="434759"/>
              </a:solidFill>
              <a:ea typeface="PMingLiU" panose="02020500000000000000" pitchFamily="18" charset="-120"/>
              <a:cs typeface="Times New Roman" panose="02020603050405020304" pitchFamily="18" charset="0"/>
            </a:endParaRPr>
          </a:p>
        </p:txBody>
      </p:sp>
      <p:pic>
        <p:nvPicPr>
          <p:cNvPr id="13" name="Graphique 12" descr="Utilisateur avec un remplissage uni">
            <a:extLst>
              <a:ext uri="{FF2B5EF4-FFF2-40B4-BE49-F238E27FC236}">
                <a16:creationId xmlns:a16="http://schemas.microsoft.com/office/drawing/2014/main" id="{7F245B61-2FDB-168F-EBCF-3336F1CA9F5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9816" y="3233372"/>
            <a:ext cx="540199" cy="540199"/>
          </a:xfrm>
          <a:prstGeom prst="rect">
            <a:avLst/>
          </a:prstGeom>
        </p:spPr>
      </p:pic>
    </p:spTree>
    <p:extLst>
      <p:ext uri="{BB962C8B-B14F-4D97-AF65-F5344CB8AC3E}">
        <p14:creationId xmlns:p14="http://schemas.microsoft.com/office/powerpoint/2010/main" val="1507322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42053"/>
            <a:ext cx="10515600" cy="1325563"/>
          </a:xfrm>
        </p:spPr>
        <p:txBody>
          <a:bodyPr/>
          <a:lstStyle/>
          <a:p>
            <a:br>
              <a:rPr lang="fr-CA" sz="2000" b="1" i="1" kern="1600"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67022" y="969862"/>
            <a:ext cx="5570005" cy="5172128"/>
          </a:xfrm>
        </p:spPr>
        <p:txBody>
          <a:bodyPr/>
          <a:lstStyle/>
          <a:p>
            <a:pPr marL="0" marR="0" lvl="0" indent="0" algn="just" defTabSz="914400" rtl="0" eaLnBrk="1" fontAlgn="auto" latinLnBrk="0" hangingPunct="1">
              <a:lnSpc>
                <a:spcPct val="115000"/>
              </a:lnSpc>
              <a:spcBef>
                <a:spcPts val="600"/>
              </a:spcBef>
              <a:spcAft>
                <a:spcPts val="1000"/>
              </a:spcAft>
              <a:buClr>
                <a:srgbClr val="8F303E"/>
              </a:buClr>
              <a:buSzTx/>
              <a:buNone/>
              <a:tabLst/>
              <a:defRPr/>
            </a:pP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Les impacts sur la vie de quartier, les relations entre familles et plus largement entre les habitants s’apprécient principalement à travers les </a:t>
            </a:r>
            <a:r>
              <a:rPr kumimoji="0" lang="fr-FR" sz="1100" b="1" i="0" u="sng"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départs collectifs</a:t>
            </a: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 Les groupes pour les séjours collectifs réunissent:</a:t>
            </a:r>
          </a:p>
          <a:p>
            <a:pPr marR="0" lvl="0" algn="just" defTabSz="914400" rtl="0" eaLnBrk="1" fontAlgn="auto" latinLnBrk="0" hangingPunct="1">
              <a:lnSpc>
                <a:spcPct val="115000"/>
              </a:lnSpc>
              <a:spcBef>
                <a:spcPts val="600"/>
              </a:spcBef>
              <a:spcAft>
                <a:spcPts val="1000"/>
              </a:spcAft>
              <a:buClr>
                <a:srgbClr val="8F303E"/>
              </a:buClr>
              <a:buSzTx/>
              <a:buFont typeface="Wingdings" panose="05000000000000000000" pitchFamily="2" charset="2"/>
              <a:buChar char=""/>
              <a:tabLst/>
              <a:defRPr/>
            </a:pPr>
            <a:r>
              <a:rPr kumimoji="0" lang="fr-FR" sz="1100" b="1"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Des personnes se connaissant et souhaitant partir ensemble en vacance</a:t>
            </a:r>
            <a:r>
              <a:rPr lang="fr-FR" sz="1100" b="1" kern="1600" dirty="0">
                <a:solidFill>
                  <a:srgbClr val="000000"/>
                </a:solidFill>
                <a:ea typeface="PMingLiU" panose="02020500000000000000" pitchFamily="18" charset="-120"/>
                <a:cs typeface="Times New Roman" panose="02020603050405020304" pitchFamily="18" charset="0"/>
              </a:rPr>
              <a:t>s</a:t>
            </a:r>
            <a:r>
              <a:rPr lang="fr-FR" sz="1100" kern="1600" dirty="0">
                <a:solidFill>
                  <a:srgbClr val="000000"/>
                </a:solidFill>
                <a:ea typeface="PMingLiU" panose="02020500000000000000" pitchFamily="18" charset="-120"/>
                <a:cs typeface="Times New Roman" panose="02020603050405020304" pitchFamily="18" charset="0"/>
              </a:rPr>
              <a:t>. Dans ce cas, les relations sont déjà construites (grâce au café des séniors, commission parents ou connaissances hors activités du CS) et l’impact se rapproche du sentiment de bien-être évoqué précédemment, d’évasion et de « défoulement » entre pairs : « </a:t>
            </a:r>
            <a:r>
              <a:rPr lang="fr-CA" sz="1100" i="1" kern="1600" dirty="0">
                <a:solidFill>
                  <a:srgbClr val="000000"/>
                </a:solidFill>
                <a:ea typeface="PMingLiU" panose="02020500000000000000" pitchFamily="18" charset="-120"/>
                <a:cs typeface="Times New Roman" panose="02020603050405020304" pitchFamily="18" charset="0"/>
              </a:rPr>
              <a:t>C’est aussi la détente et le relâchement « on peut chanter, se défouler, se lâcher car on est qu’avec des gens de notre âge, on se connait </a:t>
            </a:r>
            <a:r>
              <a:rPr lang="fr-CA" sz="1100" kern="1600" dirty="0">
                <a:solidFill>
                  <a:srgbClr val="000000"/>
                </a:solidFill>
                <a:ea typeface="PMingLiU" panose="02020500000000000000" pitchFamily="18" charset="-120"/>
                <a:cs typeface="Times New Roman" panose="02020603050405020304" pitchFamily="18" charset="0"/>
              </a:rPr>
              <a:t>» (Entretien collectif séniors à Paris).</a:t>
            </a:r>
            <a:endParaRPr lang="fr-FR" sz="1100" kern="1600" dirty="0">
              <a:solidFill>
                <a:srgbClr val="000000"/>
              </a:solidFill>
              <a:ea typeface="PMingLiU" panose="02020500000000000000" pitchFamily="18" charset="-120"/>
              <a:cs typeface="Times New Roman" panose="02020603050405020304" pitchFamily="18" charset="0"/>
            </a:endParaRPr>
          </a:p>
          <a:p>
            <a:pPr algn="just">
              <a:lnSpc>
                <a:spcPct val="115000"/>
              </a:lnSpc>
              <a:spcBef>
                <a:spcPts val="600"/>
              </a:spcBef>
              <a:spcAft>
                <a:spcPts val="1000"/>
              </a:spcAft>
              <a:buClr>
                <a:srgbClr val="8F303E"/>
              </a:buClr>
              <a:buFont typeface="Wingdings" panose="05000000000000000000" pitchFamily="2" charset="2"/>
              <a:buChar char=""/>
              <a:defRPr/>
            </a:pPr>
            <a:r>
              <a:rPr lang="fr-FR" sz="1100" b="1" kern="1600" dirty="0">
                <a:solidFill>
                  <a:srgbClr val="000000"/>
                </a:solidFill>
                <a:ea typeface="PMingLiU" panose="02020500000000000000" pitchFamily="18" charset="-120"/>
                <a:cs typeface="Times New Roman" panose="02020603050405020304" pitchFamily="18" charset="0"/>
              </a:rPr>
              <a:t>Des personnes orientées par le Centre social, apprenant à se connaître pendant le séjour. </a:t>
            </a:r>
            <a:r>
              <a:rPr lang="fr-CA" sz="1100" kern="1600" dirty="0">
                <a:ea typeface="PMingLiU" panose="02020500000000000000" pitchFamily="18" charset="-120"/>
                <a:cs typeface="Times New Roman" panose="02020603050405020304" pitchFamily="18" charset="0"/>
              </a:rPr>
              <a:t>les seniors et les personnes les plus isolées, les vacances sont une occasion heureuse d’expérimenter la vie en collectivité. Bien que parfois délicat (habitudes différentes de vie, apprentissage de la vie en collectivité), cela peut s’avérer </a:t>
            </a:r>
            <a:r>
              <a:rPr lang="fr-CA" sz="1100" b="1" kern="1600" dirty="0">
                <a:ea typeface="PMingLiU" panose="02020500000000000000" pitchFamily="18" charset="-120"/>
                <a:cs typeface="Times New Roman" panose="02020603050405020304" pitchFamily="18" charset="0"/>
              </a:rPr>
              <a:t>très utile pour favoriser les relations dans le quartier et l’interconnaissance</a:t>
            </a:r>
            <a:r>
              <a:rPr lang="fr-CA" sz="1100" kern="1600" dirty="0">
                <a:ea typeface="PMingLiU" panose="02020500000000000000" pitchFamily="18" charset="-120"/>
                <a:cs typeface="Times New Roman" panose="02020603050405020304" pitchFamily="18" charset="0"/>
              </a:rPr>
              <a:t>. Une sénior partie en séjour collectif explique que depuis le séjour intergénérationnel, « les jeunes disent bonjour » quand elle les croise dans la rue. Les vacances ont donc un impact puissant de lutte contre l’isolement et de création de lien social. </a:t>
            </a:r>
          </a:p>
          <a:p>
            <a:pPr marL="0" indent="0" algn="just">
              <a:lnSpc>
                <a:spcPct val="115000"/>
              </a:lnSpc>
              <a:spcBef>
                <a:spcPts val="600"/>
              </a:spcBef>
              <a:spcAft>
                <a:spcPts val="1000"/>
              </a:spcAft>
              <a:buClr>
                <a:srgbClr val="8F303E"/>
              </a:buClr>
              <a:buNone/>
              <a:defRPr/>
            </a:pPr>
            <a:r>
              <a:rPr lang="fr-CA" sz="1100" kern="1600" dirty="0">
                <a:ea typeface="PMingLiU" panose="02020500000000000000" pitchFamily="18" charset="-120"/>
                <a:cs typeface="Times New Roman" panose="02020603050405020304" pitchFamily="18" charset="0"/>
              </a:rPr>
              <a:t>Toutefois, partir avec le voisinage reste un impact « à double tranchant ». Alors que certains préfèrent partir avec les connaissances du quartier (par exemple Sorgues ou Saint-Quentin-la-Poterie), d’autres n’envisagent pas cette option. Par exemple à Maubeuge, les mères témoignent apprécier de ne plus être sous ce regard du voisinage et faire des sorties qu’elles ne se seraient pas autorisées en restant à Maubeuge</a:t>
            </a:r>
            <a:r>
              <a:rPr lang="fr-CA" sz="1100" i="1" kern="1600" dirty="0">
                <a:ea typeface="PMingLiU" panose="02020500000000000000" pitchFamily="18" charset="-120"/>
                <a:cs typeface="Times New Roman" panose="02020603050405020304" pitchFamily="18" charset="0"/>
              </a:rPr>
              <a:t>, « car ce ne se fait pas ! (…) On préfère partir en individuel parce qu’on a besoin de sortir du quartier » (Une maman). </a:t>
            </a:r>
          </a:p>
          <a:p>
            <a:pPr algn="just">
              <a:lnSpc>
                <a:spcPct val="115000"/>
              </a:lnSpc>
              <a:spcBef>
                <a:spcPts val="600"/>
              </a:spcBef>
              <a:spcAft>
                <a:spcPts val="1000"/>
              </a:spcAft>
              <a:buClr>
                <a:srgbClr val="8F303E"/>
              </a:buClr>
              <a:buFont typeface="Wingdings" panose="05000000000000000000" pitchFamily="2" charset="2"/>
              <a:buChar char=""/>
              <a:defRPr/>
            </a:pPr>
            <a:endParaRPr lang="fr-CA" sz="1100" kern="1600" dirty="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36</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6" name="Organigramme : Délai 5">
            <a:extLst>
              <a:ext uri="{FF2B5EF4-FFF2-40B4-BE49-F238E27FC236}">
                <a16:creationId xmlns:a16="http://schemas.microsoft.com/office/drawing/2014/main" id="{351198A0-2041-E387-0D49-A37AE745B103}"/>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4</a:t>
            </a:r>
            <a:endParaRPr lang="fr-FR" sz="2000" dirty="0"/>
          </a:p>
        </p:txBody>
      </p:sp>
      <p:grpSp>
        <p:nvGrpSpPr>
          <p:cNvPr id="7" name="Groupe 6">
            <a:extLst>
              <a:ext uri="{FF2B5EF4-FFF2-40B4-BE49-F238E27FC236}">
                <a16:creationId xmlns:a16="http://schemas.microsoft.com/office/drawing/2014/main" id="{D4A93096-FB61-FAB6-F4BD-5F74E207EF2B}"/>
              </a:ext>
            </a:extLst>
          </p:cNvPr>
          <p:cNvGrpSpPr/>
          <p:nvPr/>
        </p:nvGrpSpPr>
        <p:grpSpPr>
          <a:xfrm>
            <a:off x="468745" y="110877"/>
            <a:ext cx="618837" cy="523220"/>
            <a:chOff x="905163" y="3186544"/>
            <a:chExt cx="618837" cy="523220"/>
          </a:xfrm>
        </p:grpSpPr>
        <p:sp>
          <p:nvSpPr>
            <p:cNvPr id="8" name="Organigramme : Connecteur 7">
              <a:extLst>
                <a:ext uri="{FF2B5EF4-FFF2-40B4-BE49-F238E27FC236}">
                  <a16:creationId xmlns:a16="http://schemas.microsoft.com/office/drawing/2014/main" id="{E475C1AE-AAA6-538C-05F7-3ADE4A80102D}"/>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9" name="ZoneTexte 8">
              <a:extLst>
                <a:ext uri="{FF2B5EF4-FFF2-40B4-BE49-F238E27FC236}">
                  <a16:creationId xmlns:a16="http://schemas.microsoft.com/office/drawing/2014/main" id="{DD2354A1-B8EA-37ED-3AE2-1B7966F747D3}"/>
                </a:ext>
              </a:extLst>
            </p:cNvPr>
            <p:cNvSpPr txBox="1"/>
            <p:nvPr/>
          </p:nvSpPr>
          <p:spPr>
            <a:xfrm>
              <a:off x="905163" y="3186544"/>
              <a:ext cx="618837" cy="523220"/>
            </a:xfrm>
            <a:prstGeom prst="rect">
              <a:avLst/>
            </a:prstGeom>
            <a:noFill/>
          </p:spPr>
          <p:txBody>
            <a:bodyPr wrap="square" rtlCol="0">
              <a:spAutoFit/>
            </a:bodyPr>
            <a:lstStyle/>
            <a:p>
              <a:r>
                <a:rPr lang="fr-CA" sz="1400" dirty="0">
                  <a:solidFill>
                    <a:schemeClr val="bg1"/>
                  </a:solidFill>
                </a:rPr>
                <a:t>4.2</a:t>
              </a:r>
            </a:p>
            <a:p>
              <a:endParaRPr lang="fr-FR" sz="1400" dirty="0">
                <a:solidFill>
                  <a:schemeClr val="bg1"/>
                </a:solidFill>
              </a:endParaRPr>
            </a:p>
          </p:txBody>
        </p:sp>
      </p:grpSp>
      <p:sp>
        <p:nvSpPr>
          <p:cNvPr id="11" name="ZoneTexte 10">
            <a:extLst>
              <a:ext uri="{FF2B5EF4-FFF2-40B4-BE49-F238E27FC236}">
                <a16:creationId xmlns:a16="http://schemas.microsoft.com/office/drawing/2014/main" id="{C42252E9-E205-3D6C-7B26-09DFA0F53A08}"/>
              </a:ext>
            </a:extLst>
          </p:cNvPr>
          <p:cNvSpPr txBox="1"/>
          <p:nvPr/>
        </p:nvSpPr>
        <p:spPr>
          <a:xfrm>
            <a:off x="6550925" y="1004834"/>
            <a:ext cx="5018616" cy="6362896"/>
          </a:xfrm>
          <a:prstGeom prst="rect">
            <a:avLst/>
          </a:prstGeom>
          <a:noFill/>
        </p:spPr>
        <p:txBody>
          <a:bodyPr wrap="square">
            <a:spAutoFit/>
          </a:bodyPr>
          <a:lstStyle/>
          <a:p>
            <a:pPr algn="just">
              <a:lnSpc>
                <a:spcPct val="115000"/>
              </a:lnSpc>
              <a:spcBef>
                <a:spcPts val="600"/>
              </a:spcBef>
              <a:spcAft>
                <a:spcPts val="1000"/>
              </a:spcAft>
              <a:buClr>
                <a:srgbClr val="8F303E"/>
              </a:buClr>
              <a:defRPr/>
            </a:pP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Concernant </a:t>
            </a:r>
            <a:r>
              <a:rPr kumimoji="0" lang="fr-FR" sz="1100" b="1" i="0" u="sng"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les séjours accompagnés sur </a:t>
            </a:r>
            <a:r>
              <a:rPr lang="fr-FR" sz="1100" b="1" u="sng" kern="1600" dirty="0">
                <a:solidFill>
                  <a:srgbClr val="000000"/>
                </a:solidFill>
                <a:ea typeface="PMingLiU" panose="02020500000000000000" pitchFamily="18" charset="-120"/>
                <a:cs typeface="Times New Roman" panose="02020603050405020304" pitchFamily="18" charset="0"/>
              </a:rPr>
              <a:t>place, </a:t>
            </a:r>
            <a:r>
              <a:rPr lang="fr-FR" sz="1100" kern="1600" dirty="0">
                <a:solidFill>
                  <a:srgbClr val="000000"/>
                </a:solidFill>
                <a:ea typeface="PMingLiU" panose="02020500000000000000" pitchFamily="18" charset="-120"/>
                <a:cs typeface="Times New Roman" panose="02020603050405020304" pitchFamily="18" charset="0"/>
              </a:rPr>
              <a:t>ils </a:t>
            </a: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sont une opportunité très importante de </a:t>
            </a:r>
            <a:r>
              <a:rPr kumimoji="0" lang="fr-FR" sz="1100" b="1"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créer du lien avec les personnes, bénévoles ou adhérentes au Centre Social</a:t>
            </a: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 </a:t>
            </a:r>
            <a:r>
              <a:rPr lang="fr-FR" sz="1100" kern="1600" dirty="0">
                <a:solidFill>
                  <a:srgbClr val="000000"/>
                </a:solidFill>
                <a:ea typeface="PMingLiU" panose="02020500000000000000" pitchFamily="18" charset="-120"/>
                <a:cs typeface="Times New Roman" panose="02020603050405020304" pitchFamily="18" charset="0"/>
              </a:rPr>
              <a:t>Les temps d’accompagnement permettent aux professionnels et bénévoles de tisser des relations de confiance et d’initier une dynamique collective (par exemple, dans des séjours, les parents échangent sur leur éducation parentale, sous forme de « commission parentale ») . </a:t>
            </a:r>
            <a:r>
              <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Ils favorisent les engagements au Centre Social par la suite du séjour, soit par une meilleure connaissance des </a:t>
            </a:r>
            <a:r>
              <a:rPr lang="fr-FR" sz="1100" kern="1600" dirty="0">
                <a:solidFill>
                  <a:srgbClr val="000000"/>
                </a:solidFill>
                <a:ea typeface="PMingLiU" panose="02020500000000000000" pitchFamily="18" charset="-120"/>
                <a:cs typeface="Times New Roman" panose="02020603050405020304" pitchFamily="18" charset="0"/>
              </a:rPr>
              <a:t>référents, soit par un attachement aux autres vacanciers participant également aux activités du CS. </a:t>
            </a:r>
          </a:p>
          <a:p>
            <a:pPr algn="just">
              <a:lnSpc>
                <a:spcPct val="115000"/>
              </a:lnSpc>
              <a:spcBef>
                <a:spcPts val="600"/>
              </a:spcBef>
              <a:spcAft>
                <a:spcPts val="1000"/>
              </a:spcAft>
              <a:buClr>
                <a:srgbClr val="8F303E"/>
              </a:buClr>
              <a:defRPr/>
            </a:pPr>
            <a:r>
              <a:rPr kumimoji="0" lang="fr-CA"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Au-delà d’un engagement au </a:t>
            </a:r>
            <a:r>
              <a:rPr lang="fr-CA" sz="1100" kern="1600" dirty="0">
                <a:solidFill>
                  <a:srgbClr val="000000"/>
                </a:solidFill>
                <a:ea typeface="PMingLiU" panose="02020500000000000000" pitchFamily="18" charset="-120"/>
                <a:cs typeface="Times New Roman" panose="02020603050405020304" pitchFamily="18" charset="0"/>
              </a:rPr>
              <a:t>sein du CS, partir en vacances peut également aboutir à </a:t>
            </a:r>
            <a:r>
              <a:rPr kumimoji="0" lang="fr-CA" sz="1100" b="1"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une inscription dans une autre association sportive </a:t>
            </a:r>
            <a:r>
              <a:rPr lang="fr-CA" sz="1100" b="1" kern="1600" dirty="0">
                <a:solidFill>
                  <a:srgbClr val="000000"/>
                </a:solidFill>
                <a:ea typeface="PMingLiU" panose="02020500000000000000" pitchFamily="18" charset="-120"/>
                <a:cs typeface="Times New Roman" panose="02020603050405020304" pitchFamily="18" charset="0"/>
              </a:rPr>
              <a:t>ou c</a:t>
            </a:r>
            <a:r>
              <a:rPr kumimoji="0" lang="fr-CA" sz="1100" b="1" i="0" u="none" strike="noStrike" kern="1600" cap="none" spc="0" normalizeH="0" baseline="0" noProof="0" dirty="0" err="1">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ulturelle</a:t>
            </a:r>
            <a:r>
              <a:rPr kumimoji="0" lang="fr-CA"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 les personnes ayant testé de </a:t>
            </a:r>
            <a:r>
              <a:rPr kumimoji="0" lang="fr-CA" sz="1100" b="0" i="0" u="none" strike="noStrike" kern="1600" cap="none" spc="0" normalizeH="0" baseline="0" noProof="0" dirty="0" err="1">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nouv</a:t>
            </a:r>
            <a:r>
              <a:rPr lang="fr-CA" sz="1100" kern="1600" dirty="0">
                <a:solidFill>
                  <a:srgbClr val="000000"/>
                </a:solidFill>
                <a:ea typeface="PMingLiU" panose="02020500000000000000" pitchFamily="18" charset="-120"/>
                <a:cs typeface="Times New Roman" panose="02020603050405020304" pitchFamily="18" charset="0"/>
              </a:rPr>
              <a:t>elles activités pendant le séjour et souhaitant poursuivre une pratique à l’année </a:t>
            </a:r>
            <a:r>
              <a:rPr lang="fr-CA" sz="1100" kern="1600" dirty="0">
                <a:solidFill>
                  <a:schemeClr val="bg2"/>
                </a:solidFill>
                <a:ea typeface="PMingLiU" panose="02020500000000000000" pitchFamily="18" charset="-120"/>
                <a:cs typeface="Times New Roman" panose="02020603050405020304" pitchFamily="18" charset="0"/>
              </a:rPr>
              <a:t>longue </a:t>
            </a:r>
            <a:r>
              <a:rPr lang="fr-CA" sz="1100" i="1" kern="1600" dirty="0">
                <a:solidFill>
                  <a:schemeClr val="bg2"/>
                </a:solidFill>
                <a:ea typeface="PMingLiU" panose="02020500000000000000" pitchFamily="18" charset="-120"/>
                <a:cs typeface="Times New Roman" panose="02020603050405020304" pitchFamily="18" charset="0"/>
              </a:rPr>
              <a:t>: </a:t>
            </a:r>
            <a:r>
              <a:rPr lang="fr-FR" sz="1100" i="1"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rPr>
              <a:t>« c’est un tremplin pour des inscriptions dans des associations sportives ou culturelles ». (Entretien référent)</a:t>
            </a:r>
            <a:endParaRPr kumimoji="0" lang="fr-CA"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1000"/>
              </a:spcAft>
              <a:buClr>
                <a:srgbClr val="8F303E"/>
              </a:buClr>
              <a:buSzTx/>
              <a:buNone/>
              <a:tabLst/>
              <a:defRPr/>
            </a:pPr>
            <a:r>
              <a:rPr kumimoji="0" lang="fr-CA"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Avec les </a:t>
            </a:r>
            <a:r>
              <a:rPr kumimoji="0" lang="fr-CA" sz="1100" b="1" i="0" u="sng"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départs individuels</a:t>
            </a:r>
            <a:r>
              <a:rPr kumimoji="0" lang="fr-CA"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 les familles ou personnes isolées peuvent rencontrer d’autres familles et créer du lien dans les campings ou les villages vacances. Les meilleurs souvenirs des vacances concernent fréquemment la rencontre d’autres personnes, parfois de nationalités différentes : «</a:t>
            </a:r>
            <a:r>
              <a:rPr kumimoji="0" lang="fr-CA" sz="1100" b="0" i="1"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rPr>
              <a:t> J’ai fait à manger aux autres personnes, il y avait des français,</a:t>
            </a:r>
            <a:r>
              <a:rPr lang="fr-CA" sz="1100" i="1" kern="1600" dirty="0">
                <a:solidFill>
                  <a:srgbClr val="000000"/>
                </a:solidFill>
                <a:latin typeface="Corbel" panose="020B0503020204020204" pitchFamily="34" charset="0"/>
                <a:ea typeface="PMingLiU" panose="02020500000000000000" pitchFamily="18" charset="-120"/>
                <a:cs typeface="Times New Roman" panose="02020603050405020304" pitchFamily="18" charset="0"/>
              </a:rPr>
              <a:t> des anglais, des allemands. Après, eux aussi ont apporté leur nourriture, on a partagé ». </a:t>
            </a:r>
            <a:r>
              <a:rPr lang="fr-CA" sz="1100" kern="1600" dirty="0">
                <a:solidFill>
                  <a:srgbClr val="000000"/>
                </a:solidFill>
                <a:latin typeface="Corbel" panose="020B0503020204020204" pitchFamily="34" charset="0"/>
                <a:ea typeface="PMingLiU" panose="02020500000000000000" pitchFamily="18" charset="-120"/>
                <a:cs typeface="Times New Roman" panose="02020603050405020304" pitchFamily="18" charset="0"/>
              </a:rPr>
              <a:t>Pour les enfants, rencontrer d’autres familles est une occasion de se faire des amis. Certaines amitiés peuvent durer au-delà du séjour. Une maman témoigne qu’avec une famille rencontrée en vacances et habitant à l’autre bout de la France, ils ont décidé de se revoir d’année en année. C’est l’occasion pour les enfants de voyager et d’être logés à moindre coût.</a:t>
            </a:r>
            <a:endParaRPr kumimoji="0" lang="fr-CA"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marL="228600" marR="0" lvl="0" indent="-228600" algn="just" defTabSz="914400" rtl="0" eaLnBrk="1" fontAlgn="auto" latinLnBrk="0" hangingPunct="1">
              <a:lnSpc>
                <a:spcPct val="115000"/>
              </a:lnSpc>
              <a:spcBef>
                <a:spcPts val="600"/>
              </a:spcBef>
              <a:spcAft>
                <a:spcPts val="1000"/>
              </a:spcAft>
              <a:buClr>
                <a:srgbClr val="8F303E"/>
              </a:buClr>
              <a:buSzTx/>
              <a:buFont typeface="Wingdings" panose="05000000000000000000" pitchFamily="2" charset="2"/>
              <a:buChar char="Ä"/>
              <a:tabLst/>
              <a:defRPr/>
            </a:pPr>
            <a:endParaRPr kumimoji="0" lang="fr-FR" sz="1100" b="0" i="0" u="none" strike="noStrike" kern="1600" cap="none" spc="0" normalizeH="0" baseline="0" noProof="0" dirty="0">
              <a:ln>
                <a:noFill/>
              </a:ln>
              <a:solidFill>
                <a:srgbClr val="000000"/>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100" b="1" i="1" kern="1600" dirty="0">
              <a:solidFill>
                <a:srgbClr val="434759"/>
              </a:solidFill>
              <a:ea typeface="PMingLiU" panose="02020500000000000000" pitchFamily="18" charset="-120"/>
              <a:cs typeface="Times New Roman" panose="02020603050405020304" pitchFamily="18" charset="0"/>
            </a:endParaRPr>
          </a:p>
          <a:p>
            <a:pPr marL="0" indent="0" algn="just">
              <a:lnSpc>
                <a:spcPct val="115000"/>
              </a:lnSpc>
              <a:spcBef>
                <a:spcPts val="600"/>
              </a:spcBef>
              <a:spcAft>
                <a:spcPts val="1000"/>
              </a:spcAft>
              <a:buNone/>
            </a:pPr>
            <a:endParaRPr lang="fr-FR" sz="1100" b="1" i="1" kern="1600" dirty="0">
              <a:solidFill>
                <a:srgbClr val="434759"/>
              </a:solidFill>
              <a:ea typeface="PMingLiU" panose="02020500000000000000" pitchFamily="18" charset="-120"/>
              <a:cs typeface="Times New Roman" panose="02020603050405020304" pitchFamily="18" charset="0"/>
            </a:endParaRPr>
          </a:p>
        </p:txBody>
      </p:sp>
      <p:sp>
        <p:nvSpPr>
          <p:cNvPr id="13" name="ZoneTexte 12">
            <a:extLst>
              <a:ext uri="{FF2B5EF4-FFF2-40B4-BE49-F238E27FC236}">
                <a16:creationId xmlns:a16="http://schemas.microsoft.com/office/drawing/2014/main" id="{182DE631-1EBC-41C5-12A7-2DC7927E8691}"/>
              </a:ext>
            </a:extLst>
          </p:cNvPr>
          <p:cNvSpPr txBox="1"/>
          <p:nvPr/>
        </p:nvSpPr>
        <p:spPr>
          <a:xfrm>
            <a:off x="662709" y="499548"/>
            <a:ext cx="6093724" cy="325538"/>
          </a:xfrm>
          <a:prstGeom prst="rect">
            <a:avLst/>
          </a:prstGeom>
          <a:noFill/>
        </p:spPr>
        <p:txBody>
          <a:bodyPr wrap="square">
            <a:spAutoFit/>
          </a:bodyPr>
          <a:lstStyle/>
          <a:p>
            <a:pPr marL="0" indent="0" algn="just">
              <a:lnSpc>
                <a:spcPct val="115000"/>
              </a:lnSpc>
              <a:spcBef>
                <a:spcPts val="600"/>
              </a:spcBef>
              <a:spcAft>
                <a:spcPts val="1000"/>
              </a:spcAft>
              <a:buNone/>
            </a:pPr>
            <a:r>
              <a:rPr lang="fr-FR" sz="1400" b="1" i="1" kern="1600" dirty="0">
                <a:solidFill>
                  <a:schemeClr val="accent6"/>
                </a:solidFill>
                <a:effectLst/>
                <a:latin typeface="Corbel" panose="020B0503020204020204" pitchFamily="34" charset="0"/>
                <a:ea typeface="PMingLiU" panose="02020500000000000000" pitchFamily="18" charset="-120"/>
                <a:cs typeface="Times New Roman" panose="02020603050405020304" pitchFamily="18" charset="0"/>
              </a:rPr>
              <a:t>Les impacts sur la vie </a:t>
            </a:r>
            <a:r>
              <a:rPr lang="fr-FR" sz="1400" b="1" i="1" kern="1600" dirty="0">
                <a:solidFill>
                  <a:schemeClr val="accent6"/>
                </a:solidFill>
                <a:ea typeface="PMingLiU" panose="02020500000000000000" pitchFamily="18" charset="-120"/>
                <a:cs typeface="Times New Roman" panose="02020603050405020304" pitchFamily="18" charset="0"/>
              </a:rPr>
              <a:t>de quartier, les relations inter-familiales et sociales</a:t>
            </a:r>
          </a:p>
        </p:txBody>
      </p:sp>
    </p:spTree>
    <p:extLst>
      <p:ext uri="{BB962C8B-B14F-4D97-AF65-F5344CB8AC3E}">
        <p14:creationId xmlns:p14="http://schemas.microsoft.com/office/powerpoint/2010/main" val="2890699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1929C-BB27-FEAB-339F-7C429CF0E6FB}"/>
              </a:ext>
            </a:extLst>
          </p:cNvPr>
          <p:cNvSpPr>
            <a:spLocks noGrp="1"/>
          </p:cNvSpPr>
          <p:nvPr>
            <p:ph type="ctrTitle"/>
          </p:nvPr>
        </p:nvSpPr>
        <p:spPr/>
        <p:txBody>
          <a:bodyPr>
            <a:normAutofit/>
          </a:bodyPr>
          <a:lstStyle/>
          <a:p>
            <a:r>
              <a:rPr lang="fr-CA" sz="3200" b="1" cap="all" dirty="0">
                <a:solidFill>
                  <a:srgbClr val="595959"/>
                </a:solidFill>
                <a:ea typeface="PMingLiU" panose="02020500000000000000" pitchFamily="18" charset="-120"/>
                <a:cs typeface="Times New Roman" panose="02020603050405020304" pitchFamily="18" charset="0"/>
              </a:rPr>
              <a:t>5</a:t>
            </a:r>
            <a:r>
              <a:rPr lang="fr-CA" sz="32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a:t>
            </a:r>
            <a:r>
              <a:rPr lang="fr-FR" sz="32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Les </a:t>
            </a:r>
            <a:r>
              <a:rPr lang="fr-FR" sz="3200" b="1" cap="all" dirty="0">
                <a:solidFill>
                  <a:srgbClr val="595959"/>
                </a:solidFill>
                <a:ea typeface="PMingLiU" panose="02020500000000000000" pitchFamily="18" charset="-120"/>
                <a:cs typeface="Times New Roman" panose="02020603050405020304" pitchFamily="18" charset="0"/>
              </a:rPr>
              <a:t>IMPACTS DES PROJETS VACANCES sur Les Centres sociaux, les partenaires et le territoire</a:t>
            </a:r>
            <a:br>
              <a:rPr lang="fr-FR" sz="3200" b="1" cap="all" dirty="0">
                <a:solidFill>
                  <a:srgbClr val="595959"/>
                </a:solidFill>
                <a:ea typeface="PMingLiU" panose="02020500000000000000" pitchFamily="18" charset="-120"/>
                <a:cs typeface="Times New Roman" panose="02020603050405020304" pitchFamily="18" charset="0"/>
              </a:rPr>
            </a:br>
            <a:endParaRPr lang="fr-FR" sz="3200" dirty="0"/>
          </a:p>
        </p:txBody>
      </p:sp>
      <p:sp>
        <p:nvSpPr>
          <p:cNvPr id="3" name="Espace réservé du numéro de diapositive 3">
            <a:extLst>
              <a:ext uri="{FF2B5EF4-FFF2-40B4-BE49-F238E27FC236}">
                <a16:creationId xmlns:a16="http://schemas.microsoft.com/office/drawing/2014/main" id="{AFFBAD02-55D2-8E66-FA87-1831B2A92993}"/>
              </a:ext>
            </a:extLst>
          </p:cNvPr>
          <p:cNvSpPr>
            <a:spLocks noGrp="1"/>
          </p:cNvSpPr>
          <p:nvPr>
            <p:ph type="sldNum" sz="quarter" idx="12"/>
          </p:nvPr>
        </p:nvSpPr>
        <p:spPr>
          <a:xfrm>
            <a:off x="11081656" y="6356350"/>
            <a:ext cx="1110343" cy="365125"/>
          </a:xfrm>
        </p:spPr>
        <p:txBody>
          <a:bodyPr/>
          <a:lstStyle/>
          <a:p>
            <a:fld id="{AD2A36CA-2473-4936-82E1-1F3FFFB5F89E}" type="slidenum">
              <a:rPr lang="fr-FR" smtClean="0"/>
              <a:pPr/>
              <a:t>37</a:t>
            </a:fld>
            <a:endParaRPr lang="fr-FR"/>
          </a:p>
        </p:txBody>
      </p:sp>
    </p:spTree>
    <p:extLst>
      <p:ext uri="{BB962C8B-B14F-4D97-AF65-F5344CB8AC3E}">
        <p14:creationId xmlns:p14="http://schemas.microsoft.com/office/powerpoint/2010/main" val="1287916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92557"/>
            <a:ext cx="10515600" cy="1325563"/>
          </a:xfrm>
        </p:spPr>
        <p:txBody>
          <a:bodyPr/>
          <a:lstStyle/>
          <a:p>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5. Les </a:t>
            </a:r>
            <a:r>
              <a:rPr lang="fr-FR" sz="2000" b="1" cap="all" dirty="0">
                <a:solidFill>
                  <a:srgbClr val="595959"/>
                </a:solidFill>
                <a:ea typeface="PMingLiU" panose="02020500000000000000" pitchFamily="18" charset="-120"/>
                <a:cs typeface="Times New Roman" panose="02020603050405020304" pitchFamily="18" charset="0"/>
              </a:rPr>
              <a:t>IMPACTS DES PROJETS VACANCES sur les centres sociaux, les partenaires et le territoire</a:t>
            </a:r>
            <a:br>
              <a:rPr lang="fr-FR" sz="2000" b="1" cap="all" dirty="0">
                <a:solidFill>
                  <a:srgbClr val="595959"/>
                </a:solidFill>
                <a:ea typeface="PMingLiU" panose="02020500000000000000" pitchFamily="18" charset="-120"/>
                <a:cs typeface="Times New Roman" panose="02020603050405020304" pitchFamily="18" charset="0"/>
              </a:rPr>
            </a:br>
            <a:r>
              <a:rPr lang="fr-CA" sz="1800" b="1" i="1" kern="1600" cap="small" dirty="0">
                <a:solidFill>
                  <a:srgbClr val="C96372"/>
                </a:solidFill>
                <a:ea typeface="PMingLiU" panose="02020500000000000000" pitchFamily="18" charset="-120"/>
                <a:cs typeface="Times New Roman" panose="02020603050405020304" pitchFamily="18" charset="0"/>
              </a:rPr>
              <a:t>5.1 Des impacts peu questionnés mais importants pour les Centres Sociaux</a:t>
            </a:r>
            <a:br>
              <a:rPr lang="fr-CA" sz="2000" b="1" i="1" kern="1600"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1280233"/>
            <a:ext cx="10972796" cy="5172128"/>
          </a:xfrm>
        </p:spPr>
        <p:txBody>
          <a:bodyPr/>
          <a:lstStyle/>
          <a:p>
            <a:pPr marL="0" indent="0" algn="just">
              <a:lnSpc>
                <a:spcPct val="115000"/>
              </a:lnSpc>
              <a:spcBef>
                <a:spcPts val="600"/>
              </a:spcBef>
              <a:spcAft>
                <a:spcPts val="600"/>
              </a:spcAft>
              <a:buNone/>
            </a:pPr>
            <a:r>
              <a:rPr lang="fr-CA" sz="1400" b="1" i="1" kern="1600" dirty="0">
                <a:solidFill>
                  <a:schemeClr val="accent6"/>
                </a:solidFill>
                <a:ea typeface="PMingLiU" panose="02020500000000000000" pitchFamily="18" charset="-120"/>
                <a:cs typeface="Times New Roman" panose="02020603050405020304" pitchFamily="18" charset="0"/>
              </a:rPr>
              <a:t>Des impacts généralement peu questionnés par les Centres sociaux</a:t>
            </a:r>
          </a:p>
          <a:p>
            <a:pPr marL="0" indent="0" algn="just">
              <a:lnSpc>
                <a:spcPct val="115000"/>
              </a:lnSpc>
              <a:spcBef>
                <a:spcPts val="600"/>
              </a:spcBef>
              <a:spcAft>
                <a:spcPts val="600"/>
              </a:spcAft>
              <a:buNone/>
            </a:pPr>
            <a:r>
              <a:rPr lang="fr-CA" sz="1100" kern="1600" dirty="0">
                <a:ea typeface="PMingLiU" panose="02020500000000000000" pitchFamily="18" charset="-120"/>
                <a:cs typeface="Times New Roman" panose="02020603050405020304" pitchFamily="18" charset="0"/>
              </a:rPr>
              <a:t>La question des impacts est souvent soulevée et interrogée pour les bénéficiaires des actions. En revanche, les impacts des projets vacances sur les professionnels eux-mêmes et sur les Centres Sociaux est moins évidente pour les interlocuteurs interrogés. Il n’existe pas aujourd’hui de pratique de bilan collectif, à l’échelle des CS pour repérer les impacts positifs sur le Centre et les personnes impliquées, bénévoles ou professionnels. </a:t>
            </a:r>
            <a:r>
              <a:rPr lang="fr-CA" sz="1100" dirty="0">
                <a:solidFill>
                  <a:srgbClr val="000000"/>
                </a:solidFill>
                <a:ea typeface="Calibri" panose="020F0502020204030204" pitchFamily="34" charset="0"/>
                <a:cs typeface="Times New Roman" panose="02020603050405020304" pitchFamily="18" charset="0"/>
              </a:rPr>
              <a:t>De manière générale, les projets vacances ne constituent pas un objet majeur pour les CS qui n’envisagent pas les impacts plus généraux de ces projets sur l’ensemble de la structure. </a:t>
            </a:r>
            <a:r>
              <a:rPr lang="fr-CA" sz="1100" kern="1600" dirty="0">
                <a:ea typeface="PMingLiU" panose="02020500000000000000" pitchFamily="18" charset="-120"/>
                <a:cs typeface="Times New Roman" panose="02020603050405020304" pitchFamily="18" charset="0"/>
              </a:rPr>
              <a:t>Les centres attendent donc de la recherche-action des éclaircissements sur ces questions.</a:t>
            </a:r>
          </a:p>
          <a:p>
            <a:pPr marL="0" indent="0" algn="just">
              <a:lnSpc>
                <a:spcPct val="115000"/>
              </a:lnSpc>
              <a:spcBef>
                <a:spcPts val="600"/>
              </a:spcBef>
              <a:spcAft>
                <a:spcPts val="600"/>
              </a:spcAft>
              <a:buNone/>
            </a:pPr>
            <a:r>
              <a:rPr lang="fr-CA" sz="1400" b="1" i="1" kern="1600" dirty="0">
                <a:solidFill>
                  <a:schemeClr val="accent6"/>
                </a:solidFill>
                <a:ea typeface="PMingLiU" panose="02020500000000000000" pitchFamily="18" charset="-120"/>
                <a:cs typeface="Times New Roman" panose="02020603050405020304" pitchFamily="18" charset="0"/>
              </a:rPr>
              <a:t>Des impacts perçus sur la dynamique du Centre Social</a:t>
            </a:r>
          </a:p>
          <a:p>
            <a:pPr marL="0" lvl="0" indent="0" algn="just">
              <a:lnSpc>
                <a:spcPct val="107000"/>
              </a:lnSpc>
              <a:spcBef>
                <a:spcPts val="600"/>
              </a:spcBef>
              <a:spcAft>
                <a:spcPts val="600"/>
              </a:spcAft>
              <a:buNone/>
              <a:tabLst>
                <a:tab pos="457200" algn="l"/>
              </a:tabLst>
            </a:pPr>
            <a:r>
              <a:rPr lang="fr-CA" sz="1100" dirty="0">
                <a:solidFill>
                  <a:srgbClr val="000000"/>
                </a:solidFill>
                <a:ea typeface="Calibri" panose="020F0502020204030204" pitchFamily="34" charset="0"/>
                <a:cs typeface="Times New Roman" panose="02020603050405020304" pitchFamily="18" charset="0"/>
              </a:rPr>
              <a:t>Pour les centres ayant le plus avancé dans la réflexion, les premiers effets mentionnés par les référents et les directions est </a:t>
            </a:r>
            <a:r>
              <a:rPr lang="fr-CA" sz="1100" b="1" dirty="0">
                <a:solidFill>
                  <a:srgbClr val="000000"/>
                </a:solidFill>
                <a:ea typeface="Calibri" panose="020F0502020204030204" pitchFamily="34" charset="0"/>
                <a:cs typeface="Times New Roman" panose="02020603050405020304" pitchFamily="18" charset="0"/>
              </a:rPr>
              <a:t>l’évolution des pratiques professionnelles</a:t>
            </a:r>
            <a:r>
              <a:rPr lang="fr-CA" sz="1100" dirty="0">
                <a:solidFill>
                  <a:srgbClr val="000000"/>
                </a:solidFill>
                <a:ea typeface="Calibri" panose="020F0502020204030204" pitchFamily="34" charset="0"/>
                <a:cs typeface="Times New Roman" panose="02020603050405020304" pitchFamily="18" charset="0"/>
              </a:rPr>
              <a:t>. L’accompagnement aux projets-vacances implique d’être à l’écoute des personnes, de repérer des freins éventuels, de rassurer, de rechercher des informations, etc. Toutes ces compétences évoluent au fur et à mesure de la vie professionnelle et peuvent être approfondies grâce à un accompagnement sur les vacances, qui nécessite de </a:t>
            </a:r>
            <a:r>
              <a:rPr lang="fr-CA" sz="1100" b="1" dirty="0">
                <a:solidFill>
                  <a:srgbClr val="000000"/>
                </a:solidFill>
                <a:ea typeface="Calibri" panose="020F0502020204030204" pitchFamily="34" charset="0"/>
                <a:cs typeface="Times New Roman" panose="02020603050405020304" pitchFamily="18" charset="0"/>
              </a:rPr>
              <a:t>prendre les individus dans leur globalité</a:t>
            </a:r>
            <a:r>
              <a:rPr lang="fr-CA" sz="1100" dirty="0">
                <a:solidFill>
                  <a:srgbClr val="000000"/>
                </a:solidFill>
                <a:ea typeface="Calibri" panose="020F0502020204030204" pitchFamily="34" charset="0"/>
                <a:cs typeface="Times New Roman" panose="02020603050405020304" pitchFamily="18" charset="0"/>
              </a:rPr>
              <a:t>. </a:t>
            </a:r>
          </a:p>
          <a:p>
            <a:pPr lvl="0" algn="just">
              <a:lnSpc>
                <a:spcPct val="107000"/>
              </a:lnSpc>
              <a:spcBef>
                <a:spcPts val="600"/>
              </a:spcBef>
              <a:spcAft>
                <a:spcPts val="600"/>
              </a:spcAft>
              <a:buClr>
                <a:schemeClr val="accent2"/>
              </a:buClr>
              <a:buFont typeface="Wingdings" panose="05000000000000000000" pitchFamily="2" charset="2"/>
              <a:buChar char="Ä"/>
              <a:tabLst>
                <a:tab pos="457200" algn="l"/>
              </a:tabLst>
            </a:pPr>
            <a:r>
              <a:rPr lang="fr-CA" sz="1100" dirty="0">
                <a:solidFill>
                  <a:srgbClr val="000000"/>
                </a:solidFill>
                <a:ea typeface="Calibri" panose="020F0502020204030204" pitchFamily="34" charset="0"/>
                <a:cs typeface="Times New Roman" panose="02020603050405020304" pitchFamily="18" charset="0"/>
              </a:rPr>
              <a:t>C’est ce qu’affirme cette directrice : «</a:t>
            </a:r>
            <a:r>
              <a:rPr lang="fr-CA" sz="1100" i="1" dirty="0">
                <a:solidFill>
                  <a:srgbClr val="000000"/>
                </a:solidFill>
                <a:ea typeface="Calibri" panose="020F0502020204030204" pitchFamily="34" charset="0"/>
                <a:cs typeface="Times New Roman" panose="02020603050405020304" pitchFamily="18" charset="0"/>
              </a:rPr>
              <a:t> Les vacances, c’est un  « produit d’appel » souvent, et qui ouvre énormément de champs d’accompagnement (question du budget, vie conjugale, vie pro/vie privée …) C’est un sujet plaisant celui des vacances mais l’objet reste délicat car il touche à plein d’autres sujets. Ce projet permet d’arriver beaucoup plus à avancer et à rendre acteur les gens dans les solutions qu’ils choisissent. C’est un projet sans contrainte ! C’est magique les vacances en famille, on a des résultats qu’on n’aurait pas ailleurs sur l’ouverture des sujets abordés »</a:t>
            </a:r>
          </a:p>
          <a:p>
            <a:pPr lvl="0" algn="just">
              <a:lnSpc>
                <a:spcPct val="107000"/>
              </a:lnSpc>
              <a:spcBef>
                <a:spcPts val="600"/>
              </a:spcBef>
              <a:spcAft>
                <a:spcPts val="600"/>
              </a:spcAft>
              <a:buClr>
                <a:schemeClr val="accent2"/>
              </a:buClr>
              <a:buFont typeface="Wingdings" panose="05000000000000000000" pitchFamily="2" charset="2"/>
              <a:buChar char="Ä"/>
              <a:tabLst>
                <a:tab pos="457200" algn="l"/>
              </a:tabLst>
            </a:pPr>
            <a:r>
              <a:rPr lang="fr-CA" sz="1100" dirty="0">
                <a:solidFill>
                  <a:srgbClr val="000000"/>
                </a:solidFill>
                <a:ea typeface="Calibri" panose="020F0502020204030204" pitchFamily="34" charset="0"/>
                <a:cs typeface="Times New Roman" panose="02020603050405020304" pitchFamily="18" charset="0"/>
              </a:rPr>
              <a:t>Pour une référente, la posture et les compétences professionnelles évoluent </a:t>
            </a:r>
            <a:r>
              <a:rPr lang="fr-CA" sz="1100" i="1" dirty="0">
                <a:solidFill>
                  <a:srgbClr val="000000"/>
                </a:solidFill>
                <a:ea typeface="Calibri" panose="020F0502020204030204" pitchFamily="34" charset="0"/>
                <a:cs typeface="Times New Roman" panose="02020603050405020304" pitchFamily="18" charset="0"/>
              </a:rPr>
              <a:t>« On apprend par la diversité des profils, des familles, on a plus de recul sur la manière d’orienter, de réorienter. On a une perception plus rapide sur comment on va s’y prendre avec elle. Ca nous donne des compétences transversales hors du projet vacances sur l’accompagnement des familles et la détection des besoins / des compétences existantes et à travailler. C’est un vrai accompagnement social, pur et dur ». </a:t>
            </a:r>
          </a:p>
          <a:p>
            <a:pPr marL="0" lvl="0" indent="0" algn="just">
              <a:lnSpc>
                <a:spcPct val="100000"/>
              </a:lnSpc>
              <a:spcBef>
                <a:spcPts val="600"/>
              </a:spcBef>
              <a:spcAft>
                <a:spcPts val="600"/>
              </a:spcAft>
              <a:buNone/>
              <a:tabLst>
                <a:tab pos="457200" algn="l"/>
              </a:tabLst>
            </a:pP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Les professionnels impliqués sur la thématique vacances </a:t>
            </a:r>
            <a:r>
              <a:rPr lang="fr-CA"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questionnent souvent leurs pratiques, se remettent en question</a:t>
            </a: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Ces défis sont peu partagés à l’échelle du Centre social, or, ils sont riches et pourraient être essaimés à l’ensemble du Centre Social, faisant ainsi évoluer les pratiques de l’ensemble des professionnels. </a:t>
            </a:r>
          </a:p>
          <a:p>
            <a:pPr marL="0" lvl="0" indent="0" algn="just">
              <a:lnSpc>
                <a:spcPct val="100000"/>
              </a:lnSpc>
              <a:spcBef>
                <a:spcPts val="600"/>
              </a:spcBef>
              <a:spcAft>
                <a:spcPts val="600"/>
              </a:spcAft>
              <a:buNone/>
              <a:tabLst>
                <a:tab pos="457200" algn="l"/>
              </a:tabLst>
            </a:pP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Enfin, les actions vacances peuvent conduire à </a:t>
            </a:r>
            <a:r>
              <a:rPr lang="fr-CA"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toucher un public plus large que les adhérents</a:t>
            </a: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a:t>
            </a:r>
            <a:r>
              <a:rPr lang="fr-CA" sz="1100" dirty="0">
                <a:solidFill>
                  <a:srgbClr val="000000"/>
                </a:solidFill>
                <a:ea typeface="Calibri" panose="020F0502020204030204" pitchFamily="34" charset="0"/>
                <a:cs typeface="Times New Roman" panose="02020603050405020304" pitchFamily="18" charset="0"/>
              </a:rPr>
              <a:t>faisant ainsi connaître le Centre Social et ses accompagnements à l’ensemble des habitants. Cela se vérifie d’autant plus lorsque les centres ouvrent largement leurs accompagnements sans limitation.</a:t>
            </a:r>
            <a:endParaRPr lang="fr-CA"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38</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Tree>
    <p:extLst>
      <p:ext uri="{BB962C8B-B14F-4D97-AF65-F5344CB8AC3E}">
        <p14:creationId xmlns:p14="http://schemas.microsoft.com/office/powerpoint/2010/main" val="459565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42053"/>
            <a:ext cx="10515600" cy="1325563"/>
          </a:xfrm>
        </p:spPr>
        <p:txBody>
          <a:bodyPr/>
          <a:lstStyle/>
          <a:p>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5. Les </a:t>
            </a:r>
            <a:r>
              <a:rPr lang="fr-FR" sz="2000" b="1" cap="all" dirty="0">
                <a:solidFill>
                  <a:srgbClr val="595959"/>
                </a:solidFill>
                <a:ea typeface="PMingLiU" panose="02020500000000000000" pitchFamily="18" charset="-120"/>
                <a:cs typeface="Times New Roman" panose="02020603050405020304" pitchFamily="18" charset="0"/>
              </a:rPr>
              <a:t>IMPACTS DES PROJETS VACANCES sur les partenaires et le territoire</a:t>
            </a:r>
            <a:br>
              <a:rPr lang="fr-FR" sz="2000" b="1" cap="all" dirty="0">
                <a:solidFill>
                  <a:srgbClr val="595959"/>
                </a:solidFill>
                <a:ea typeface="PMingLiU" panose="02020500000000000000" pitchFamily="18" charset="-120"/>
                <a:cs typeface="Times New Roman" panose="02020603050405020304" pitchFamily="18" charset="0"/>
              </a:rPr>
            </a:br>
            <a:r>
              <a:rPr lang="fr-CA" sz="1800" b="1" i="1" kern="1600" cap="small" dirty="0">
                <a:solidFill>
                  <a:srgbClr val="C96372"/>
                </a:solidFill>
                <a:ea typeface="PMingLiU" panose="02020500000000000000" pitchFamily="18" charset="-120"/>
                <a:cs typeface="Times New Roman" panose="02020603050405020304" pitchFamily="18" charset="0"/>
              </a:rPr>
              <a:t>5.2 Les freins des Centres Sociaux à lever</a:t>
            </a:r>
            <a:br>
              <a:rPr lang="fr-CA" sz="1800" b="1" i="1" kern="1600" cap="small" dirty="0">
                <a:solidFill>
                  <a:srgbClr val="C96372"/>
                </a:solidFill>
                <a:ea typeface="PMingLiU" panose="02020500000000000000" pitchFamily="18" charset="-120"/>
                <a:cs typeface="Times New Roman" panose="02020603050405020304" pitchFamily="18" charset="0"/>
              </a:rPr>
            </a:br>
            <a:br>
              <a:rPr lang="fr-CA" sz="2000" b="1" i="1" kern="1600"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1051633"/>
            <a:ext cx="10515600" cy="5172128"/>
          </a:xfrm>
        </p:spPr>
        <p:txBody>
          <a:bodyPr/>
          <a:lstStyle/>
          <a:p>
            <a:pPr marL="0" indent="0" algn="just">
              <a:lnSpc>
                <a:spcPct val="115000"/>
              </a:lnSpc>
              <a:spcBef>
                <a:spcPts val="600"/>
              </a:spcBef>
              <a:spcAft>
                <a:spcPts val="1000"/>
              </a:spcAft>
              <a:buNone/>
            </a:pPr>
            <a:r>
              <a:rPr lang="fr-FR" sz="1400" b="1" i="1" kern="1600" dirty="0">
                <a:solidFill>
                  <a:schemeClr val="accent6"/>
                </a:solidFill>
                <a:effectLst/>
                <a:latin typeface="Corbel" panose="020B0503020204020204" pitchFamily="34" charset="0"/>
                <a:ea typeface="PMingLiU" panose="02020500000000000000" pitchFamily="18" charset="-120"/>
                <a:cs typeface="Times New Roman" panose="02020603050405020304" pitchFamily="18" charset="0"/>
              </a:rPr>
              <a:t>Les freins administratifs et techniques </a:t>
            </a:r>
          </a:p>
          <a:p>
            <a:pPr marL="0" indent="0" algn="just">
              <a:lnSpc>
                <a:spcPct val="115000"/>
              </a:lnSpc>
              <a:spcBef>
                <a:spcPts val="600"/>
              </a:spcBef>
              <a:spcAft>
                <a:spcPts val="1000"/>
              </a:spcAft>
              <a:buNone/>
            </a:pPr>
            <a:r>
              <a:rPr lang="fr-FR" sz="1100" dirty="0">
                <a:effectLst/>
                <a:latin typeface="Corbel" panose="020B0503020204020204" pitchFamily="34" charset="0"/>
                <a:ea typeface="Calibri" panose="020F0502020204030204" pitchFamily="34" charset="0"/>
                <a:cs typeface="Times New Roman" panose="02020603050405020304" pitchFamily="18" charset="0"/>
              </a:rPr>
              <a:t>Plusieurs centres manifestent une frustration quant aux </a:t>
            </a:r>
            <a:r>
              <a:rPr lang="fr-FR" sz="1100" b="1" dirty="0">
                <a:effectLst/>
                <a:latin typeface="Corbel" panose="020B0503020204020204" pitchFamily="34" charset="0"/>
                <a:ea typeface="Calibri" panose="020F0502020204030204" pitchFamily="34" charset="0"/>
                <a:cs typeface="Times New Roman" panose="02020603050405020304" pitchFamily="18" charset="0"/>
              </a:rPr>
              <a:t>impacts négatifs repérés sur leur organisation</a:t>
            </a:r>
            <a:r>
              <a:rPr lang="fr-FR" sz="1100" dirty="0">
                <a:effectLst/>
                <a:latin typeface="Corbel" panose="020B0503020204020204" pitchFamily="34" charset="0"/>
                <a:ea typeface="Calibri" panose="020F0502020204030204" pitchFamily="34" charset="0"/>
                <a:cs typeface="Times New Roman" panose="02020603050405020304" pitchFamily="18" charset="0"/>
              </a:rPr>
              <a:t>. </a:t>
            </a:r>
            <a:r>
              <a:rPr lang="fr-FR" sz="1100" dirty="0">
                <a:ea typeface="Calibri" panose="020F0502020204030204" pitchFamily="34" charset="0"/>
                <a:cs typeface="Times New Roman" panose="02020603050405020304" pitchFamily="18" charset="0"/>
              </a:rPr>
              <a:t>Des f</a:t>
            </a:r>
            <a:r>
              <a:rPr lang="fr-FR" sz="1100" dirty="0">
                <a:effectLst/>
                <a:latin typeface="Corbel" panose="020B0503020204020204" pitchFamily="34" charset="0"/>
                <a:ea typeface="Calibri" panose="020F0502020204030204" pitchFamily="34" charset="0"/>
                <a:cs typeface="Times New Roman" panose="02020603050405020304" pitchFamily="18" charset="0"/>
              </a:rPr>
              <a:t>reins administratifs, techniques, viennent perturber la bonne conduite de la mission. </a:t>
            </a:r>
            <a:r>
              <a:rPr lang="fr-FR" sz="1100" dirty="0">
                <a:ea typeface="Calibri" panose="020F0502020204030204" pitchFamily="34" charset="0"/>
                <a:cs typeface="Times New Roman" panose="02020603050405020304" pitchFamily="18" charset="0"/>
              </a:rPr>
              <a:t>Les centres expliquent notamment rencontrer des difficultés dans la réception tardive des chèques ANCV, nécessitant d’avancer des frais conséquents pour réserver des séjours. </a:t>
            </a:r>
            <a:r>
              <a:rPr lang="fr-FR" sz="1100" kern="1600" dirty="0">
                <a:ea typeface="PMingLiU" panose="02020500000000000000" pitchFamily="18" charset="-120"/>
                <a:cs typeface="Times New Roman" panose="02020603050405020304" pitchFamily="18" charset="0"/>
              </a:rPr>
              <a:t>De plus, les sites internet, notamment pour BSV, restent peu pratiques à utiliser. Les familles sollicitent fréquemment les centres pour de l’aide technique. </a:t>
            </a:r>
          </a:p>
          <a:p>
            <a:pPr marL="0" indent="0" algn="just">
              <a:lnSpc>
                <a:spcPct val="115000"/>
              </a:lnSpc>
              <a:spcBef>
                <a:spcPts val="600"/>
              </a:spcBef>
              <a:spcAft>
                <a:spcPts val="1000"/>
              </a:spcAft>
              <a:buNone/>
            </a:pPr>
            <a:r>
              <a:rPr lang="fr-FR" sz="1400" b="1" i="1" kern="1600" dirty="0">
                <a:solidFill>
                  <a:schemeClr val="accent6"/>
                </a:solidFill>
                <a:ea typeface="PMingLiU" panose="02020500000000000000" pitchFamily="18" charset="-120"/>
                <a:cs typeface="Times New Roman" panose="02020603050405020304" pitchFamily="18" charset="0"/>
              </a:rPr>
              <a:t>Une activité « chronophage » à certaines périodes de l’année</a:t>
            </a:r>
          </a:p>
          <a:p>
            <a:pPr marL="0" indent="0" algn="just">
              <a:lnSpc>
                <a:spcPct val="115000"/>
              </a:lnSpc>
              <a:spcBef>
                <a:spcPts val="600"/>
              </a:spcBef>
              <a:spcAft>
                <a:spcPts val="1000"/>
              </a:spcAft>
              <a:buNone/>
            </a:pPr>
            <a:r>
              <a:rPr lang="fr-FR" sz="1100" kern="1600" dirty="0">
                <a:ea typeface="PMingLiU" panose="02020500000000000000" pitchFamily="18" charset="-120"/>
                <a:cs typeface="Times New Roman" panose="02020603050405020304" pitchFamily="18" charset="0"/>
              </a:rPr>
              <a:t>L’activité  d’accompagnement aux projets vacances doit être anticipée car elle peut s’avérer « chronophage » pour les référents l</a:t>
            </a:r>
            <a:r>
              <a:rPr lang="fr-FR" sz="1100" kern="1600" dirty="0">
                <a:effectLst/>
                <a:latin typeface="Corbel" panose="020B0503020204020204" pitchFamily="34" charset="0"/>
                <a:ea typeface="PMingLiU" panose="02020500000000000000" pitchFamily="18" charset="-120"/>
                <a:cs typeface="Times New Roman" panose="02020603050405020304" pitchFamily="18" charset="0"/>
              </a:rPr>
              <a:t>orsque le projet doit être créé et que les personnes sont hésitantes : </a:t>
            </a:r>
            <a:r>
              <a:rPr lang="fr-FR" sz="1100" i="1" kern="1600" dirty="0">
                <a:effectLst/>
                <a:latin typeface="Corbel" panose="020B0503020204020204" pitchFamily="34" charset="0"/>
                <a:ea typeface="PMingLiU" panose="02020500000000000000" pitchFamily="18" charset="-120"/>
                <a:cs typeface="Times New Roman" panose="02020603050405020304" pitchFamily="18" charset="0"/>
              </a:rPr>
              <a:t>« </a:t>
            </a:r>
            <a:r>
              <a:rPr lang="fr-FR" sz="1100" i="1" dirty="0">
                <a:effectLst/>
                <a:latin typeface="Corbel" panose="020B0503020204020204" pitchFamily="34" charset="0"/>
                <a:ea typeface="Times New Roman" panose="02020603050405020304" pitchFamily="18" charset="0"/>
                <a:cs typeface="Times New Roman" panose="02020603050405020304" pitchFamily="18" charset="0"/>
              </a:rPr>
              <a:t>Quand une famille sait où elle veut aller ça va. Mais certains n’ont pas de destination précise en tête, ils ont énormément de critères (veulent la mer, une piscine), et ils n’ont pas de permis… là ça prend beaucoup de temps » </a:t>
            </a:r>
            <a:r>
              <a:rPr lang="fr-FR" sz="1100" dirty="0">
                <a:effectLst/>
                <a:latin typeface="Corbel" panose="020B0503020204020204" pitchFamily="34" charset="0"/>
                <a:ea typeface="Times New Roman" panose="02020603050405020304" pitchFamily="18" charset="0"/>
                <a:cs typeface="Times New Roman" panose="02020603050405020304" pitchFamily="18" charset="0"/>
              </a:rPr>
              <a:t>(Entretien référente).</a:t>
            </a:r>
            <a:endParaRPr lang="fr-FR" sz="1100" i="1" dirty="0">
              <a:effectLst/>
              <a:latin typeface="Corbel" panose="020B050302020402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600"/>
              </a:spcBef>
              <a:spcAft>
                <a:spcPts val="1000"/>
              </a:spcAft>
              <a:buNone/>
            </a:pPr>
            <a:r>
              <a:rPr lang="fr-FR" sz="1100" dirty="0">
                <a:ea typeface="Times New Roman" panose="02020603050405020304" pitchFamily="18" charset="0"/>
                <a:cs typeface="Times New Roman" panose="02020603050405020304" pitchFamily="18" charset="0"/>
              </a:rPr>
              <a:t>La mise en place de réunions d’informations et de préparation pour les séjours collectifs est un temps important et considérable à certaines périodes. </a:t>
            </a:r>
            <a:endParaRPr lang="fr-FR" sz="1100" dirty="0">
              <a:effectLst/>
              <a:latin typeface="Corbel" panose="020B050302020402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1000"/>
              </a:spcAft>
              <a:buClr>
                <a:schemeClr val="accent2"/>
              </a:buClr>
              <a:buFont typeface="Wingdings" panose="05000000000000000000" pitchFamily="2" charset="2"/>
              <a:buChar char="Ä"/>
            </a:pPr>
            <a:endParaRPr lang="fr-FR" sz="1100" i="1" dirty="0">
              <a:effectLst/>
              <a:latin typeface="Corbel" panose="020B050302020402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1000"/>
              </a:spcAft>
              <a:buClr>
                <a:schemeClr val="accent2"/>
              </a:buClr>
              <a:buFont typeface="Wingdings" panose="05000000000000000000" pitchFamily="2" charset="2"/>
              <a:buChar char="Ä"/>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39</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Tree>
    <p:extLst>
      <p:ext uri="{BB962C8B-B14F-4D97-AF65-F5344CB8AC3E}">
        <p14:creationId xmlns:p14="http://schemas.microsoft.com/office/powerpoint/2010/main" val="211524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712856" y="418654"/>
            <a:ext cx="4932739" cy="5172128"/>
          </a:xfrm>
        </p:spPr>
        <p:txBody>
          <a:bodyPr/>
          <a:lstStyle/>
          <a:p>
            <a:pPr marL="0" indent="0">
              <a:buNone/>
            </a:pPr>
            <a:endParaRPr lang="fr-FR" sz="1100" kern="1600" dirty="0">
              <a:ea typeface="PMingLiU" panose="02020500000000000000" pitchFamily="18" charset="-120"/>
              <a:cs typeface="Times New Roman" panose="02020603050405020304" pitchFamily="18" charset="0"/>
            </a:endParaRPr>
          </a:p>
          <a:p>
            <a:pPr marL="0" inden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4</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8" name="Organigramme : Délai 7">
            <a:extLst>
              <a:ext uri="{FF2B5EF4-FFF2-40B4-BE49-F238E27FC236}">
                <a16:creationId xmlns:a16="http://schemas.microsoft.com/office/drawing/2014/main" id="{EA65F4B9-D7FD-E71E-1144-F802C9B89E3E}"/>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1</a:t>
            </a:r>
            <a:endParaRPr lang="fr-FR" sz="2000" dirty="0"/>
          </a:p>
        </p:txBody>
      </p:sp>
      <p:grpSp>
        <p:nvGrpSpPr>
          <p:cNvPr id="12" name="Groupe 11">
            <a:extLst>
              <a:ext uri="{FF2B5EF4-FFF2-40B4-BE49-F238E27FC236}">
                <a16:creationId xmlns:a16="http://schemas.microsoft.com/office/drawing/2014/main" id="{DD681C76-83C6-4209-94B5-14277A265207}"/>
              </a:ext>
            </a:extLst>
          </p:cNvPr>
          <p:cNvGrpSpPr/>
          <p:nvPr/>
        </p:nvGrpSpPr>
        <p:grpSpPr>
          <a:xfrm>
            <a:off x="468745" y="110877"/>
            <a:ext cx="618837" cy="360219"/>
            <a:chOff x="905163" y="3186544"/>
            <a:chExt cx="618837" cy="360219"/>
          </a:xfrm>
        </p:grpSpPr>
        <p:sp>
          <p:nvSpPr>
            <p:cNvPr id="13" name="Organigramme : Connecteur 12">
              <a:extLst>
                <a:ext uri="{FF2B5EF4-FFF2-40B4-BE49-F238E27FC236}">
                  <a16:creationId xmlns:a16="http://schemas.microsoft.com/office/drawing/2014/main" id="{07E6B053-7D22-0379-B6B3-DC629A90CBEC}"/>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4" name="ZoneTexte 13">
              <a:extLst>
                <a:ext uri="{FF2B5EF4-FFF2-40B4-BE49-F238E27FC236}">
                  <a16:creationId xmlns:a16="http://schemas.microsoft.com/office/drawing/2014/main" id="{ECA41471-5DB9-108E-DBBD-6FDDE8D91309}"/>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1.3</a:t>
              </a:r>
              <a:endParaRPr lang="fr-FR" sz="1400" dirty="0">
                <a:solidFill>
                  <a:schemeClr val="bg1"/>
                </a:solidFill>
              </a:endParaRPr>
            </a:p>
          </p:txBody>
        </p:sp>
      </p:grpSp>
      <p:pic>
        <p:nvPicPr>
          <p:cNvPr id="1044" name="Picture 20">
            <a:extLst>
              <a:ext uri="{FF2B5EF4-FFF2-40B4-BE49-F238E27FC236}">
                <a16:creationId xmlns:a16="http://schemas.microsoft.com/office/drawing/2014/main" id="{C6A8B2A7-3F97-11A0-C81C-5C6F1B2DF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4A759929-77A9-A60B-386D-7400114AD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621D7B71-2B00-D0F8-C1F6-F0AC86FA6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7C4FA75A-AD69-2B85-32F1-681D7F9AA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E3E4989E-6500-DC7E-B04E-38FA3AE2E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1A80EADE-AB08-4E95-9C43-B33D80B5F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A3DBDF6A-B294-8EEE-B072-795077561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C7A7A33C-13C8-5C25-A107-59FB87BBF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A9FBE3B4-E95A-DD03-826D-6831D3855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a:extLst>
              <a:ext uri="{FF2B5EF4-FFF2-40B4-BE49-F238E27FC236}">
                <a16:creationId xmlns:a16="http://schemas.microsoft.com/office/drawing/2014/main" id="{2B7E8B7E-E9E8-9DBE-1D69-637F5CECB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F6FE7E65-4B85-585A-A753-06392AF57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a:extLst>
              <a:ext uri="{FF2B5EF4-FFF2-40B4-BE49-F238E27FC236}">
                <a16:creationId xmlns:a16="http://schemas.microsoft.com/office/drawing/2014/main" id="{5D419929-54FB-FC15-E368-9DCF9665D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678FA650-4FC2-E4AA-9E22-C255BA96E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a:extLst>
              <a:ext uri="{FF2B5EF4-FFF2-40B4-BE49-F238E27FC236}">
                <a16:creationId xmlns:a16="http://schemas.microsoft.com/office/drawing/2014/main" id="{B86F9BB4-EED0-11DE-9BBE-BFE21FFDB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87069A1D-B411-B6F6-0A88-3674FD648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a:extLst>
              <a:ext uri="{FF2B5EF4-FFF2-40B4-BE49-F238E27FC236}">
                <a16:creationId xmlns:a16="http://schemas.microsoft.com/office/drawing/2014/main" id="{5D7054A0-2DEC-F166-B682-174D97834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84E85382-5FF5-06D0-C7AA-E11615299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a:extLst>
              <a:ext uri="{FF2B5EF4-FFF2-40B4-BE49-F238E27FC236}">
                <a16:creationId xmlns:a16="http://schemas.microsoft.com/office/drawing/2014/main" id="{231E2B40-78D5-45B7-E380-F6BC17037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38">
            <a:extLst>
              <a:ext uri="{FF2B5EF4-FFF2-40B4-BE49-F238E27FC236}">
                <a16:creationId xmlns:a16="http://schemas.microsoft.com/office/drawing/2014/main" id="{E5E9ED4D-69AB-D25E-DD7A-5CAD95A449F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7" name="Image 6">
            <a:extLst>
              <a:ext uri="{FF2B5EF4-FFF2-40B4-BE49-F238E27FC236}">
                <a16:creationId xmlns:a16="http://schemas.microsoft.com/office/drawing/2014/main" id="{20CFCD61-36E8-6D4F-B25C-6838D5349005}"/>
              </a:ext>
            </a:extLst>
          </p:cNvPr>
          <p:cNvPicPr>
            <a:picLocks noChangeAspect="1"/>
          </p:cNvPicPr>
          <p:nvPr/>
        </p:nvPicPr>
        <p:blipFill>
          <a:blip r:embed="rId3"/>
          <a:stretch>
            <a:fillRect/>
          </a:stretch>
        </p:blipFill>
        <p:spPr>
          <a:xfrm>
            <a:off x="6374921" y="680521"/>
            <a:ext cx="5104223" cy="4817215"/>
          </a:xfrm>
          <a:prstGeom prst="rect">
            <a:avLst/>
          </a:prstGeom>
        </p:spPr>
      </p:pic>
      <p:pic>
        <p:nvPicPr>
          <p:cNvPr id="1025" name="Picture 1">
            <a:extLst>
              <a:ext uri="{FF2B5EF4-FFF2-40B4-BE49-F238E27FC236}">
                <a16:creationId xmlns:a16="http://schemas.microsoft.com/office/drawing/2014/main" id="{27E3BE15-49BF-33A3-466A-324C6423F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2F015C0-EB58-403C-45DF-CC09CAC09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FE327047-FA64-F14E-D46E-CC02258F8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B201211-9D28-82E1-3649-388BB0B5B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DF96B58B-E37C-42F2-F4B8-3E0F1EDF1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774A115-1FA4-CC37-ACD4-F0C0A5E55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1015A343-90E5-AC13-5338-FDCDCE5C7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7B5F690-8C95-F4EE-5E21-949FBB7BD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B1CD8541-ABF8-F42B-7A27-213FD2DF1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1CC7D2F-DD23-2720-F256-933AE1173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B4E17B76-7C8E-ACAF-026F-F662E556E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20B93C9-1D08-3DCD-B0E5-B4A477474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25407F6F-21AF-E7F0-8126-28697276F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2996E31D-7FCC-1C6A-2F37-03A4B679F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9C220B48-E5E7-AFE3-299F-5C8D268E7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7BE808A-131E-6AA6-84B2-E9CF6BF39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6E575714-F2B4-CF8A-659D-6F41177A6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FB04D574-D750-12DC-F665-516679213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3470FE33-25C3-6C50-0475-7FB7972420A3}"/>
              </a:ext>
            </a:extLst>
          </p:cNvPr>
          <p:cNvSpPr txBox="1"/>
          <p:nvPr/>
        </p:nvSpPr>
        <p:spPr>
          <a:xfrm>
            <a:off x="846543" y="1477926"/>
            <a:ext cx="5528378" cy="4636590"/>
          </a:xfrm>
          <a:prstGeom prst="rect">
            <a:avLst/>
          </a:prstGeom>
          <a:noFill/>
        </p:spPr>
        <p:txBody>
          <a:bodyPr wrap="square" numCol="2" rtlCol="0">
            <a:spAutoFit/>
          </a:bodyPr>
          <a:lstStyle/>
          <a:p>
            <a:pPr marL="285750" indent="-285750" algn="just">
              <a:lnSpc>
                <a:spcPct val="150000"/>
              </a:lnSpc>
              <a:buFont typeface="Arial" panose="020B0604020202020204" pitchFamily="34" charset="0"/>
              <a:buChar char="•"/>
            </a:pPr>
            <a:r>
              <a:rPr lang="fr-CA" sz="1100" dirty="0">
                <a:solidFill>
                  <a:schemeClr val="bg2"/>
                </a:solidFill>
              </a:rPr>
              <a:t>Centre social des Provinces françaises et EVS des Présidents, Maubeuge</a:t>
            </a:r>
            <a:endParaRPr lang="fr-FR" sz="1100" dirty="0">
              <a:solidFill>
                <a:schemeClr val="bg2"/>
              </a:solidFill>
            </a:endParaRPr>
          </a:p>
          <a:p>
            <a:pPr marL="285750" indent="-285750" algn="just">
              <a:lnSpc>
                <a:spcPct val="150000"/>
              </a:lnSpc>
              <a:buFont typeface="Arial" panose="020B0604020202020204" pitchFamily="34" charset="0"/>
              <a:buChar char="•"/>
            </a:pPr>
            <a:r>
              <a:rPr lang="fr-CA" sz="1100" dirty="0">
                <a:solidFill>
                  <a:schemeClr val="bg2"/>
                </a:solidFill>
              </a:rPr>
              <a:t>CSC Kergomard, Verdun</a:t>
            </a:r>
            <a:endParaRPr lang="fr-FR" sz="1100" dirty="0">
              <a:solidFill>
                <a:schemeClr val="bg2"/>
              </a:solidFill>
            </a:endParaRPr>
          </a:p>
          <a:p>
            <a:pPr marL="285750" indent="-285750" algn="just">
              <a:lnSpc>
                <a:spcPct val="150000"/>
              </a:lnSpc>
              <a:buFont typeface="Arial" panose="020B0604020202020204" pitchFamily="34" charset="0"/>
              <a:buChar char="•"/>
            </a:pPr>
            <a:r>
              <a:rPr lang="fr-CA" sz="1100" dirty="0">
                <a:solidFill>
                  <a:schemeClr val="bg2"/>
                </a:solidFill>
              </a:rPr>
              <a:t>CSI </a:t>
            </a:r>
            <a:r>
              <a:rPr lang="fr-CA" sz="1100" dirty="0" err="1">
                <a:solidFill>
                  <a:schemeClr val="bg2"/>
                </a:solidFill>
              </a:rPr>
              <a:t>Francois</a:t>
            </a:r>
            <a:r>
              <a:rPr lang="fr-CA" sz="1100" dirty="0">
                <a:solidFill>
                  <a:schemeClr val="bg2"/>
                </a:solidFill>
              </a:rPr>
              <a:t> Maillard Le Coudray-Saint-Germer</a:t>
            </a:r>
          </a:p>
          <a:p>
            <a:pPr marL="285750" indent="-285750" algn="just">
              <a:lnSpc>
                <a:spcPct val="150000"/>
              </a:lnSpc>
              <a:buFont typeface="Arial" panose="020B0604020202020204" pitchFamily="34" charset="0"/>
              <a:buChar char="•"/>
            </a:pPr>
            <a:r>
              <a:rPr lang="fr-CA" sz="1100" dirty="0">
                <a:solidFill>
                  <a:schemeClr val="bg2"/>
                </a:solidFill>
              </a:rPr>
              <a:t>Maison Olympe de Gouges, Cherbourg</a:t>
            </a:r>
            <a:endParaRPr lang="fr-FR" sz="1100" dirty="0">
              <a:solidFill>
                <a:schemeClr val="bg2"/>
              </a:solidFill>
            </a:endParaRPr>
          </a:p>
          <a:p>
            <a:pPr marL="285750" indent="-285750" algn="just">
              <a:lnSpc>
                <a:spcPct val="150000"/>
              </a:lnSpc>
              <a:buFont typeface="Arial" panose="020B0604020202020204" pitchFamily="34" charset="0"/>
              <a:buChar char="•"/>
            </a:pPr>
            <a:r>
              <a:rPr lang="fr-CA" sz="1100" dirty="0">
                <a:solidFill>
                  <a:schemeClr val="bg2"/>
                </a:solidFill>
              </a:rPr>
              <a:t>Centre de la Lande, Saint-Jacques de la Lande</a:t>
            </a:r>
            <a:endParaRPr lang="fr-FR" sz="1100" dirty="0">
              <a:solidFill>
                <a:schemeClr val="bg2"/>
              </a:solidFill>
            </a:endParaRPr>
          </a:p>
          <a:p>
            <a:pPr marL="285750" indent="-285750" algn="just">
              <a:lnSpc>
                <a:spcPct val="150000"/>
              </a:lnSpc>
              <a:buFont typeface="Arial" panose="020B0604020202020204" pitchFamily="34" charset="0"/>
              <a:buChar char="•"/>
            </a:pPr>
            <a:r>
              <a:rPr lang="fr-CA" sz="1100" dirty="0">
                <a:solidFill>
                  <a:schemeClr val="bg2"/>
                </a:solidFill>
              </a:rPr>
              <a:t>CSC Pouchet, Paris</a:t>
            </a:r>
          </a:p>
          <a:p>
            <a:pPr marL="285750" indent="-285750" algn="just">
              <a:lnSpc>
                <a:spcPct val="150000"/>
              </a:lnSpc>
              <a:buFont typeface="Arial" panose="020B0604020202020204" pitchFamily="34" charset="0"/>
              <a:buChar char="•"/>
            </a:pPr>
            <a:r>
              <a:rPr lang="fr-CA" sz="1100" dirty="0">
                <a:solidFill>
                  <a:schemeClr val="bg2"/>
                </a:solidFill>
              </a:rPr>
              <a:t>EVS Aulnay-sous-Bois</a:t>
            </a:r>
            <a:endParaRPr lang="fr-FR" sz="1100" dirty="0">
              <a:solidFill>
                <a:schemeClr val="bg2"/>
              </a:solidFill>
            </a:endParaRPr>
          </a:p>
          <a:p>
            <a:pPr marL="285750" indent="-285750" algn="just">
              <a:lnSpc>
                <a:spcPct val="150000"/>
              </a:lnSpc>
              <a:buFont typeface="Arial" panose="020B0604020202020204" pitchFamily="34" charset="0"/>
              <a:buChar char="•"/>
            </a:pPr>
            <a:r>
              <a:rPr lang="fr-CA" sz="1100" dirty="0">
                <a:solidFill>
                  <a:schemeClr val="bg2"/>
                </a:solidFill>
              </a:rPr>
              <a:t>CSC de Pontault-Combault</a:t>
            </a:r>
            <a:endParaRPr lang="fr-FR" sz="1100" dirty="0">
              <a:solidFill>
                <a:schemeClr val="bg2"/>
              </a:solidFill>
            </a:endParaRPr>
          </a:p>
          <a:p>
            <a:pPr marL="285750" indent="-285750" algn="just">
              <a:lnSpc>
                <a:spcPct val="150000"/>
              </a:lnSpc>
              <a:buFont typeface="Arial" panose="020B0604020202020204" pitchFamily="34" charset="0"/>
              <a:buChar char="•"/>
            </a:pPr>
            <a:r>
              <a:rPr lang="fr-CA" sz="1100" dirty="0">
                <a:solidFill>
                  <a:schemeClr val="bg2"/>
                </a:solidFill>
              </a:rPr>
              <a:t>CS La Soucoupe, Saint-Germain-en-Laye</a:t>
            </a:r>
          </a:p>
          <a:p>
            <a:pPr marL="285750" indent="-285750" algn="just">
              <a:lnSpc>
                <a:spcPct val="150000"/>
              </a:lnSpc>
              <a:buFont typeface="Arial" panose="020B0604020202020204" pitchFamily="34" charset="0"/>
              <a:buChar char="•"/>
            </a:pPr>
            <a:endParaRPr lang="fr-CA" sz="1100" dirty="0">
              <a:solidFill>
                <a:schemeClr val="bg2"/>
              </a:solidFill>
            </a:endParaRPr>
          </a:p>
          <a:p>
            <a:pPr marL="285750" indent="-285750" algn="just">
              <a:lnSpc>
                <a:spcPct val="150000"/>
              </a:lnSpc>
              <a:buFont typeface="Arial" panose="020B0604020202020204" pitchFamily="34" charset="0"/>
              <a:buChar char="•"/>
            </a:pPr>
            <a:endParaRPr lang="fr-CA" sz="1100" dirty="0">
              <a:solidFill>
                <a:schemeClr val="bg2"/>
              </a:solidFill>
            </a:endParaRPr>
          </a:p>
          <a:p>
            <a:pPr marL="285750" indent="-285750" algn="just">
              <a:lnSpc>
                <a:spcPct val="150000"/>
              </a:lnSpc>
              <a:buFont typeface="Arial" panose="020B0604020202020204" pitchFamily="34" charset="0"/>
              <a:buChar char="•"/>
            </a:pPr>
            <a:endParaRPr lang="fr-CA" sz="1100" dirty="0">
              <a:solidFill>
                <a:schemeClr val="bg2"/>
              </a:solidFill>
            </a:endParaRPr>
          </a:p>
          <a:p>
            <a:pPr marL="285750" indent="-285750" algn="just">
              <a:lnSpc>
                <a:spcPct val="150000"/>
              </a:lnSpc>
              <a:buFont typeface="Arial" panose="020B0604020202020204" pitchFamily="34" charset="0"/>
              <a:buChar char="•"/>
            </a:pPr>
            <a:endParaRPr lang="fr-CA" sz="1100" dirty="0">
              <a:solidFill>
                <a:schemeClr val="bg2"/>
              </a:solidFill>
            </a:endParaRPr>
          </a:p>
          <a:p>
            <a:pPr marL="285750" indent="-285750" algn="just">
              <a:lnSpc>
                <a:spcPct val="150000"/>
              </a:lnSpc>
              <a:buFont typeface="Arial" panose="020B0604020202020204" pitchFamily="34" charset="0"/>
              <a:buChar char="•"/>
            </a:pPr>
            <a:endParaRPr lang="fr-CA" sz="1100" dirty="0">
              <a:solidFill>
                <a:schemeClr val="bg2"/>
              </a:solidFill>
            </a:endParaRPr>
          </a:p>
          <a:p>
            <a:pPr marL="285750" indent="-285750" algn="just">
              <a:lnSpc>
                <a:spcPct val="150000"/>
              </a:lnSpc>
              <a:buFont typeface="Arial" panose="020B0604020202020204" pitchFamily="34" charset="0"/>
              <a:buChar char="•"/>
            </a:pPr>
            <a:endParaRPr lang="fr-FR" sz="1100" dirty="0">
              <a:solidFill>
                <a:schemeClr val="bg2"/>
              </a:solidFill>
            </a:endParaRPr>
          </a:p>
          <a:p>
            <a:pPr marL="450850" indent="-276225" algn="just">
              <a:lnSpc>
                <a:spcPct val="150000"/>
              </a:lnSpc>
              <a:buFont typeface="Arial" panose="020B0604020202020204" pitchFamily="34" charset="0"/>
              <a:buChar char="•"/>
              <a:tabLst>
                <a:tab pos="627063" algn="l"/>
              </a:tabLst>
            </a:pPr>
            <a:r>
              <a:rPr lang="fr-CA" sz="1100" dirty="0">
                <a:solidFill>
                  <a:schemeClr val="bg2"/>
                </a:solidFill>
              </a:rPr>
              <a:t>Centre Socio-Culturel La </a:t>
            </a:r>
            <a:r>
              <a:rPr lang="fr-CA" sz="1100" dirty="0" err="1">
                <a:solidFill>
                  <a:schemeClr val="bg2"/>
                </a:solidFill>
              </a:rPr>
              <a:t>Carnière</a:t>
            </a:r>
            <a:r>
              <a:rPr lang="fr-CA" sz="1100" dirty="0">
                <a:solidFill>
                  <a:schemeClr val="bg2"/>
                </a:solidFill>
              </a:rPr>
              <a:t>, Saint Priest</a:t>
            </a:r>
          </a:p>
          <a:p>
            <a:pPr marL="450850" indent="-276225" algn="just">
              <a:lnSpc>
                <a:spcPct val="150000"/>
              </a:lnSpc>
              <a:buFont typeface="Arial" panose="020B0604020202020204" pitchFamily="34" charset="0"/>
              <a:buChar char="•"/>
              <a:tabLst>
                <a:tab pos="627063" algn="l"/>
              </a:tabLst>
            </a:pPr>
            <a:r>
              <a:rPr lang="fr-CA" sz="1100" dirty="0">
                <a:solidFill>
                  <a:schemeClr val="bg2"/>
                </a:solidFill>
              </a:rPr>
              <a:t>CSC l'</a:t>
            </a:r>
            <a:r>
              <a:rPr lang="fr-CA" sz="1100" dirty="0" err="1">
                <a:solidFill>
                  <a:schemeClr val="bg2"/>
                </a:solidFill>
              </a:rPr>
              <a:t>Equipage</a:t>
            </a:r>
            <a:r>
              <a:rPr lang="fr-CA" sz="1100" dirty="0">
                <a:solidFill>
                  <a:schemeClr val="bg2"/>
                </a:solidFill>
              </a:rPr>
              <a:t>, Chazelles sur Lyon</a:t>
            </a:r>
            <a:endParaRPr lang="fr-FR" sz="1100" dirty="0">
              <a:solidFill>
                <a:schemeClr val="bg2"/>
              </a:solidFill>
            </a:endParaRPr>
          </a:p>
          <a:p>
            <a:pPr marL="450850" indent="-276225" algn="just">
              <a:lnSpc>
                <a:spcPct val="150000"/>
              </a:lnSpc>
              <a:buFont typeface="Arial" panose="020B0604020202020204" pitchFamily="34" charset="0"/>
              <a:buChar char="•"/>
              <a:tabLst>
                <a:tab pos="627063" algn="l"/>
              </a:tabLst>
            </a:pPr>
            <a:r>
              <a:rPr lang="fr-CA" sz="1100" dirty="0">
                <a:solidFill>
                  <a:schemeClr val="bg2"/>
                </a:solidFill>
              </a:rPr>
              <a:t>CSC du Pays Mauléonais, Mauléon</a:t>
            </a:r>
          </a:p>
          <a:p>
            <a:pPr marL="450850" indent="-276225" algn="just">
              <a:lnSpc>
                <a:spcPct val="150000"/>
              </a:lnSpc>
              <a:buFont typeface="Arial" panose="020B0604020202020204" pitchFamily="34" charset="0"/>
              <a:buChar char="•"/>
              <a:tabLst>
                <a:tab pos="627063" algn="l"/>
              </a:tabLst>
            </a:pPr>
            <a:r>
              <a:rPr lang="fr-CA" sz="1100" dirty="0">
                <a:solidFill>
                  <a:schemeClr val="bg2"/>
                </a:solidFill>
              </a:rPr>
              <a:t>CSC Christiane Faure, La Rochelle</a:t>
            </a:r>
          </a:p>
          <a:p>
            <a:pPr marL="450850" indent="-276225" algn="just">
              <a:lnSpc>
                <a:spcPct val="150000"/>
              </a:lnSpc>
              <a:buFont typeface="Arial" panose="020B0604020202020204" pitchFamily="34" charset="0"/>
              <a:buChar char="•"/>
              <a:tabLst>
                <a:tab pos="627063" algn="l"/>
              </a:tabLst>
            </a:pPr>
            <a:r>
              <a:rPr lang="fr-CA" sz="1100" dirty="0">
                <a:solidFill>
                  <a:schemeClr val="bg2"/>
                </a:solidFill>
              </a:rPr>
              <a:t>AQCV, Chambéry</a:t>
            </a:r>
          </a:p>
          <a:p>
            <a:pPr marL="450850" indent="-276225" algn="just">
              <a:lnSpc>
                <a:spcPct val="150000"/>
              </a:lnSpc>
              <a:buFont typeface="Arial" panose="020B0604020202020204" pitchFamily="34" charset="0"/>
              <a:buChar char="•"/>
              <a:tabLst>
                <a:tab pos="627063" algn="l"/>
              </a:tabLst>
            </a:pPr>
            <a:r>
              <a:rPr lang="fr-CA" sz="1100" dirty="0">
                <a:solidFill>
                  <a:schemeClr val="bg2"/>
                </a:solidFill>
              </a:rPr>
              <a:t>Centre social La cour des miracles, Salindres</a:t>
            </a:r>
            <a:endParaRPr lang="fr-FR" sz="1100" dirty="0">
              <a:solidFill>
                <a:schemeClr val="bg2"/>
              </a:solidFill>
            </a:endParaRPr>
          </a:p>
          <a:p>
            <a:pPr marL="450850" indent="-276225" algn="just">
              <a:lnSpc>
                <a:spcPct val="150000"/>
              </a:lnSpc>
              <a:buFont typeface="Arial" panose="020B0604020202020204" pitchFamily="34" charset="0"/>
              <a:buChar char="•"/>
              <a:tabLst>
                <a:tab pos="627063" algn="l"/>
              </a:tabLst>
            </a:pPr>
            <a:r>
              <a:rPr lang="fr-CA" sz="1100" dirty="0">
                <a:solidFill>
                  <a:schemeClr val="bg2"/>
                </a:solidFill>
              </a:rPr>
              <a:t>CESAM, Sorgues</a:t>
            </a:r>
            <a:endParaRPr lang="fr-FR" sz="1100" dirty="0">
              <a:solidFill>
                <a:schemeClr val="bg2"/>
              </a:solidFill>
            </a:endParaRPr>
          </a:p>
          <a:p>
            <a:pPr marL="450850" indent="-276225" algn="just">
              <a:lnSpc>
                <a:spcPct val="150000"/>
              </a:lnSpc>
              <a:buFont typeface="Arial" panose="020B0604020202020204" pitchFamily="34" charset="0"/>
              <a:buChar char="•"/>
              <a:tabLst>
                <a:tab pos="627063" algn="l"/>
              </a:tabLst>
            </a:pPr>
            <a:r>
              <a:rPr lang="fr-CA" sz="1100" dirty="0">
                <a:solidFill>
                  <a:schemeClr val="bg2"/>
                </a:solidFill>
              </a:rPr>
              <a:t>Centre social La Capelette, Marseille</a:t>
            </a:r>
            <a:endParaRPr lang="fr-FR" sz="1100" dirty="0">
              <a:solidFill>
                <a:schemeClr val="bg2"/>
              </a:solidFill>
            </a:endParaRPr>
          </a:p>
          <a:p>
            <a:pPr marL="450850" indent="-276225" algn="just">
              <a:lnSpc>
                <a:spcPct val="150000"/>
              </a:lnSpc>
              <a:buFont typeface="Arial" panose="020B0604020202020204" pitchFamily="34" charset="0"/>
              <a:buChar char="•"/>
              <a:tabLst>
                <a:tab pos="627063" algn="l"/>
              </a:tabLst>
            </a:pPr>
            <a:r>
              <a:rPr lang="fr-CA" sz="1100" dirty="0">
                <a:solidFill>
                  <a:schemeClr val="bg2"/>
                </a:solidFill>
              </a:rPr>
              <a:t>CSI Saint-Quentin-la-Poterie</a:t>
            </a:r>
            <a:endParaRPr lang="fr-FR" sz="1100" dirty="0">
              <a:solidFill>
                <a:schemeClr val="bg2"/>
              </a:solidFill>
            </a:endParaRPr>
          </a:p>
        </p:txBody>
      </p:sp>
      <p:sp>
        <p:nvSpPr>
          <p:cNvPr id="2" name="Espace réservé du contenu 2">
            <a:extLst>
              <a:ext uri="{FF2B5EF4-FFF2-40B4-BE49-F238E27FC236}">
                <a16:creationId xmlns:a16="http://schemas.microsoft.com/office/drawing/2014/main" id="{A6717F50-4422-3728-9A78-9C75EB475D6A}"/>
              </a:ext>
            </a:extLst>
          </p:cNvPr>
          <p:cNvSpPr txBox="1">
            <a:spLocks/>
          </p:cNvSpPr>
          <p:nvPr/>
        </p:nvSpPr>
        <p:spPr bwMode="auto">
          <a:xfrm>
            <a:off x="712856" y="680521"/>
            <a:ext cx="4596770" cy="517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400" b="1" i="1" kern="1600" dirty="0">
                <a:solidFill>
                  <a:schemeClr val="accent6"/>
                </a:solidFill>
                <a:ea typeface="PMingLiU" panose="02020500000000000000" pitchFamily="18" charset="-120"/>
                <a:cs typeface="Times New Roman" panose="02020603050405020304" pitchFamily="18" charset="0"/>
              </a:rPr>
              <a:t>L’état des lieux des investigations </a:t>
            </a:r>
          </a:p>
          <a:p>
            <a:pPr marL="0" indent="0">
              <a:buFont typeface="Arial" panose="020B0604020202020204" pitchFamily="34" charset="0"/>
              <a:buNone/>
            </a:pPr>
            <a:r>
              <a:rPr lang="fr-CA" sz="1100" kern="1600" dirty="0">
                <a:ea typeface="PMingLiU" panose="02020500000000000000" pitchFamily="18" charset="-120"/>
                <a:cs typeface="Times New Roman" panose="02020603050405020304" pitchFamily="18" charset="0"/>
              </a:rPr>
              <a:t>Un total de </a:t>
            </a:r>
            <a:r>
              <a:rPr lang="fr-CA" sz="1100" b="1" kern="1600" dirty="0">
                <a:ea typeface="PMingLiU" panose="02020500000000000000" pitchFamily="18" charset="-120"/>
                <a:cs typeface="Times New Roman" panose="02020603050405020304" pitchFamily="18" charset="0"/>
              </a:rPr>
              <a:t>18 centres </a:t>
            </a:r>
            <a:r>
              <a:rPr lang="fr-CA" sz="1100" kern="1600" dirty="0">
                <a:ea typeface="PMingLiU" panose="02020500000000000000" pitchFamily="18" charset="-120"/>
                <a:cs typeface="Times New Roman" panose="02020603050405020304" pitchFamily="18" charset="0"/>
              </a:rPr>
              <a:t>a été visité sur les deux vagues (9 sur chaque vague).</a:t>
            </a:r>
            <a:endParaRPr lang="fr-FR" sz="1100" kern="1600" dirty="0">
              <a:ea typeface="PMingLiU" panose="02020500000000000000" pitchFamily="18" charset="-120"/>
              <a:cs typeface="Times New Roman" panose="02020603050405020304" pitchFamily="18" charset="0"/>
            </a:endParaRPr>
          </a:p>
          <a:p>
            <a:pPr marL="0" indent="0">
              <a:buFont typeface="Arial" panose="020B0604020202020204" pitchFamily="34" charset="0"/>
              <a:buNone/>
            </a:pPr>
            <a:endParaRPr lang="fr-FR" sz="1100" kern="1600" dirty="0">
              <a:ea typeface="PMingLiU" panose="02020500000000000000" pitchFamily="18" charset="-120"/>
              <a:cs typeface="Times New Roman" panose="02020603050405020304" pitchFamily="18" charset="0"/>
            </a:endParaRPr>
          </a:p>
          <a:p>
            <a:pPr marL="0" indent="0">
              <a:buFont typeface="Arial" panose="020B0604020202020204" pitchFamily="34" charse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120262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42053"/>
            <a:ext cx="10515600" cy="1325563"/>
          </a:xfrm>
        </p:spPr>
        <p:txBody>
          <a:bodyPr/>
          <a:lstStyle/>
          <a:p>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5. Les </a:t>
            </a:r>
            <a:r>
              <a:rPr lang="fr-FR" sz="2000" b="1" cap="all" dirty="0">
                <a:solidFill>
                  <a:srgbClr val="595959"/>
                </a:solidFill>
                <a:ea typeface="PMingLiU" panose="02020500000000000000" pitchFamily="18" charset="-120"/>
                <a:cs typeface="Times New Roman" panose="02020603050405020304" pitchFamily="18" charset="0"/>
              </a:rPr>
              <a:t>IMPACTS DES PROJETS VACANCES sur les partenaires et le territoire</a:t>
            </a:r>
            <a:br>
              <a:rPr lang="fr-FR" sz="2000" b="1" cap="all" dirty="0">
                <a:solidFill>
                  <a:srgbClr val="595959"/>
                </a:solidFill>
                <a:ea typeface="PMingLiU" panose="02020500000000000000" pitchFamily="18" charset="-120"/>
                <a:cs typeface="Times New Roman" panose="02020603050405020304" pitchFamily="18" charset="0"/>
              </a:rPr>
            </a:br>
            <a:r>
              <a:rPr lang="fr-FR" sz="1800" b="1" i="1" kern="1600" cap="small" dirty="0">
                <a:solidFill>
                  <a:srgbClr val="C96372"/>
                </a:solidFill>
                <a:ea typeface="PMingLiU" panose="02020500000000000000" pitchFamily="18" charset="-120"/>
                <a:cs typeface="Times New Roman" panose="02020603050405020304" pitchFamily="18" charset="0"/>
              </a:rPr>
              <a:t>5.3 Des impacts faiblement repérés sur le territoire</a:t>
            </a:r>
            <a:br>
              <a:rPr lang="fr-FR" sz="1800" b="1" i="1" kern="1600" cap="small" dirty="0">
                <a:solidFill>
                  <a:srgbClr val="C96372"/>
                </a:solidFill>
                <a:ea typeface="PMingLiU" panose="02020500000000000000" pitchFamily="18" charset="-120"/>
                <a:cs typeface="Times New Roman" panose="02020603050405020304" pitchFamily="18" charset="0"/>
              </a:rPr>
            </a:br>
            <a:br>
              <a:rPr lang="fr-CA" sz="1800" b="1" i="1" kern="1600" cap="small" dirty="0">
                <a:solidFill>
                  <a:srgbClr val="C96372"/>
                </a:solidFill>
                <a:ea typeface="PMingLiU" panose="02020500000000000000" pitchFamily="18" charset="-120"/>
                <a:cs typeface="Times New Roman" panose="02020603050405020304" pitchFamily="18" charset="0"/>
              </a:rPr>
            </a:br>
            <a:br>
              <a:rPr lang="fr-CA" sz="2000" b="1" i="1" kern="1600"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1004834"/>
            <a:ext cx="7729726" cy="4931942"/>
          </a:xfrm>
        </p:spPr>
        <p:txBody>
          <a:bodyPr/>
          <a:lstStyle/>
          <a:p>
            <a:pPr marL="0" indent="0" algn="just">
              <a:lnSpc>
                <a:spcPct val="115000"/>
              </a:lnSpc>
              <a:spcBef>
                <a:spcPts val="600"/>
              </a:spcBef>
              <a:spcAft>
                <a:spcPts val="600"/>
              </a:spcAft>
              <a:buNone/>
            </a:pPr>
            <a:r>
              <a:rPr lang="fr-CA" sz="1400" b="1" i="1" kern="1600" dirty="0">
                <a:solidFill>
                  <a:schemeClr val="accent6"/>
                </a:solidFill>
                <a:ea typeface="PMingLiU" panose="02020500000000000000" pitchFamily="18" charset="-120"/>
                <a:cs typeface="Times New Roman" panose="02020603050405020304" pitchFamily="18" charset="0"/>
              </a:rPr>
              <a:t>Une vision limitée des impacts des projets vacances sur les partenaires de territoires et leurs relations</a:t>
            </a:r>
          </a:p>
          <a:p>
            <a:pPr marL="0" lvl="0" indent="0" algn="just">
              <a:spcBef>
                <a:spcPts val="600"/>
              </a:spcBef>
              <a:spcAft>
                <a:spcPts val="600"/>
              </a:spcAft>
              <a:buNone/>
            </a:pP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a:t>
            </a:r>
            <a:r>
              <a:rPr lang="fr-CA" sz="1100" dirty="0">
                <a:solidFill>
                  <a:srgbClr val="000000"/>
                </a:solidFill>
                <a:ea typeface="Calibri" panose="020F0502020204030204" pitchFamily="34" charset="0"/>
                <a:cs typeface="Times New Roman" panose="02020603050405020304" pitchFamily="18" charset="0"/>
              </a:rPr>
              <a:t>a question du partenariat suscite peu d’engouement de la part des Centres. La quasi-totalité des Centres affirme</a:t>
            </a:r>
            <a:r>
              <a:rPr lang="fr-CA"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 ne pas être suffisamment reconnus sur le champ vacances (excepté par la CAF, premier partenaire financier), même ceux engagés dans la démarche depuis de nombreuses années et accompagnant plusieurs projets par an.</a:t>
            </a:r>
            <a:r>
              <a:rPr lang="fr-FR" sz="1100" dirty="0">
                <a:solidFill>
                  <a:srgbClr val="000000"/>
                </a:solidFill>
                <a:ea typeface="Calibri" panose="020F0502020204030204" pitchFamily="34" charset="0"/>
                <a:cs typeface="Times New Roman" panose="02020603050405020304" pitchFamily="18" charset="0"/>
              </a:rPr>
              <a:t> Toutefois, cette vision reste limitée du fait d’une absence de retours et d’instances dédiées aux projets vacances sur les territoires. </a:t>
            </a:r>
          </a:p>
          <a:p>
            <a:pPr marL="0" lvl="0" indent="0" algn="just">
              <a:spcBef>
                <a:spcPts val="600"/>
              </a:spcBef>
              <a:spcAft>
                <a:spcPts val="600"/>
              </a:spcAft>
              <a:buNone/>
            </a:pPr>
            <a:r>
              <a:rPr lang="fr-FR" sz="1100" dirty="0">
                <a:solidFill>
                  <a:srgbClr val="000000"/>
                </a:solidFill>
                <a:ea typeface="Calibri" panose="020F0502020204030204" pitchFamily="34" charset="0"/>
                <a:cs typeface="Times New Roman" panose="02020603050405020304" pitchFamily="18" charset="0"/>
              </a:rPr>
              <a:t>Interroger les partenaires financiers et opérationnels des structures pourrait permettre de recueillir leur point de vue mais leur nombre reste faible. Les partenaires financiers ou opérationnels (partenariat d’actions) sont peu nombreux :</a:t>
            </a:r>
          </a:p>
          <a:p>
            <a:pPr lvl="0" algn="just">
              <a:spcBef>
                <a:spcPts val="600"/>
              </a:spcBef>
              <a:spcAft>
                <a:spcPts val="600"/>
              </a:spcAft>
              <a:buClr>
                <a:schemeClr val="accent2"/>
              </a:buClr>
              <a:buFont typeface="Wingdings" panose="05000000000000000000" pitchFamily="2" charset="2"/>
              <a:buChar char=""/>
            </a:pPr>
            <a:r>
              <a:rPr lang="fr-FR" sz="1100" b="1" dirty="0">
                <a:solidFill>
                  <a:srgbClr val="000000"/>
                </a:solidFill>
                <a:ea typeface="Calibri" panose="020F0502020204030204" pitchFamily="34" charset="0"/>
                <a:cs typeface="Times New Roman" panose="02020603050405020304" pitchFamily="18" charset="0"/>
              </a:rPr>
              <a:t>Côté financier</a:t>
            </a:r>
            <a:r>
              <a:rPr lang="fr-FR" sz="1100" dirty="0">
                <a:solidFill>
                  <a:srgbClr val="000000"/>
                </a:solidFill>
                <a:ea typeface="Calibri" panose="020F0502020204030204" pitchFamily="34" charset="0"/>
                <a:cs typeface="Times New Roman" panose="02020603050405020304" pitchFamily="18" charset="0"/>
              </a:rPr>
              <a:t>, la CAF est le premier partenaire. La MSA est parfois citée, de façon minoritaire, de même que les institutions (Ville, Métropole). Ces partenaires participent moins aux événements du Centre Social et aux actions d’auto-financement.</a:t>
            </a:r>
          </a:p>
          <a:p>
            <a:pPr lvl="0" algn="just">
              <a:spcBef>
                <a:spcPts val="600"/>
              </a:spcBef>
              <a:spcAft>
                <a:spcPts val="600"/>
              </a:spcAft>
              <a:buClr>
                <a:schemeClr val="accent2"/>
              </a:buClr>
              <a:buFont typeface="Wingdings" panose="05000000000000000000" pitchFamily="2" charset="2"/>
              <a:buChar char=""/>
            </a:pPr>
            <a:r>
              <a:rPr lang="fr-FR" sz="1100" b="1" dirty="0">
                <a:solidFill>
                  <a:srgbClr val="000000"/>
                </a:solidFill>
                <a:ea typeface="Calibri" panose="020F0502020204030204" pitchFamily="34" charset="0"/>
                <a:cs typeface="Times New Roman" panose="02020603050405020304" pitchFamily="18" charset="0"/>
              </a:rPr>
              <a:t>Côté opérateurs</a:t>
            </a:r>
            <a:r>
              <a:rPr lang="fr-FR" sz="1100" dirty="0">
                <a:solidFill>
                  <a:srgbClr val="000000"/>
                </a:solidFill>
                <a:ea typeface="Calibri" panose="020F0502020204030204" pitchFamily="34" charset="0"/>
                <a:cs typeface="Times New Roman" panose="02020603050405020304" pitchFamily="18" charset="0"/>
              </a:rPr>
              <a:t>, les premiers partenaires sont les orienteurs, les travailleurs sociaux (MDM, CCAS, éducateurs spécialisés…). </a:t>
            </a:r>
            <a:r>
              <a:rPr lang="fr-FR" sz="1100" i="1" kern="100" dirty="0">
                <a:effectLst/>
                <a:latin typeface="Calibri" panose="020F0502020204030204" pitchFamily="34" charset="0"/>
                <a:ea typeface="Calibri" panose="020F0502020204030204" pitchFamily="34" charset="0"/>
                <a:cs typeface="Times New Roman" panose="02020603050405020304" pitchFamily="18" charset="0"/>
              </a:rPr>
              <a:t>« Sur l’accompagnement le CS s’occupe du budget de la famille, sauf si c’est l’assistante sociale qui s’en charge. C’est un travail tripartite ». (Saint Priest). </a:t>
            </a:r>
            <a:r>
              <a:rPr lang="fr-CA" sz="1100" i="1" kern="100" dirty="0">
                <a:effectLst/>
                <a:latin typeface="Calibri" panose="020F0502020204030204" pitchFamily="34" charset="0"/>
                <a:ea typeface="Calibri" panose="020F0502020204030204" pitchFamily="34" charset="0"/>
                <a:cs typeface="Times New Roman" panose="02020603050405020304" pitchFamily="18" charset="0"/>
              </a:rPr>
              <a:t>Mais on voit aussi que pour certaines assistantes sociales, les vacances ce ne sont pas une priorité, elles estiment que partir en vacances ce n’est pas une bonne idée quand la situation financière de la famille n’est pas stabilisée et du coup des fois ne donnent pas les informations (Chazelles sur Lyon)</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buClr>
                <a:schemeClr val="accent2"/>
              </a:buClr>
              <a:buFont typeface="Wingdings" panose="05000000000000000000" pitchFamily="2" charset="2"/>
              <a:buChar char=""/>
            </a:pPr>
            <a:r>
              <a:rPr lang="fr-FR" sz="1100" dirty="0">
                <a:solidFill>
                  <a:srgbClr val="000000"/>
                </a:solidFill>
                <a:ea typeface="Calibri" panose="020F0502020204030204" pitchFamily="34" charset="0"/>
                <a:cs typeface="Times New Roman" panose="02020603050405020304" pitchFamily="18" charset="0"/>
              </a:rPr>
              <a:t>Les centres de vacances et lieux d’hébergement sont souvent cités comme </a:t>
            </a:r>
            <a:r>
              <a:rPr lang="fr-FR" sz="1100" b="1" dirty="0">
                <a:solidFill>
                  <a:srgbClr val="000000"/>
                </a:solidFill>
                <a:ea typeface="Calibri" panose="020F0502020204030204" pitchFamily="34" charset="0"/>
                <a:cs typeface="Times New Roman" panose="02020603050405020304" pitchFamily="18" charset="0"/>
              </a:rPr>
              <a:t>partenaires / prestataires</a:t>
            </a:r>
            <a:r>
              <a:rPr lang="fr-FR" sz="1100" dirty="0">
                <a:solidFill>
                  <a:srgbClr val="000000"/>
                </a:solidFill>
                <a:ea typeface="Calibri" panose="020F0502020204030204" pitchFamily="34" charset="0"/>
                <a:cs typeface="Times New Roman" panose="02020603050405020304" pitchFamily="18" charset="0"/>
              </a:rPr>
              <a:t>. </a:t>
            </a:r>
          </a:p>
          <a:p>
            <a:pPr algn="just">
              <a:spcBef>
                <a:spcPts val="600"/>
              </a:spcBef>
              <a:spcAft>
                <a:spcPts val="600"/>
              </a:spcAft>
              <a:buClr>
                <a:schemeClr val="accent2"/>
              </a:buClr>
              <a:buFont typeface="Wingdings" panose="05000000000000000000" pitchFamily="2" charset="2"/>
              <a:buChar char=""/>
            </a:pPr>
            <a:r>
              <a:rPr lang="fr-FR" sz="1100" dirty="0">
                <a:solidFill>
                  <a:srgbClr val="000000"/>
                </a:solidFill>
                <a:ea typeface="Calibri" panose="020F0502020204030204" pitchFamily="34" charset="0"/>
                <a:cs typeface="Times New Roman" panose="02020603050405020304" pitchFamily="18" charset="0"/>
              </a:rPr>
              <a:t>Pour la mise en place d’actions d’auto-financements, des associations peuvent être impliquées (Secours Catholique, associations sportives, etc.) de même que les bailleurs ou les structures locales (Médiathèque, théâtre). Les </a:t>
            </a:r>
            <a:r>
              <a:rPr lang="fr-CA" sz="1100"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rPr>
              <a:t>auto-financements mobilisent et impliquent davantage les partenaires de territoire sur la thématique vacances. Certains centres questionnent leur « dépendance » aux partenaires pour leurs actions d’auto-financement, qui permettent de récolter des fonds importants pour les départs en vacances et au-delà les activités du Centre.</a:t>
            </a:r>
            <a:endParaRPr lang="fr-FR" sz="1100"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endParaRPr>
          </a:p>
          <a:p>
            <a:pPr marL="0" lvl="0" indent="0" algn="just">
              <a:lnSpc>
                <a:spcPct val="107000"/>
              </a:lnSpc>
              <a:spcBef>
                <a:spcPts val="600"/>
              </a:spcBef>
              <a:spcAft>
                <a:spcPts val="600"/>
              </a:spcAft>
              <a:buNone/>
            </a:pPr>
            <a:r>
              <a:rPr lang="fr-FR" sz="1100" dirty="0">
                <a:solidFill>
                  <a:srgbClr val="000000"/>
                </a:solidFill>
                <a:ea typeface="Calibri" panose="020F0502020204030204" pitchFamily="34" charset="0"/>
                <a:cs typeface="Times New Roman" panose="02020603050405020304" pitchFamily="18" charset="0"/>
              </a:rPr>
              <a:t>Certains Centres sociaux regrettent « être seuls » sur la thématique vacances, parmi les autres centres de la région qui ne mettent pas en place ces accompagnements. Pourtant, de nombreux usagers souhaiteraient être accompagnés par un centre plus proche de chez eux et doivent effectuer du trajet pour bénéficier de l’accompagnement (ou abandonnent). Une plus grande communication sur les projets-vacances et la constitution d’un réseau régional d’échanges de bonnes pratiques et d’orientations mutuelles serait apprécié.  </a:t>
            </a: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40</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a:xfrm>
            <a:off x="1164033" y="6356350"/>
            <a:ext cx="9006764" cy="457200"/>
          </a:xfrm>
        </p:spPr>
        <p:txBody>
          <a:bodyPr/>
          <a:lstStyle/>
          <a:p>
            <a:r>
              <a:rPr lang="fr-CA" dirty="0"/>
              <a:t>FCSF –Recherche-action sur la thématique vacances</a:t>
            </a:r>
            <a:endParaRPr lang="fr-FR" dirty="0"/>
          </a:p>
          <a:p>
            <a:endParaRPr lang="fr-FR" dirty="0"/>
          </a:p>
        </p:txBody>
      </p:sp>
      <p:grpSp>
        <p:nvGrpSpPr>
          <p:cNvPr id="6" name="Groupe 5">
            <a:extLst>
              <a:ext uri="{FF2B5EF4-FFF2-40B4-BE49-F238E27FC236}">
                <a16:creationId xmlns:a16="http://schemas.microsoft.com/office/drawing/2014/main" id="{9854A66A-1113-44E6-5904-6DDE774B9EC0}"/>
              </a:ext>
            </a:extLst>
          </p:cNvPr>
          <p:cNvGrpSpPr/>
          <p:nvPr/>
        </p:nvGrpSpPr>
        <p:grpSpPr>
          <a:xfrm>
            <a:off x="8667871" y="1867711"/>
            <a:ext cx="2762655" cy="2918298"/>
            <a:chOff x="7553701" y="891852"/>
            <a:chExt cx="1860675" cy="2512940"/>
          </a:xfrm>
        </p:grpSpPr>
        <p:sp>
          <p:nvSpPr>
            <p:cNvPr id="8" name="Rectangle : coins arrondis 7">
              <a:extLst>
                <a:ext uri="{FF2B5EF4-FFF2-40B4-BE49-F238E27FC236}">
                  <a16:creationId xmlns:a16="http://schemas.microsoft.com/office/drawing/2014/main" id="{B1628404-1068-E1B9-71F1-EFDA136FD176}"/>
                </a:ext>
              </a:extLst>
            </p:cNvPr>
            <p:cNvSpPr/>
            <p:nvPr/>
          </p:nvSpPr>
          <p:spPr>
            <a:xfrm>
              <a:off x="7553701" y="1213762"/>
              <a:ext cx="1860675" cy="219103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Bef>
                  <a:spcPts val="600"/>
                </a:spcBef>
                <a:spcAft>
                  <a:spcPts val="1400"/>
                </a:spcAft>
              </a:pPr>
              <a:r>
                <a:rPr lang="fr-FR" sz="1000" dirty="0">
                  <a:solidFill>
                    <a:srgbClr val="000000"/>
                  </a:solidFill>
                  <a:latin typeface="Corbel" panose="020B0503020204020204" pitchFamily="34" charset="0"/>
                  <a:ea typeface="Calibri" panose="020F0502020204030204" pitchFamily="34" charset="0"/>
                  <a:cs typeface="Times New Roman" panose="02020603050405020304" pitchFamily="18" charset="0"/>
                </a:rPr>
                <a:t>A La Rochelle, les projets vacances participent au renforcement du partenariat sur le territoire. Le centre social a ainsi développé de nouveaux liens avec des associations caritatives intervenant auprès de personnes en grande exclusion, immigrées, afin de voir comment il serait possible de leur permettre à elles aussi de partir en vacances. Par ailleurs, la mise en place en 2024 d’un comité local de la parentalité des acteurs du territoire est vue comme une occasion de donner encore plus à voir l’engagement sur le droit aux vacances du centre social.</a:t>
              </a:r>
              <a:endParaRPr lang="fr-FR" sz="10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9" name="Ellipse 8">
              <a:extLst>
                <a:ext uri="{FF2B5EF4-FFF2-40B4-BE49-F238E27FC236}">
                  <a16:creationId xmlns:a16="http://schemas.microsoft.com/office/drawing/2014/main" id="{885C0F1D-8443-8BE0-8D30-5825B32667B7}"/>
                </a:ext>
              </a:extLst>
            </p:cNvPr>
            <p:cNvSpPr/>
            <p:nvPr/>
          </p:nvSpPr>
          <p:spPr>
            <a:xfrm>
              <a:off x="7700380" y="891852"/>
              <a:ext cx="1523995" cy="39919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Des projets vacances qui nourrissent la dynamique du centre social</a:t>
              </a:r>
              <a:endParaRPr lang="fr-FR" sz="1000" dirty="0"/>
            </a:p>
          </p:txBody>
        </p:sp>
      </p:grpSp>
    </p:spTree>
    <p:extLst>
      <p:ext uri="{BB962C8B-B14F-4D97-AF65-F5344CB8AC3E}">
        <p14:creationId xmlns:p14="http://schemas.microsoft.com/office/powerpoint/2010/main" val="3111867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42053"/>
            <a:ext cx="10515600" cy="1325563"/>
          </a:xfrm>
        </p:spPr>
        <p:txBody>
          <a:bodyPr/>
          <a:lstStyle/>
          <a:p>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5. Les </a:t>
            </a:r>
            <a:r>
              <a:rPr lang="fr-FR" sz="2000" b="1" cap="all" dirty="0">
                <a:solidFill>
                  <a:srgbClr val="595959"/>
                </a:solidFill>
                <a:ea typeface="PMingLiU" panose="02020500000000000000" pitchFamily="18" charset="-120"/>
                <a:cs typeface="Times New Roman" panose="02020603050405020304" pitchFamily="18" charset="0"/>
              </a:rPr>
              <a:t>IMPACTS DES PROJETS VACANCES sur les partenaires et le territoire</a:t>
            </a:r>
            <a:br>
              <a:rPr lang="fr-FR" sz="2000" b="1" cap="all" dirty="0">
                <a:solidFill>
                  <a:srgbClr val="595959"/>
                </a:solidFill>
                <a:ea typeface="PMingLiU" panose="02020500000000000000" pitchFamily="18" charset="-120"/>
                <a:cs typeface="Times New Roman" panose="02020603050405020304" pitchFamily="18" charset="0"/>
              </a:rPr>
            </a:br>
            <a:r>
              <a:rPr lang="fr-FR" sz="1800" b="1" i="1" kern="1600" cap="small" dirty="0">
                <a:solidFill>
                  <a:srgbClr val="C96372"/>
                </a:solidFill>
                <a:ea typeface="PMingLiU" panose="02020500000000000000" pitchFamily="18" charset="-120"/>
                <a:cs typeface="Times New Roman" panose="02020603050405020304" pitchFamily="18" charset="0"/>
              </a:rPr>
              <a:t>5.3 Des impacts faiblement repérés sur le territoire</a:t>
            </a:r>
            <a:br>
              <a:rPr lang="fr-FR" sz="1800" b="1" i="1" kern="1600" cap="small" dirty="0">
                <a:solidFill>
                  <a:srgbClr val="C96372"/>
                </a:solidFill>
                <a:ea typeface="PMingLiU" panose="02020500000000000000" pitchFamily="18" charset="-120"/>
                <a:cs typeface="Times New Roman" panose="02020603050405020304" pitchFamily="18" charset="0"/>
              </a:rPr>
            </a:br>
            <a:br>
              <a:rPr lang="fr-CA" sz="1800" b="1" i="1" kern="1600" cap="small" dirty="0">
                <a:solidFill>
                  <a:srgbClr val="C96372"/>
                </a:solidFill>
                <a:ea typeface="PMingLiU" panose="02020500000000000000" pitchFamily="18" charset="-120"/>
                <a:cs typeface="Times New Roman" panose="02020603050405020304" pitchFamily="18" charset="0"/>
              </a:rPr>
            </a:br>
            <a:br>
              <a:rPr lang="fr-CA" sz="2000" b="1" i="1" kern="1600" cap="small" dirty="0">
                <a:solidFill>
                  <a:srgbClr val="C96372"/>
                </a:solidFill>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41</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a:xfrm>
            <a:off x="1164033" y="6356350"/>
            <a:ext cx="9006764" cy="457200"/>
          </a:xfrm>
        </p:spPr>
        <p:txBody>
          <a:bodyPr/>
          <a:lstStyle/>
          <a:p>
            <a:r>
              <a:rPr lang="fr-CA" dirty="0"/>
              <a:t>FCSF –Recherche-action sur la thématique vacances</a:t>
            </a:r>
            <a:endParaRPr lang="fr-FR" dirty="0"/>
          </a:p>
          <a:p>
            <a:endParaRPr lang="fr-FR" dirty="0"/>
          </a:p>
        </p:txBody>
      </p:sp>
      <p:sp>
        <p:nvSpPr>
          <p:cNvPr id="11" name="ZoneTexte 10">
            <a:extLst>
              <a:ext uri="{FF2B5EF4-FFF2-40B4-BE49-F238E27FC236}">
                <a16:creationId xmlns:a16="http://schemas.microsoft.com/office/drawing/2014/main" id="{9836E4C8-4E64-150D-9A58-B0B18FF8A5B2}"/>
              </a:ext>
            </a:extLst>
          </p:cNvPr>
          <p:cNvSpPr txBox="1"/>
          <p:nvPr/>
        </p:nvSpPr>
        <p:spPr>
          <a:xfrm>
            <a:off x="726050" y="1202785"/>
            <a:ext cx="10966702" cy="1857560"/>
          </a:xfrm>
          <a:prstGeom prst="rect">
            <a:avLst/>
          </a:prstGeom>
          <a:noFill/>
        </p:spPr>
        <p:txBody>
          <a:bodyPr wrap="square">
            <a:spAutoFit/>
          </a:bodyPr>
          <a:lstStyle/>
          <a:p>
            <a:pPr marL="0" indent="0" algn="just">
              <a:lnSpc>
                <a:spcPct val="115000"/>
              </a:lnSpc>
              <a:spcBef>
                <a:spcPts val="600"/>
              </a:spcBef>
              <a:spcAft>
                <a:spcPts val="600"/>
              </a:spcAft>
              <a:buNone/>
            </a:pPr>
            <a:r>
              <a:rPr lang="fr-CA" sz="1400" b="1" i="1" kern="1600" dirty="0">
                <a:solidFill>
                  <a:schemeClr val="accent6"/>
                </a:solidFill>
                <a:ea typeface="PMingLiU" panose="02020500000000000000" pitchFamily="18" charset="-120"/>
                <a:cs typeface="Times New Roman" panose="02020603050405020304" pitchFamily="18" charset="0"/>
              </a:rPr>
              <a:t>Une reconnaissance appréciée par les centres les plus au contact de partenaires, mais sur laquelle les centres ne veulent pas forcément capitaliser</a:t>
            </a:r>
          </a:p>
          <a:p>
            <a:pPr marL="0" indent="0" algn="just">
              <a:lnSpc>
                <a:spcPct val="115000"/>
              </a:lnSpc>
              <a:spcBef>
                <a:spcPts val="600"/>
              </a:spcBef>
              <a:spcAft>
                <a:spcPts val="600"/>
              </a:spcAft>
              <a:buNone/>
            </a:pPr>
            <a:r>
              <a:rPr lang="fr-CA" sz="1100"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rPr>
              <a:t>Lorsque les Centres déclarent être reconnus comme des acteurs œuvrant sur le champ des vacances, ils restent toutefois </a:t>
            </a:r>
            <a:r>
              <a:rPr lang="fr-CA" sz="1100" dirty="0">
                <a:solidFill>
                  <a:schemeClr val="bg2"/>
                </a:solidFill>
                <a:ea typeface="Calibri" panose="020F0502020204030204" pitchFamily="34" charset="0"/>
                <a:cs typeface="Times New Roman" panose="02020603050405020304" pitchFamily="18" charset="0"/>
              </a:rPr>
              <a:t>frileux quant à l’idée de se faire connaître davantage. Ils rappellent que la mission des Centres sociaux se veut généraliste et qu’ils ne souhaitent pas devoir se spécialiser dans les projets vacances et faire face à une hausse de la demande impossible à prendre en charge. La volonté est de garder la maîtrise du ciblage et  de la manière d’accompagner propre aux centres sociaux. </a:t>
            </a:r>
          </a:p>
          <a:p>
            <a:pPr marL="171450" indent="-171450" algn="just">
              <a:lnSpc>
                <a:spcPct val="115000"/>
              </a:lnSpc>
              <a:spcBef>
                <a:spcPts val="600"/>
              </a:spcBef>
              <a:spcAft>
                <a:spcPts val="600"/>
              </a:spcAft>
              <a:buClr>
                <a:schemeClr val="accent2"/>
              </a:buClr>
              <a:buFont typeface="Wingdings" panose="05000000000000000000" pitchFamily="2" charset="2"/>
              <a:buChar char=""/>
            </a:pPr>
            <a:r>
              <a:rPr lang="fr-FR" sz="1100" i="1" dirty="0">
                <a:solidFill>
                  <a:schemeClr val="bg2"/>
                </a:solidFill>
                <a:ea typeface="Calibri" panose="020F0502020204030204" pitchFamily="34" charset="0"/>
                <a:cs typeface="Times New Roman" panose="02020603050405020304" pitchFamily="18" charset="0"/>
              </a:rPr>
              <a:t>« On échange avec la Mission locale de l’information mais c’est pas assez poussé. Mais on ne cherche pas forcément à se faire connaître, on n’a pas besoin d’avoir des jeunes orientés, sinon on a trop de dossiers ». (Entretien référente)</a:t>
            </a:r>
            <a:endParaRPr lang="fr-FR" sz="1100" i="1" dirty="0">
              <a:solidFill>
                <a:schemeClr val="bg2"/>
              </a:solidFill>
              <a:effectLst/>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649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912091" y="342054"/>
            <a:ext cx="10515600" cy="338984"/>
          </a:xfrm>
        </p:spPr>
        <p:txBody>
          <a:bodyPr/>
          <a:lstStyle/>
          <a:p>
            <a:r>
              <a:rPr lang="fr-FR" sz="2000" b="1" cap="all" dirty="0">
                <a:solidFill>
                  <a:srgbClr val="595959"/>
                </a:solidFill>
                <a:ea typeface="PMingLiU" panose="02020500000000000000" pitchFamily="18" charset="-120"/>
                <a:cs typeface="Times New Roman" panose="02020603050405020304" pitchFamily="18" charset="0"/>
              </a:rPr>
              <a:t>6</a:t>
            </a:r>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Conclusions</a:t>
            </a: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866335"/>
            <a:ext cx="10925906" cy="5172128"/>
          </a:xfrm>
        </p:spPr>
        <p:txBody>
          <a:bodyPr/>
          <a:lstStyle/>
          <a:p>
            <a:pPr marL="0" indent="0">
              <a:lnSpc>
                <a:spcPct val="100000"/>
              </a:lnSpc>
              <a:spcBef>
                <a:spcPts val="600"/>
              </a:spcBef>
              <a:spcAft>
                <a:spcPts val="600"/>
              </a:spcAft>
              <a:buNone/>
            </a:pPr>
            <a:r>
              <a:rPr lang="fr-CA" sz="1400" b="1" i="1" kern="1600" dirty="0">
                <a:solidFill>
                  <a:schemeClr val="accent6"/>
                </a:solidFill>
                <a:ea typeface="PMingLiU" panose="02020500000000000000" pitchFamily="18" charset="-120"/>
                <a:cs typeface="Times New Roman" panose="02020603050405020304" pitchFamily="18" charset="0"/>
              </a:rPr>
              <a:t>Un droit aux vacances mis en œuvre de façon différencié dans le réseau des centres sociaux</a:t>
            </a:r>
          </a:p>
          <a:p>
            <a:pPr algn="just">
              <a:lnSpc>
                <a:spcPct val="100000"/>
              </a:lnSpc>
              <a:spcBef>
                <a:spcPts val="600"/>
              </a:spcBef>
              <a:spcAft>
                <a:spcPts val="600"/>
              </a:spcAft>
            </a:pPr>
            <a:r>
              <a:rPr lang="fr-CA" sz="1100" kern="1600" dirty="0">
                <a:ea typeface="PMingLiU" panose="02020500000000000000" pitchFamily="18" charset="-120"/>
                <a:cs typeface="Times New Roman" panose="02020603050405020304" pitchFamily="18" charset="0"/>
              </a:rPr>
              <a:t>Les centres sociaux rencontrés ne donnent pas les mêmes objectifs aux départs en vacances. Pour certains, l’accès au droit aux vacances est une fin en soi, ce qui oriente généralement les pratiques des professionnels vers un accompagnement plus léger des personnes, un ciblage vers des publics plus autonomes et le montage de séjours souvent « clé en main ». Cette orientation donnée aux projets vacances répond néanmoins à un besoin manifesté par certains habitants, à la recherche de répit et de repos et ne souhaitant pas nécessairement se mobiliser sur la phase d’organisation. </a:t>
            </a:r>
          </a:p>
          <a:p>
            <a:pPr algn="just">
              <a:lnSpc>
                <a:spcPct val="100000"/>
              </a:lnSpc>
              <a:spcBef>
                <a:spcPts val="600"/>
              </a:spcBef>
              <a:spcAft>
                <a:spcPts val="600"/>
              </a:spcAft>
            </a:pPr>
            <a:r>
              <a:rPr lang="fr-CA" sz="1100" kern="1600" dirty="0">
                <a:ea typeface="PMingLiU" panose="02020500000000000000" pitchFamily="18" charset="-120"/>
                <a:cs typeface="Times New Roman" panose="02020603050405020304" pitchFamily="18" charset="0"/>
              </a:rPr>
              <a:t>Pour d’autres centres sociaux, dans la droite ligne de l’orientation nationale, les vacances sont un levier d’accompagnement des publics vers l’émancipation dans une logique de développement du pouvoir d’agir. A partir d’une analyse fine de la situation des personnes et de leurs problématiques, les professionnels adaptent leurs pratiques et le temps dédié à l’accompagnement et mobilisent souvent le collectif et l’expertise des pairs comme moyens de lever les freins au départ. Dans ces cas-là, on observe généralement un ancrage plus important du droit aux vacances dans le projet et l’organisation des structures, avec un objet travaillé de façon plus transversale et plus partagée et évalué de façon plus structurée et participative.</a:t>
            </a:r>
          </a:p>
          <a:p>
            <a:pPr algn="just">
              <a:lnSpc>
                <a:spcPct val="100000"/>
              </a:lnSpc>
              <a:spcBef>
                <a:spcPts val="600"/>
              </a:spcBef>
              <a:spcAft>
                <a:spcPts val="600"/>
              </a:spcAft>
            </a:pPr>
            <a:r>
              <a:rPr lang="fr-CA" sz="1100" kern="1600" dirty="0">
                <a:ea typeface="PMingLiU" panose="02020500000000000000" pitchFamily="18" charset="-120"/>
                <a:cs typeface="Times New Roman" panose="02020603050405020304" pitchFamily="18" charset="0"/>
              </a:rPr>
              <a:t>Il est à noter que ces deux logiques peuvent par ailleurs être mobilisées au sein d’un même centre social, de façon complémentaire, permettant de travailler de façon différente et adaptée au plus près des besoins, envies, et réalités des publics et ce, dans une logique de parcours d’autonomisation des personnes/familles.</a:t>
            </a:r>
          </a:p>
          <a:p>
            <a:pPr marL="0" indent="0" algn="just">
              <a:lnSpc>
                <a:spcPct val="100000"/>
              </a:lnSpc>
              <a:spcBef>
                <a:spcPts val="600"/>
              </a:spcBef>
              <a:spcAft>
                <a:spcPts val="600"/>
              </a:spcAft>
              <a:buNone/>
            </a:pPr>
            <a:r>
              <a:rPr lang="fr-CA" sz="1400" b="1" i="1" kern="1600" dirty="0">
                <a:solidFill>
                  <a:schemeClr val="accent6"/>
                </a:solidFill>
                <a:ea typeface="PMingLiU" panose="02020500000000000000" pitchFamily="18" charset="-120"/>
                <a:cs typeface="Times New Roman" panose="02020603050405020304" pitchFamily="18" charset="0"/>
              </a:rPr>
              <a:t>Des impacts importants et nombreux identifiés, pouvant être davantage objectivés </a:t>
            </a:r>
          </a:p>
          <a:p>
            <a:pPr algn="just">
              <a:lnSpc>
                <a:spcPct val="100000"/>
              </a:lnSpc>
              <a:spcBef>
                <a:spcPts val="600"/>
              </a:spcBef>
              <a:spcAft>
                <a:spcPts val="600"/>
              </a:spcAft>
            </a:pPr>
            <a:r>
              <a:rPr lang="fr-CA" sz="1100" kern="1600" dirty="0">
                <a:ea typeface="PMingLiU" panose="02020500000000000000" pitchFamily="18" charset="-120"/>
                <a:cs typeface="Times New Roman" panose="02020603050405020304" pitchFamily="18" charset="0"/>
              </a:rPr>
              <a:t>La recherche-action a permis de mettre en lumière, sur l’ensemble des personnes bénéficiaires rencontrées, des effets positifs des départs en vacances, généralement sur l’instant et le court-terme : des personnes faisant part d’un bien-être ressenti, de liens familiaux resserrés et d’une fierté de pouvoir partir en vacances comme les autres et offrir cela à leurs enfants. Pour les centres sociaux accompagnant les projets vacances de façon plus collective et sur la durée à travers un parcours construit intégrant une dimension évaluative, d’autres impacts ont pu être identifiés qui s’inscrivent plus sur le moyen/long terme : développement de compétences et phénomène de réassurance permettant aux personnes d’avancer dans leur cheminement personnel dans d’autres aspects de leur vie mais aussi contribution à la dynamique de la structure, avec l’émergence d’initiatives, de nouveaux projets, d’offres de bénévolat, avec un attachement particulier au centre social et l’envie de s’y investir plus intensément. </a:t>
            </a:r>
          </a:p>
          <a:p>
            <a:pPr algn="just">
              <a:lnSpc>
                <a:spcPct val="100000"/>
              </a:lnSpc>
              <a:spcBef>
                <a:spcPts val="600"/>
              </a:spcBef>
              <a:spcAft>
                <a:spcPts val="600"/>
              </a:spcAft>
            </a:pPr>
            <a:r>
              <a:rPr lang="fr-CA" sz="1100" kern="1600" dirty="0">
                <a:ea typeface="PMingLiU" panose="02020500000000000000" pitchFamily="18" charset="-120"/>
                <a:cs typeface="Times New Roman" panose="02020603050405020304" pitchFamily="18" charset="0"/>
              </a:rPr>
              <a:t>Néanmoins, la richesse de ces impacts et le degré de causalité du seul accompagnement sur les projets vacances s’avèrent difficiles à appréhender pleinement, du fait de pratiques de bilans très hétérogènes au sein des centres rencontrés. Par ailleurs, les impacts en interne aux centres sociaux sont globalement peu ou pas questionnés dans les pratiques évaluatives tout comme les effets sur les territoires et les partenaires locaux. Très centrés sur l’accompagnement des habitants et les bénéfices pour les personnes et souhaitant garder leur autonomie dans le déploiement des projets, les centres sociaux ne voient pas nécessairement l’intérêt de pleinement intégrer cette dimension, qui pourrait pourtant contribuer à alimenter la démonstration de leur utilité sociale auprès des partenaires d’action et financeurs.</a:t>
            </a:r>
            <a:endParaRPr lang="fr-FR" sz="1100" kern="1600" dirty="0">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42</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Tree>
    <p:extLst>
      <p:ext uri="{BB962C8B-B14F-4D97-AF65-F5344CB8AC3E}">
        <p14:creationId xmlns:p14="http://schemas.microsoft.com/office/powerpoint/2010/main" val="2741106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A5779-28FF-89BB-2AF3-876802613A24}"/>
              </a:ext>
            </a:extLst>
          </p:cNvPr>
          <p:cNvSpPr>
            <a:spLocks noGrp="1"/>
          </p:cNvSpPr>
          <p:nvPr>
            <p:ph type="title"/>
          </p:nvPr>
        </p:nvSpPr>
        <p:spPr>
          <a:xfrm>
            <a:off x="393193" y="375432"/>
            <a:ext cx="10515600" cy="530987"/>
          </a:xfrm>
        </p:spPr>
        <p:txBody>
          <a:bodyPr/>
          <a:lstStyle/>
          <a:p>
            <a:r>
              <a:rPr lang="fr-FR" sz="2000" b="1" cap="all" dirty="0">
                <a:solidFill>
                  <a:srgbClr val="595959"/>
                </a:solidFill>
                <a:ea typeface="PMingLiU" panose="02020500000000000000" pitchFamily="18" charset="-120"/>
                <a:cs typeface="Times New Roman" panose="02020603050405020304" pitchFamily="18" charset="0"/>
              </a:rPr>
              <a:t>7</a:t>
            </a:r>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RECOMMANDATIONS ET pratiques inspirantes identifiées</a:t>
            </a:r>
            <a:endParaRPr lang="fr-FR" sz="2000" dirty="0"/>
          </a:p>
        </p:txBody>
      </p:sp>
      <p:sp>
        <p:nvSpPr>
          <p:cNvPr id="3" name="Espace réservé du contenu 2">
            <a:extLst>
              <a:ext uri="{FF2B5EF4-FFF2-40B4-BE49-F238E27FC236}">
                <a16:creationId xmlns:a16="http://schemas.microsoft.com/office/drawing/2014/main" id="{C6A2EF0D-A6F5-D91B-43CD-31EE79A896FA}"/>
              </a:ext>
            </a:extLst>
          </p:cNvPr>
          <p:cNvSpPr>
            <a:spLocks noGrp="1"/>
          </p:cNvSpPr>
          <p:nvPr>
            <p:ph idx="1"/>
          </p:nvPr>
        </p:nvSpPr>
        <p:spPr>
          <a:xfrm>
            <a:off x="393193" y="906419"/>
            <a:ext cx="10515600" cy="4351338"/>
          </a:xfrm>
        </p:spPr>
        <p:txBody>
          <a:bodyPr/>
          <a:lstStyle/>
          <a:p>
            <a:pPr marL="0" indent="0">
              <a:buNone/>
            </a:pPr>
            <a:r>
              <a:rPr lang="fr-FR" sz="1400" b="1" i="1" dirty="0">
                <a:solidFill>
                  <a:schemeClr val="accent2"/>
                </a:solidFill>
                <a:latin typeface="+mj-lt"/>
                <a:ea typeface="Calibri" panose="020F0502020204030204" pitchFamily="34" charset="0"/>
                <a:cs typeface="Times New Roman" panose="02020603050405020304" pitchFamily="18" charset="0"/>
              </a:rPr>
              <a:t>A l’attention des centres sociaux </a:t>
            </a:r>
            <a:endParaRPr lang="fr-FR" sz="1400" b="1" i="1" dirty="0">
              <a:solidFill>
                <a:schemeClr val="accent2"/>
              </a:solidFill>
              <a:effectLst/>
              <a:latin typeface="+mj-lt"/>
              <a:ea typeface="Calibri" panose="020F0502020204030204" pitchFamily="34" charset="0"/>
              <a:cs typeface="Times New Roman" panose="02020603050405020304" pitchFamily="18" charset="0"/>
            </a:endParaRPr>
          </a:p>
          <a:p>
            <a:pPr marL="450850" marR="0" lvl="0" indent="0" algn="just" defTabSz="914400" rtl="0" eaLnBrk="1" fontAlgn="auto" latinLnBrk="0" hangingPunct="1">
              <a:spcBef>
                <a:spcPts val="600"/>
              </a:spcBef>
              <a:spcAft>
                <a:spcPts val="600"/>
              </a:spcAft>
              <a:buClr>
                <a:srgbClr val="8F303E"/>
              </a:buClr>
              <a:buSzTx/>
              <a:buNone/>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0" indent="0">
              <a:buNone/>
            </a:pPr>
            <a:endParaRPr lang="fr-FR" sz="900" dirty="0"/>
          </a:p>
          <a:p>
            <a:pPr marL="0" indent="0">
              <a:buNone/>
            </a:pPr>
            <a:r>
              <a:rPr lang="fr-FR" sz="900" dirty="0"/>
              <a:t>- </a:t>
            </a:r>
          </a:p>
        </p:txBody>
      </p:sp>
      <p:sp>
        <p:nvSpPr>
          <p:cNvPr id="4" name="Espace réservé du numéro de diapositive 3">
            <a:extLst>
              <a:ext uri="{FF2B5EF4-FFF2-40B4-BE49-F238E27FC236}">
                <a16:creationId xmlns:a16="http://schemas.microsoft.com/office/drawing/2014/main" id="{AEE80BF8-D0B9-A607-5B1D-2422D13DF0F6}"/>
              </a:ext>
            </a:extLst>
          </p:cNvPr>
          <p:cNvSpPr>
            <a:spLocks noGrp="1"/>
          </p:cNvSpPr>
          <p:nvPr>
            <p:ph type="sldNum" sz="quarter" idx="12"/>
          </p:nvPr>
        </p:nvSpPr>
        <p:spPr/>
        <p:txBody>
          <a:bodyPr/>
          <a:lstStyle/>
          <a:p>
            <a:fld id="{AD2A36CA-2473-4936-82E1-1F3FFFB5F89E}" type="slidenum">
              <a:rPr lang="fr-FR" smtClean="0"/>
              <a:pPr/>
              <a:t>43</a:t>
            </a:fld>
            <a:endParaRPr lang="fr-FR"/>
          </a:p>
        </p:txBody>
      </p:sp>
      <p:graphicFrame>
        <p:nvGraphicFramePr>
          <p:cNvPr id="6" name="Tableau 5">
            <a:extLst>
              <a:ext uri="{FF2B5EF4-FFF2-40B4-BE49-F238E27FC236}">
                <a16:creationId xmlns:a16="http://schemas.microsoft.com/office/drawing/2014/main" id="{0C4E6E74-B0B8-DA7D-2938-3BFABA77ADA1}"/>
              </a:ext>
            </a:extLst>
          </p:cNvPr>
          <p:cNvGraphicFramePr>
            <a:graphicFrameLocks noGrp="1"/>
          </p:cNvGraphicFramePr>
          <p:nvPr>
            <p:extLst>
              <p:ext uri="{D42A27DB-BD31-4B8C-83A1-F6EECF244321}">
                <p14:modId xmlns:p14="http://schemas.microsoft.com/office/powerpoint/2010/main" val="1619690843"/>
              </p:ext>
            </p:extLst>
          </p:nvPr>
        </p:nvGraphicFramePr>
        <p:xfrm>
          <a:off x="593558" y="1277453"/>
          <a:ext cx="10972800" cy="5156099"/>
        </p:xfrm>
        <a:graphic>
          <a:graphicData uri="http://schemas.openxmlformats.org/drawingml/2006/table">
            <a:tbl>
              <a:tblPr firstRow="1" bandRow="1">
                <a:tableStyleId>{5C22544A-7EE6-4342-B048-85BDC9FD1C3A}</a:tableStyleId>
              </a:tblPr>
              <a:tblGrid>
                <a:gridCol w="2261937">
                  <a:extLst>
                    <a:ext uri="{9D8B030D-6E8A-4147-A177-3AD203B41FA5}">
                      <a16:colId xmlns:a16="http://schemas.microsoft.com/office/drawing/2014/main" val="87809524"/>
                    </a:ext>
                  </a:extLst>
                </a:gridCol>
                <a:gridCol w="3898231">
                  <a:extLst>
                    <a:ext uri="{9D8B030D-6E8A-4147-A177-3AD203B41FA5}">
                      <a16:colId xmlns:a16="http://schemas.microsoft.com/office/drawing/2014/main" val="2995912457"/>
                    </a:ext>
                  </a:extLst>
                </a:gridCol>
                <a:gridCol w="2454442">
                  <a:extLst>
                    <a:ext uri="{9D8B030D-6E8A-4147-A177-3AD203B41FA5}">
                      <a16:colId xmlns:a16="http://schemas.microsoft.com/office/drawing/2014/main" val="726488563"/>
                    </a:ext>
                  </a:extLst>
                </a:gridCol>
                <a:gridCol w="2358190">
                  <a:extLst>
                    <a:ext uri="{9D8B030D-6E8A-4147-A177-3AD203B41FA5}">
                      <a16:colId xmlns:a16="http://schemas.microsoft.com/office/drawing/2014/main" val="1196574205"/>
                    </a:ext>
                  </a:extLst>
                </a:gridCol>
              </a:tblGrid>
              <a:tr h="532083">
                <a:tc>
                  <a:txBody>
                    <a:bodyPr/>
                    <a:lstStyle/>
                    <a:p>
                      <a:r>
                        <a:rPr lang="fr-FR" sz="1400" dirty="0">
                          <a:solidFill>
                            <a:schemeClr val="accent1">
                              <a:lumMod val="25000"/>
                            </a:schemeClr>
                          </a:solidFill>
                        </a:rPr>
                        <a:t>Recommandations</a:t>
                      </a:r>
                    </a:p>
                  </a:txBody>
                  <a:tcPr/>
                </a:tc>
                <a:tc>
                  <a:txBody>
                    <a:bodyPr/>
                    <a:lstStyle/>
                    <a:p>
                      <a:r>
                        <a:rPr lang="fr-FR" sz="1400" dirty="0">
                          <a:solidFill>
                            <a:schemeClr val="accent1">
                              <a:lumMod val="25000"/>
                            </a:schemeClr>
                          </a:solidFill>
                        </a:rPr>
                        <a:t>Le +</a:t>
                      </a:r>
                    </a:p>
                  </a:txBody>
                  <a:tcPr/>
                </a:tc>
                <a:tc>
                  <a:txBody>
                    <a:bodyPr/>
                    <a:lstStyle/>
                    <a:p>
                      <a:r>
                        <a:rPr lang="fr-FR" sz="1400" dirty="0">
                          <a:solidFill>
                            <a:schemeClr val="accent1">
                              <a:lumMod val="25000"/>
                            </a:schemeClr>
                          </a:solidFill>
                        </a:rPr>
                        <a:t>Pratique inspirante identifiée</a:t>
                      </a:r>
                    </a:p>
                  </a:txBody>
                  <a:tcPr/>
                </a:tc>
                <a:tc>
                  <a:txBody>
                    <a:bodyPr/>
                    <a:lstStyle/>
                    <a:p>
                      <a:r>
                        <a:rPr lang="fr-FR" sz="1400" dirty="0">
                          <a:solidFill>
                            <a:schemeClr val="accent1">
                              <a:lumMod val="25000"/>
                            </a:schemeClr>
                          </a:solidFill>
                        </a:rPr>
                        <a:t>Outil associé identifié</a:t>
                      </a:r>
                    </a:p>
                  </a:txBody>
                  <a:tcPr/>
                </a:tc>
                <a:extLst>
                  <a:ext uri="{0D108BD9-81ED-4DB2-BD59-A6C34878D82A}">
                    <a16:rowId xmlns:a16="http://schemas.microsoft.com/office/drawing/2014/main" val="1656235153"/>
                  </a:ext>
                </a:extLst>
              </a:tr>
              <a:tr h="1646338">
                <a:tc>
                  <a:txBody>
                    <a:bodyPr/>
                    <a:lstStyle/>
                    <a:p>
                      <a:r>
                        <a:rPr lang="fr-FR" sz="1200" b="1" dirty="0">
                          <a:solidFill>
                            <a:schemeClr val="bg2"/>
                          </a:solidFill>
                        </a:rPr>
                        <a:t>Faire du droit aux vacances un enjeu transversal et partagé au sein du centre social</a:t>
                      </a:r>
                    </a:p>
                  </a:txBody>
                  <a:tcPr>
                    <a:solidFill>
                      <a:schemeClr val="bg1">
                        <a:lumMod val="95000"/>
                      </a:schemeClr>
                    </a:solidFill>
                  </a:tcPr>
                </a:tc>
                <a:tc>
                  <a:txBody>
                    <a:bodyPr/>
                    <a:lstStyle/>
                    <a:p>
                      <a:pPr>
                        <a:spcBef>
                          <a:spcPts val="600"/>
                        </a:spcBef>
                      </a:pPr>
                      <a:r>
                        <a:rPr lang="fr-FR" sz="1100" dirty="0">
                          <a:solidFill>
                            <a:schemeClr val="bg2"/>
                          </a:solidFill>
                        </a:rPr>
                        <a:t>- Permet de réfléchir en interne collectivement au « sens » des projets vacances et de déterminer un objectif prioritaire (accès aux droits et/ou émancipation)</a:t>
                      </a:r>
                    </a:p>
                    <a:p>
                      <a:pPr>
                        <a:spcBef>
                          <a:spcPts val="600"/>
                        </a:spcBef>
                      </a:pPr>
                      <a:r>
                        <a:rPr lang="fr-FR" sz="1100" dirty="0">
                          <a:solidFill>
                            <a:schemeClr val="bg2"/>
                          </a:solidFill>
                        </a:rPr>
                        <a:t>-Permet une acculturation collective, d’ajuster les moyens (temps et RH) à l’objectif et aux publics visés et de donner un cadre précis d’intervention incluant une approche évaluative, limitant ainsi la dimension perso-dépendante et un possible épuisement des professionnels.</a:t>
                      </a:r>
                    </a:p>
                  </a:txBody>
                  <a:tcPr>
                    <a:solidFill>
                      <a:schemeClr val="bg1">
                        <a:lumMod val="95000"/>
                      </a:schemeClr>
                    </a:solidFill>
                  </a:tcPr>
                </a:tc>
                <a:tc>
                  <a:txBody>
                    <a:bodyPr/>
                    <a:lstStyle/>
                    <a:p>
                      <a:pPr>
                        <a:spcBef>
                          <a:spcPts val="600"/>
                        </a:spcBef>
                      </a:pPr>
                      <a:r>
                        <a:rPr lang="fr-FR" sz="1100" dirty="0">
                          <a:solidFill>
                            <a:schemeClr val="bg2"/>
                          </a:solidFill>
                        </a:rPr>
                        <a:t>Mettre au travail un projet spécifique « droit aux vacances » au sein de la structure associant professionnels, bénévoles et adhérents</a:t>
                      </a:r>
                    </a:p>
                  </a:txBody>
                  <a:tcPr>
                    <a:solidFill>
                      <a:schemeClr val="bg1">
                        <a:lumMod val="95000"/>
                      </a:schemeClr>
                    </a:solidFill>
                  </a:tcPr>
                </a:tc>
                <a:tc>
                  <a:txBody>
                    <a:bodyPr/>
                    <a:lstStyle/>
                    <a:p>
                      <a:pPr>
                        <a:spcBef>
                          <a:spcPts val="600"/>
                        </a:spcBef>
                      </a:pPr>
                      <a:r>
                        <a:rPr lang="fr-FR" sz="1100" dirty="0">
                          <a:solidFill>
                            <a:schemeClr val="bg2"/>
                          </a:solidFill>
                        </a:rPr>
                        <a:t>« Accompagner des projets vacances avec Christiane Faure » (centre social de La Rochelle)</a:t>
                      </a:r>
                    </a:p>
                  </a:txBody>
                  <a:tcPr>
                    <a:solidFill>
                      <a:schemeClr val="bg1">
                        <a:lumMod val="95000"/>
                      </a:schemeClr>
                    </a:solidFill>
                  </a:tcPr>
                </a:tc>
                <a:extLst>
                  <a:ext uri="{0D108BD9-81ED-4DB2-BD59-A6C34878D82A}">
                    <a16:rowId xmlns:a16="http://schemas.microsoft.com/office/drawing/2014/main" val="2374532256"/>
                  </a:ext>
                </a:extLst>
              </a:tr>
              <a:tr h="1971838">
                <a:tc>
                  <a:txBody>
                    <a:bodyPr/>
                    <a:lstStyle/>
                    <a:p>
                      <a:r>
                        <a:rPr lang="fr-FR" sz="1200" b="1" dirty="0">
                          <a:solidFill>
                            <a:schemeClr val="bg2"/>
                          </a:solidFill>
                        </a:rPr>
                        <a:t>S’appuyer sur le collectif pour lever les freins à la participation des habitants</a:t>
                      </a:r>
                    </a:p>
                  </a:txBody>
                  <a:tcPr>
                    <a:solidFill>
                      <a:schemeClr val="bg1">
                        <a:lumMod val="95000"/>
                      </a:schemeClr>
                    </a:solidFill>
                  </a:tcPr>
                </a:tc>
                <a:tc>
                  <a:txBody>
                    <a:bodyPr/>
                    <a:lstStyle/>
                    <a:p>
                      <a:pPr>
                        <a:spcBef>
                          <a:spcPts val="600"/>
                        </a:spcBef>
                      </a:pPr>
                      <a:r>
                        <a:rPr lang="fr-FR" sz="1100" dirty="0">
                          <a:solidFill>
                            <a:schemeClr val="bg2"/>
                          </a:solidFill>
                        </a:rPr>
                        <a:t>- Permet de favoriser une dynamique de groupe vertueuse, mobilisant les compétences et connaissances des uns et des autres et de démontrer le caractère accessible d’un départ en vacances</a:t>
                      </a:r>
                    </a:p>
                  </a:txBody>
                  <a:tcPr>
                    <a:solidFill>
                      <a:schemeClr val="bg1">
                        <a:lumMod val="95000"/>
                      </a:schemeClr>
                    </a:solidFill>
                  </a:tcPr>
                </a:tc>
                <a:tc>
                  <a:txBody>
                    <a:bodyPr/>
                    <a:lstStyle/>
                    <a:p>
                      <a:pPr>
                        <a:spcBef>
                          <a:spcPts val="600"/>
                        </a:spcBef>
                      </a:pPr>
                      <a:r>
                        <a:rPr lang="fr-FR" sz="1100" dirty="0">
                          <a:solidFill>
                            <a:schemeClr val="bg2"/>
                          </a:solidFill>
                        </a:rPr>
                        <a:t>Mettre en place un parcours « vacances » au sein de la structure</a:t>
                      </a:r>
                    </a:p>
                    <a:p>
                      <a:pPr>
                        <a:spcBef>
                          <a:spcPts val="600"/>
                        </a:spcBef>
                      </a:pPr>
                      <a:r>
                        <a:rPr lang="fr-FR" sz="1100" dirty="0">
                          <a:solidFill>
                            <a:schemeClr val="bg2"/>
                          </a:solidFill>
                        </a:rPr>
                        <a:t>Associer anciennes et nouvelles familles/personnes</a:t>
                      </a:r>
                    </a:p>
                    <a:p>
                      <a:pPr>
                        <a:spcBef>
                          <a:spcPts val="600"/>
                        </a:spcBef>
                      </a:pPr>
                      <a:r>
                        <a:rPr lang="fr-FR" sz="1100" dirty="0">
                          <a:solidFill>
                            <a:schemeClr val="bg2"/>
                          </a:solidFill>
                        </a:rPr>
                        <a:t>Intégrer des bénévoles administrateurs dans la réflexion et la construction</a:t>
                      </a:r>
                    </a:p>
                  </a:txBody>
                  <a:tcPr>
                    <a:solidFill>
                      <a:schemeClr val="bg1">
                        <a:lumMod val="95000"/>
                      </a:schemeClr>
                    </a:solidFill>
                  </a:tcPr>
                </a:tc>
                <a:tc>
                  <a:txBody>
                    <a:bodyPr/>
                    <a:lstStyle/>
                    <a:p>
                      <a:pPr>
                        <a:spcBef>
                          <a:spcPts val="600"/>
                        </a:spcBef>
                      </a:pPr>
                      <a:r>
                        <a:rPr lang="fr-FR" sz="1100" dirty="0">
                          <a:solidFill>
                            <a:schemeClr val="bg2"/>
                          </a:solidFill>
                        </a:rPr>
                        <a:t>Commission séjour des centres sociaux du Pays Mauléonais et le parcours collectif en 5 ateliers de la construction du projet voyage</a:t>
                      </a:r>
                    </a:p>
                    <a:p>
                      <a:pPr>
                        <a:spcBef>
                          <a:spcPts val="600"/>
                        </a:spcBef>
                      </a:pPr>
                      <a:r>
                        <a:rPr lang="fr-FR" sz="1100" dirty="0">
                          <a:solidFill>
                            <a:schemeClr val="bg2"/>
                          </a:solidFill>
                        </a:rPr>
                        <a:t>Parcours vacances du séjour collectif accompagné vers un départ individuel entre amis pour les jeunes (CS La Capelette à Marseille)</a:t>
                      </a:r>
                    </a:p>
                    <a:p>
                      <a:pPr>
                        <a:spcBef>
                          <a:spcPts val="600"/>
                        </a:spcBef>
                      </a:pPr>
                      <a:r>
                        <a:rPr lang="fr-FR" sz="1100" dirty="0">
                          <a:solidFill>
                            <a:schemeClr val="bg2"/>
                          </a:solidFill>
                        </a:rPr>
                        <a:t>Réunions d’organisation (CS de Saint-Quentin la Poterie)</a:t>
                      </a:r>
                    </a:p>
                  </a:txBody>
                  <a:tcPr>
                    <a:solidFill>
                      <a:schemeClr val="bg1">
                        <a:lumMod val="95000"/>
                      </a:schemeClr>
                    </a:solidFill>
                  </a:tcPr>
                </a:tc>
                <a:extLst>
                  <a:ext uri="{0D108BD9-81ED-4DB2-BD59-A6C34878D82A}">
                    <a16:rowId xmlns:a16="http://schemas.microsoft.com/office/drawing/2014/main" val="3429605878"/>
                  </a:ext>
                </a:extLst>
              </a:tr>
              <a:tr h="150003">
                <a:tc>
                  <a:txBody>
                    <a:bodyPr/>
                    <a:lstStyle/>
                    <a:p>
                      <a:r>
                        <a:rPr lang="fr-FR" sz="1200" b="1" dirty="0">
                          <a:solidFill>
                            <a:schemeClr val="bg2"/>
                          </a:solidFill>
                        </a:rPr>
                        <a:t>Ajuster son accompagnement aux besoins et situations des publics</a:t>
                      </a:r>
                    </a:p>
                  </a:txBody>
                  <a:tcPr>
                    <a:solidFill>
                      <a:schemeClr val="bg1">
                        <a:lumMod val="95000"/>
                      </a:schemeClr>
                    </a:solidFill>
                  </a:tcPr>
                </a:tc>
                <a:tc>
                  <a:txBody>
                    <a:bodyPr/>
                    <a:lstStyle/>
                    <a:p>
                      <a:pPr>
                        <a:spcBef>
                          <a:spcPts val="600"/>
                        </a:spcBef>
                      </a:pPr>
                      <a:r>
                        <a:rPr lang="fr-FR" sz="1100" dirty="0">
                          <a:solidFill>
                            <a:schemeClr val="bg2"/>
                          </a:solidFill>
                        </a:rPr>
                        <a:t>-Permet de prévenir la « mise en échec » potentielle de familles ou personnes mobilisées sur un projet vacances</a:t>
                      </a:r>
                    </a:p>
                    <a:p>
                      <a:pPr>
                        <a:spcBef>
                          <a:spcPts val="600"/>
                        </a:spcBef>
                      </a:pPr>
                      <a:r>
                        <a:rPr lang="fr-FR" sz="1100" dirty="0">
                          <a:solidFill>
                            <a:schemeClr val="bg2"/>
                          </a:solidFill>
                        </a:rPr>
                        <a:t>- Permet de donner à voir aux familles/personnes un parcours possible et de donner une perspective à travers les différents dispositifs existants</a:t>
                      </a:r>
                    </a:p>
                  </a:txBody>
                  <a:tcPr>
                    <a:solidFill>
                      <a:schemeClr val="bg1">
                        <a:lumMod val="95000"/>
                      </a:schemeClr>
                    </a:solidFill>
                  </a:tcPr>
                </a:tc>
                <a:tc>
                  <a:txBody>
                    <a:bodyPr/>
                    <a:lstStyle/>
                    <a:p>
                      <a:pPr>
                        <a:spcBef>
                          <a:spcPts val="600"/>
                        </a:spcBef>
                      </a:pPr>
                      <a:r>
                        <a:rPr lang="fr-FR" sz="1100" dirty="0">
                          <a:solidFill>
                            <a:schemeClr val="bg2"/>
                          </a:solidFill>
                        </a:rPr>
                        <a:t>Mettre en place un binôme d’accompagnement sur les séjours collectifs seniors pour s’adapter aux enjeux d’autonomie différenciée du groupe (CS Le Coudray)</a:t>
                      </a:r>
                    </a:p>
                  </a:txBody>
                  <a:tcPr>
                    <a:solidFill>
                      <a:schemeClr val="bg1">
                        <a:lumMod val="95000"/>
                      </a:schemeClr>
                    </a:solidFill>
                  </a:tcPr>
                </a:tc>
                <a:tc>
                  <a:txBody>
                    <a:bodyPr/>
                    <a:lstStyle/>
                    <a:p>
                      <a:pPr>
                        <a:spcBef>
                          <a:spcPts val="600"/>
                        </a:spcBef>
                      </a:pPr>
                      <a:r>
                        <a:rPr lang="fr-FR" sz="1100" dirty="0">
                          <a:solidFill>
                            <a:schemeClr val="bg2"/>
                          </a:solidFill>
                        </a:rPr>
                        <a:t>Grille d’évaluation de l’autonomie</a:t>
                      </a:r>
                    </a:p>
                    <a:p>
                      <a:pPr>
                        <a:spcBef>
                          <a:spcPts val="600"/>
                        </a:spcBef>
                      </a:pPr>
                      <a:r>
                        <a:rPr lang="fr-FR" sz="1100" dirty="0">
                          <a:solidFill>
                            <a:schemeClr val="bg2"/>
                          </a:solidFill>
                        </a:rPr>
                        <a:t>(CESAM, Sorgues)</a:t>
                      </a:r>
                    </a:p>
                  </a:txBody>
                  <a:tcPr>
                    <a:solidFill>
                      <a:schemeClr val="bg1">
                        <a:lumMod val="95000"/>
                      </a:schemeClr>
                    </a:solidFill>
                  </a:tcPr>
                </a:tc>
                <a:extLst>
                  <a:ext uri="{0D108BD9-81ED-4DB2-BD59-A6C34878D82A}">
                    <a16:rowId xmlns:a16="http://schemas.microsoft.com/office/drawing/2014/main" val="3094312984"/>
                  </a:ext>
                </a:extLst>
              </a:tr>
            </a:tbl>
          </a:graphicData>
        </a:graphic>
      </p:graphicFrame>
    </p:spTree>
    <p:extLst>
      <p:ext uri="{BB962C8B-B14F-4D97-AF65-F5344CB8AC3E}">
        <p14:creationId xmlns:p14="http://schemas.microsoft.com/office/powerpoint/2010/main" val="1425436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A5779-28FF-89BB-2AF3-876802613A24}"/>
              </a:ext>
            </a:extLst>
          </p:cNvPr>
          <p:cNvSpPr>
            <a:spLocks noGrp="1"/>
          </p:cNvSpPr>
          <p:nvPr>
            <p:ph type="title"/>
          </p:nvPr>
        </p:nvSpPr>
        <p:spPr>
          <a:xfrm>
            <a:off x="348996" y="375582"/>
            <a:ext cx="10515600" cy="530987"/>
          </a:xfrm>
        </p:spPr>
        <p:txBody>
          <a:bodyPr/>
          <a:lstStyle/>
          <a:p>
            <a:r>
              <a:rPr lang="fr-FR" sz="2000" b="1" cap="all" dirty="0">
                <a:solidFill>
                  <a:srgbClr val="595959"/>
                </a:solidFill>
                <a:ea typeface="PMingLiU" panose="02020500000000000000" pitchFamily="18" charset="-120"/>
                <a:cs typeface="Times New Roman" panose="02020603050405020304" pitchFamily="18" charset="0"/>
              </a:rPr>
              <a:t>7</a:t>
            </a:r>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RECOMMANDATIONS ET pratiques inspirantes identifiées</a:t>
            </a:r>
            <a:endParaRPr lang="fr-FR" sz="2000" dirty="0"/>
          </a:p>
        </p:txBody>
      </p:sp>
      <p:sp>
        <p:nvSpPr>
          <p:cNvPr id="3" name="Espace réservé du contenu 2">
            <a:extLst>
              <a:ext uri="{FF2B5EF4-FFF2-40B4-BE49-F238E27FC236}">
                <a16:creationId xmlns:a16="http://schemas.microsoft.com/office/drawing/2014/main" id="{C6A2EF0D-A6F5-D91B-43CD-31EE79A896FA}"/>
              </a:ext>
            </a:extLst>
          </p:cNvPr>
          <p:cNvSpPr>
            <a:spLocks noGrp="1"/>
          </p:cNvSpPr>
          <p:nvPr>
            <p:ph idx="1"/>
          </p:nvPr>
        </p:nvSpPr>
        <p:spPr>
          <a:xfrm>
            <a:off x="348996" y="1011809"/>
            <a:ext cx="10515600" cy="4351338"/>
          </a:xfrm>
        </p:spPr>
        <p:txBody>
          <a:bodyPr/>
          <a:lstStyle/>
          <a:p>
            <a:pPr marL="0" indent="0">
              <a:buNone/>
            </a:pPr>
            <a:r>
              <a:rPr lang="fr-FR" sz="1400" b="1" i="1" dirty="0">
                <a:solidFill>
                  <a:schemeClr val="accent2"/>
                </a:solidFill>
                <a:latin typeface="+mj-lt"/>
                <a:ea typeface="Calibri" panose="020F0502020204030204" pitchFamily="34" charset="0"/>
                <a:cs typeface="Times New Roman" panose="02020603050405020304" pitchFamily="18" charset="0"/>
              </a:rPr>
              <a:t>A l’attention des centres sociaux </a:t>
            </a:r>
            <a:endParaRPr lang="fr-FR" sz="1400" b="1" i="1" dirty="0">
              <a:solidFill>
                <a:schemeClr val="accent2"/>
              </a:solidFill>
              <a:effectLst/>
              <a:latin typeface="+mj-lt"/>
              <a:ea typeface="Calibri" panose="020F0502020204030204" pitchFamily="34" charset="0"/>
              <a:cs typeface="Times New Roman" panose="02020603050405020304" pitchFamily="18" charset="0"/>
            </a:endParaRPr>
          </a:p>
          <a:p>
            <a:pPr marL="450850" marR="0" lvl="0" indent="0" algn="just" defTabSz="914400" rtl="0" eaLnBrk="1" fontAlgn="auto" latinLnBrk="0" hangingPunct="1">
              <a:spcBef>
                <a:spcPts val="600"/>
              </a:spcBef>
              <a:spcAft>
                <a:spcPts val="600"/>
              </a:spcAft>
              <a:buClr>
                <a:srgbClr val="8F303E"/>
              </a:buClr>
              <a:buSzTx/>
              <a:buNone/>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0" indent="0">
              <a:buNone/>
            </a:pPr>
            <a:endParaRPr lang="fr-FR" sz="900" dirty="0"/>
          </a:p>
          <a:p>
            <a:pPr marL="0" indent="0">
              <a:buNone/>
            </a:pPr>
            <a:r>
              <a:rPr lang="fr-FR" sz="900" dirty="0"/>
              <a:t>- </a:t>
            </a:r>
          </a:p>
        </p:txBody>
      </p:sp>
      <p:sp>
        <p:nvSpPr>
          <p:cNvPr id="4" name="Espace réservé du numéro de diapositive 3">
            <a:extLst>
              <a:ext uri="{FF2B5EF4-FFF2-40B4-BE49-F238E27FC236}">
                <a16:creationId xmlns:a16="http://schemas.microsoft.com/office/drawing/2014/main" id="{AEE80BF8-D0B9-A607-5B1D-2422D13DF0F6}"/>
              </a:ext>
            </a:extLst>
          </p:cNvPr>
          <p:cNvSpPr>
            <a:spLocks noGrp="1"/>
          </p:cNvSpPr>
          <p:nvPr>
            <p:ph type="sldNum" sz="quarter" idx="12"/>
          </p:nvPr>
        </p:nvSpPr>
        <p:spPr/>
        <p:txBody>
          <a:bodyPr/>
          <a:lstStyle/>
          <a:p>
            <a:fld id="{AD2A36CA-2473-4936-82E1-1F3FFFB5F89E}" type="slidenum">
              <a:rPr lang="fr-FR" smtClean="0"/>
              <a:pPr/>
              <a:t>44</a:t>
            </a:fld>
            <a:endParaRPr lang="fr-FR"/>
          </a:p>
        </p:txBody>
      </p:sp>
      <p:graphicFrame>
        <p:nvGraphicFramePr>
          <p:cNvPr id="6" name="Tableau 5">
            <a:extLst>
              <a:ext uri="{FF2B5EF4-FFF2-40B4-BE49-F238E27FC236}">
                <a16:creationId xmlns:a16="http://schemas.microsoft.com/office/drawing/2014/main" id="{0C4E6E74-B0B8-DA7D-2938-3BFABA77ADA1}"/>
              </a:ext>
            </a:extLst>
          </p:cNvPr>
          <p:cNvGraphicFramePr>
            <a:graphicFrameLocks noGrp="1"/>
          </p:cNvGraphicFramePr>
          <p:nvPr>
            <p:extLst>
              <p:ext uri="{D42A27DB-BD31-4B8C-83A1-F6EECF244321}">
                <p14:modId xmlns:p14="http://schemas.microsoft.com/office/powerpoint/2010/main" val="4167642405"/>
              </p:ext>
            </p:extLst>
          </p:nvPr>
        </p:nvGraphicFramePr>
        <p:xfrm>
          <a:off x="625642" y="1314027"/>
          <a:ext cx="11217362" cy="5183477"/>
        </p:xfrm>
        <a:graphic>
          <a:graphicData uri="http://schemas.openxmlformats.org/drawingml/2006/table">
            <a:tbl>
              <a:tblPr firstRow="1" bandRow="1">
                <a:tableStyleId>{5C22544A-7EE6-4342-B048-85BDC9FD1C3A}</a:tableStyleId>
              </a:tblPr>
              <a:tblGrid>
                <a:gridCol w="2020281">
                  <a:extLst>
                    <a:ext uri="{9D8B030D-6E8A-4147-A177-3AD203B41FA5}">
                      <a16:colId xmlns:a16="http://schemas.microsoft.com/office/drawing/2014/main" val="87809524"/>
                    </a:ext>
                  </a:extLst>
                </a:gridCol>
                <a:gridCol w="3414409">
                  <a:extLst>
                    <a:ext uri="{9D8B030D-6E8A-4147-A177-3AD203B41FA5}">
                      <a16:colId xmlns:a16="http://schemas.microsoft.com/office/drawing/2014/main" val="2995912457"/>
                    </a:ext>
                  </a:extLst>
                </a:gridCol>
                <a:gridCol w="3745149">
                  <a:extLst>
                    <a:ext uri="{9D8B030D-6E8A-4147-A177-3AD203B41FA5}">
                      <a16:colId xmlns:a16="http://schemas.microsoft.com/office/drawing/2014/main" val="726488563"/>
                    </a:ext>
                  </a:extLst>
                </a:gridCol>
                <a:gridCol w="2037523">
                  <a:extLst>
                    <a:ext uri="{9D8B030D-6E8A-4147-A177-3AD203B41FA5}">
                      <a16:colId xmlns:a16="http://schemas.microsoft.com/office/drawing/2014/main" val="1196574205"/>
                    </a:ext>
                  </a:extLst>
                </a:gridCol>
              </a:tblGrid>
              <a:tr h="428597">
                <a:tc>
                  <a:txBody>
                    <a:bodyPr/>
                    <a:lstStyle/>
                    <a:p>
                      <a:r>
                        <a:rPr lang="fr-FR" sz="1400" dirty="0">
                          <a:solidFill>
                            <a:schemeClr val="accent1">
                              <a:lumMod val="25000"/>
                            </a:schemeClr>
                          </a:solidFill>
                        </a:rPr>
                        <a:t>Recommandations</a:t>
                      </a:r>
                    </a:p>
                  </a:txBody>
                  <a:tcPr/>
                </a:tc>
                <a:tc>
                  <a:txBody>
                    <a:bodyPr/>
                    <a:lstStyle/>
                    <a:p>
                      <a:r>
                        <a:rPr lang="fr-FR" sz="1400" dirty="0">
                          <a:solidFill>
                            <a:schemeClr val="accent1">
                              <a:lumMod val="25000"/>
                            </a:schemeClr>
                          </a:solidFill>
                        </a:rPr>
                        <a:t>Le +</a:t>
                      </a:r>
                    </a:p>
                  </a:txBody>
                  <a:tcPr/>
                </a:tc>
                <a:tc>
                  <a:txBody>
                    <a:bodyPr/>
                    <a:lstStyle/>
                    <a:p>
                      <a:r>
                        <a:rPr lang="fr-FR" sz="1400" dirty="0">
                          <a:solidFill>
                            <a:schemeClr val="accent1">
                              <a:lumMod val="25000"/>
                            </a:schemeClr>
                          </a:solidFill>
                        </a:rPr>
                        <a:t>Pratique inspirante identifiée</a:t>
                      </a:r>
                    </a:p>
                  </a:txBody>
                  <a:tcPr/>
                </a:tc>
                <a:tc>
                  <a:txBody>
                    <a:bodyPr/>
                    <a:lstStyle/>
                    <a:p>
                      <a:r>
                        <a:rPr lang="fr-FR" sz="1400" dirty="0">
                          <a:solidFill>
                            <a:schemeClr val="accent1">
                              <a:lumMod val="25000"/>
                            </a:schemeClr>
                          </a:solidFill>
                        </a:rPr>
                        <a:t>Outil associé identifié</a:t>
                      </a:r>
                    </a:p>
                  </a:txBody>
                  <a:tcPr/>
                </a:tc>
                <a:extLst>
                  <a:ext uri="{0D108BD9-81ED-4DB2-BD59-A6C34878D82A}">
                    <a16:rowId xmlns:a16="http://schemas.microsoft.com/office/drawing/2014/main" val="1656235153"/>
                  </a:ext>
                </a:extLst>
              </a:tr>
              <a:tr h="529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bg2"/>
                          </a:solidFill>
                        </a:rPr>
                        <a:t>Sécuriser les professionnels  et les habitants sur la dimension gestion administrative</a:t>
                      </a:r>
                    </a:p>
                    <a:p>
                      <a:endParaRPr lang="fr-FR" sz="1200" b="1" dirty="0">
                        <a:solidFill>
                          <a:schemeClr val="bg2"/>
                        </a:solidFill>
                      </a:endParaRPr>
                    </a:p>
                  </a:txBody>
                  <a:tcPr>
                    <a:solidFill>
                      <a:schemeClr val="bg1">
                        <a:lumMod val="95000"/>
                      </a:schemeClr>
                    </a:solidFill>
                  </a:tcPr>
                </a:tc>
                <a:tc>
                  <a:txBody>
                    <a:bodyPr/>
                    <a:lstStyle/>
                    <a:p>
                      <a:pPr>
                        <a:spcBef>
                          <a:spcPts val="600"/>
                        </a:spcBef>
                      </a:pPr>
                      <a:r>
                        <a:rPr lang="fr-FR" sz="1100" dirty="0">
                          <a:solidFill>
                            <a:schemeClr val="bg2"/>
                          </a:solidFill>
                        </a:rPr>
                        <a:t>- Permet de favoriser une montée en connaissance des familles/personnes sur le fonctionnement des dispositifs et l’usage des chèques-vacances en particulier</a:t>
                      </a:r>
                    </a:p>
                    <a:p>
                      <a:pPr>
                        <a:spcBef>
                          <a:spcPts val="600"/>
                        </a:spcBef>
                      </a:pPr>
                      <a:r>
                        <a:rPr lang="fr-FR" sz="1100" dirty="0">
                          <a:solidFill>
                            <a:schemeClr val="bg2"/>
                          </a:solidFill>
                        </a:rPr>
                        <a:t>- Permet une réassurance des professionnels à travers un engagement réciproque entre les publics et la structure, et dans le lien à l’ANCV</a:t>
                      </a:r>
                    </a:p>
                  </a:txBody>
                  <a:tcPr>
                    <a:solidFill>
                      <a:schemeClr val="bg1">
                        <a:lumMod val="95000"/>
                      </a:schemeClr>
                    </a:solidFill>
                  </a:tcPr>
                </a:tc>
                <a:tc>
                  <a:txBody>
                    <a:bodyPr/>
                    <a:lstStyle/>
                    <a:p>
                      <a:pPr>
                        <a:spcBef>
                          <a:spcPts val="600"/>
                        </a:spcBef>
                      </a:pPr>
                      <a:r>
                        <a:rPr lang="fr-CA" sz="1100" dirty="0">
                          <a:solidFill>
                            <a:schemeClr val="bg2"/>
                          </a:solidFill>
                        </a:rPr>
                        <a:t>- Réunions d’information sur les différentes aides existantes entre professionnels d’une même structure</a:t>
                      </a:r>
                    </a:p>
                    <a:p>
                      <a:pPr>
                        <a:spcBef>
                          <a:spcPts val="600"/>
                        </a:spcBef>
                      </a:pPr>
                      <a:r>
                        <a:rPr lang="fr-CA" sz="1100" dirty="0">
                          <a:solidFill>
                            <a:schemeClr val="bg2"/>
                          </a:solidFill>
                        </a:rPr>
                        <a:t>- Création de binômes de professionnels sur l’administratif et liens avec le personnel en charge de l’accueil</a:t>
                      </a:r>
                      <a:endParaRPr lang="fr-FR" sz="1100" dirty="0">
                        <a:solidFill>
                          <a:schemeClr val="bg2"/>
                        </a:solidFill>
                      </a:endParaRPr>
                    </a:p>
                  </a:txBody>
                  <a:tcPr>
                    <a:solidFill>
                      <a:schemeClr val="bg1">
                        <a:lumMod val="95000"/>
                      </a:schemeClr>
                    </a:solidFill>
                  </a:tcPr>
                </a:tc>
                <a:tc>
                  <a:txBody>
                    <a:bodyPr/>
                    <a:lstStyle/>
                    <a:p>
                      <a:pPr>
                        <a:spcBef>
                          <a:spcPts val="600"/>
                        </a:spcBef>
                      </a:pPr>
                      <a:r>
                        <a:rPr lang="fr-FR" sz="1100" dirty="0">
                          <a:solidFill>
                            <a:schemeClr val="bg2"/>
                          </a:solidFill>
                        </a:rPr>
                        <a:t>-contrat d’engagement des familles/personnes (CSC Pauline Kergomard, Verdun) </a:t>
                      </a:r>
                    </a:p>
                    <a:p>
                      <a:pPr>
                        <a:spcBef>
                          <a:spcPts val="600"/>
                        </a:spcBef>
                      </a:pPr>
                      <a:r>
                        <a:rPr lang="fr-FR" sz="1100" dirty="0">
                          <a:solidFill>
                            <a:schemeClr val="bg2"/>
                          </a:solidFill>
                        </a:rPr>
                        <a:t>-convention sur les modalités d’usage des chèques-vacances (CSC L’Equipage à Chazelles sur Lyon)</a:t>
                      </a:r>
                    </a:p>
                  </a:txBody>
                  <a:tcPr>
                    <a:solidFill>
                      <a:schemeClr val="bg1">
                        <a:lumMod val="95000"/>
                      </a:schemeClr>
                    </a:solidFill>
                  </a:tcPr>
                </a:tc>
                <a:extLst>
                  <a:ext uri="{0D108BD9-81ED-4DB2-BD59-A6C34878D82A}">
                    <a16:rowId xmlns:a16="http://schemas.microsoft.com/office/drawing/2014/main" val="2374532256"/>
                  </a:ext>
                </a:extLst>
              </a:tr>
              <a:tr h="529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bg2"/>
                          </a:solidFill>
                        </a:rPr>
                        <a:t>Mobiliser les différentes opportunités de financement des projets vacances</a:t>
                      </a:r>
                    </a:p>
                    <a:p>
                      <a:endParaRPr lang="fr-FR" sz="1200" b="1" dirty="0">
                        <a:solidFill>
                          <a:schemeClr val="bg2"/>
                        </a:solidFill>
                      </a:endParaRPr>
                    </a:p>
                  </a:txBody>
                  <a:tcPr>
                    <a:solidFill>
                      <a:schemeClr val="bg1">
                        <a:lumMod val="95000"/>
                      </a:schemeClr>
                    </a:solidFill>
                  </a:tcPr>
                </a:tc>
                <a:tc>
                  <a:txBody>
                    <a:bodyPr/>
                    <a:lstStyle/>
                    <a:p>
                      <a:pPr>
                        <a:spcBef>
                          <a:spcPts val="600"/>
                        </a:spcBef>
                      </a:pPr>
                      <a:r>
                        <a:rPr lang="fr-FR" sz="1100" dirty="0">
                          <a:solidFill>
                            <a:schemeClr val="bg2"/>
                          </a:solidFill>
                        </a:rPr>
                        <a:t>-Permet de lever le frein financier pour certaines familles et personnes à travers la combinaison de dispositifs et/ou la mise en place d’actions d’autofinancement</a:t>
                      </a:r>
                    </a:p>
                    <a:p>
                      <a:pPr>
                        <a:spcBef>
                          <a:spcPts val="600"/>
                        </a:spcBef>
                      </a:pPr>
                      <a:r>
                        <a:rPr lang="fr-FR" sz="1100" dirty="0">
                          <a:solidFill>
                            <a:schemeClr val="bg2"/>
                          </a:solidFill>
                        </a:rPr>
                        <a:t>- Permet de renforcer le pouvoir d’agir des habitants en les associant à la construction de leur projet sur du moyen / long terme (épargne, auto-financement)</a:t>
                      </a:r>
                    </a:p>
                  </a:txBody>
                  <a:tcPr>
                    <a:solidFill>
                      <a:schemeClr val="bg1">
                        <a:lumMod val="95000"/>
                      </a:schemeClr>
                    </a:solidFill>
                  </a:tcPr>
                </a:tc>
                <a:tc>
                  <a:txBody>
                    <a:bodyPr/>
                    <a:lstStyle/>
                    <a:p>
                      <a:pPr>
                        <a:spcBef>
                          <a:spcPts val="600"/>
                        </a:spcBef>
                      </a:pPr>
                      <a:r>
                        <a:rPr lang="fr-FR" sz="1100" dirty="0">
                          <a:solidFill>
                            <a:schemeClr val="bg2"/>
                          </a:solidFill>
                        </a:rPr>
                        <a:t>-combinaison APV et VACAF</a:t>
                      </a:r>
                    </a:p>
                    <a:p>
                      <a:pPr>
                        <a:spcBef>
                          <a:spcPts val="600"/>
                        </a:spcBef>
                      </a:pPr>
                      <a:r>
                        <a:rPr lang="fr-FR" sz="1100" dirty="0">
                          <a:solidFill>
                            <a:schemeClr val="bg2"/>
                          </a:solidFill>
                        </a:rPr>
                        <a:t>- mobilisation de l’épargne bonifiée</a:t>
                      </a:r>
                    </a:p>
                    <a:p>
                      <a:pPr>
                        <a:spcBef>
                          <a:spcPts val="600"/>
                        </a:spcBef>
                      </a:pPr>
                      <a:r>
                        <a:rPr lang="fr-FR" sz="1100" dirty="0">
                          <a:solidFill>
                            <a:schemeClr val="bg2"/>
                          </a:solidFill>
                        </a:rPr>
                        <a:t>-accompagnement des jeunes et familles sur des actions d’autofinancement</a:t>
                      </a:r>
                    </a:p>
                    <a:p>
                      <a:pPr>
                        <a:spcBef>
                          <a:spcPts val="600"/>
                        </a:spcBef>
                      </a:pPr>
                      <a:r>
                        <a:rPr lang="fr-FR" sz="1100" dirty="0">
                          <a:solidFill>
                            <a:schemeClr val="bg2"/>
                          </a:solidFill>
                        </a:rPr>
                        <a:t>- Mobilisation du Fond de Participation des Habitants pour les CS municipaux en QPV (Ex: CESAM à Sorgues)</a:t>
                      </a:r>
                    </a:p>
                  </a:txBody>
                  <a:tcPr>
                    <a:solidFill>
                      <a:schemeClr val="bg1">
                        <a:lumMod val="95000"/>
                      </a:schemeClr>
                    </a:solidFill>
                  </a:tcPr>
                </a:tc>
                <a:tc>
                  <a:txBody>
                    <a:bodyPr/>
                    <a:lstStyle/>
                    <a:p>
                      <a:pPr>
                        <a:spcBef>
                          <a:spcPts val="600"/>
                        </a:spcBef>
                      </a:pPr>
                      <a:r>
                        <a:rPr lang="fr-CA" sz="1100" dirty="0">
                          <a:solidFill>
                            <a:schemeClr val="bg2"/>
                          </a:solidFill>
                        </a:rPr>
                        <a:t>- Plaquettes de présentation des différentes aides mobilisables</a:t>
                      </a:r>
                    </a:p>
                    <a:p>
                      <a:pPr>
                        <a:spcBef>
                          <a:spcPts val="600"/>
                        </a:spcBef>
                      </a:pPr>
                      <a:endParaRPr lang="fr-FR" sz="1100" dirty="0">
                        <a:solidFill>
                          <a:schemeClr val="bg2"/>
                        </a:solidFill>
                      </a:endParaRPr>
                    </a:p>
                  </a:txBody>
                  <a:tcPr>
                    <a:solidFill>
                      <a:schemeClr val="bg1">
                        <a:lumMod val="95000"/>
                      </a:schemeClr>
                    </a:solidFill>
                  </a:tcPr>
                </a:tc>
                <a:extLst>
                  <a:ext uri="{0D108BD9-81ED-4DB2-BD59-A6C34878D82A}">
                    <a16:rowId xmlns:a16="http://schemas.microsoft.com/office/drawing/2014/main" val="3429605878"/>
                  </a:ext>
                </a:extLst>
              </a:tr>
              <a:tr h="378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bg2"/>
                          </a:solidFill>
                        </a:rPr>
                        <a:t>Limiter l’isolement des professionnels en charge de l’action</a:t>
                      </a:r>
                    </a:p>
                    <a:p>
                      <a:endParaRPr lang="fr-FR" sz="1200" b="1" dirty="0">
                        <a:solidFill>
                          <a:schemeClr val="bg2"/>
                        </a:solidFill>
                      </a:endParaRPr>
                    </a:p>
                  </a:txBody>
                  <a:tcPr>
                    <a:solidFill>
                      <a:schemeClr val="bg1">
                        <a:lumMod val="95000"/>
                      </a:schemeClr>
                    </a:solidFill>
                  </a:tcPr>
                </a:tc>
                <a:tc>
                  <a:txBody>
                    <a:bodyPr/>
                    <a:lstStyle/>
                    <a:p>
                      <a:pPr>
                        <a:spcBef>
                          <a:spcPts val="600"/>
                        </a:spcBef>
                      </a:pPr>
                      <a:r>
                        <a:rPr lang="fr-FR" sz="1100" dirty="0">
                          <a:solidFill>
                            <a:schemeClr val="bg2"/>
                          </a:solidFill>
                        </a:rPr>
                        <a:t>- Permet de favoriser un portage plus collectif du droit aux vacances au sein de la structure et sa connexion de façon cohérente et complémentaire aux autres dimensions du projet associatif</a:t>
                      </a:r>
                    </a:p>
                    <a:p>
                      <a:pPr>
                        <a:spcBef>
                          <a:spcPts val="600"/>
                        </a:spcBef>
                      </a:pPr>
                      <a:r>
                        <a:rPr lang="fr-FR" sz="1100" dirty="0">
                          <a:solidFill>
                            <a:schemeClr val="bg2"/>
                          </a:solidFill>
                        </a:rPr>
                        <a:t>- Permet de limiter le risque de dépendance de l’action à une seule personne référente et d’assurer sa pérennité au sein du projet associatif</a:t>
                      </a:r>
                      <a:endParaRPr lang="fr-FR" sz="1600" dirty="0">
                        <a:solidFill>
                          <a:schemeClr val="bg2"/>
                        </a:solidFill>
                      </a:endParaRPr>
                    </a:p>
                  </a:txBody>
                  <a:tcPr>
                    <a:solidFill>
                      <a:schemeClr val="bg1">
                        <a:lumMod val="95000"/>
                      </a:schemeClr>
                    </a:solidFill>
                  </a:tcPr>
                </a:tc>
                <a:tc>
                  <a:txBody>
                    <a:bodyPr/>
                    <a:lstStyle/>
                    <a:p>
                      <a:pPr>
                        <a:spcBef>
                          <a:spcPts val="600"/>
                        </a:spcBef>
                      </a:pPr>
                      <a:r>
                        <a:rPr lang="fr-FR" sz="1100" dirty="0">
                          <a:solidFill>
                            <a:schemeClr val="bg2"/>
                          </a:solidFill>
                        </a:rPr>
                        <a:t>-associer la direction à la réflexion et mise en œuvre des projets vacances</a:t>
                      </a:r>
                    </a:p>
                    <a:p>
                      <a:pPr>
                        <a:spcBef>
                          <a:spcPts val="600"/>
                        </a:spcBef>
                      </a:pPr>
                      <a:r>
                        <a:rPr lang="fr-FR" sz="1100" dirty="0">
                          <a:solidFill>
                            <a:schemeClr val="bg2"/>
                          </a:solidFill>
                        </a:rPr>
                        <a:t>- mettre en place un groupe projet en interne permettant l’orientation des publics des différents secteurs, une montée en connaissance partagée et de l’analyse de la pratique</a:t>
                      </a:r>
                    </a:p>
                    <a:p>
                      <a:pPr>
                        <a:spcBef>
                          <a:spcPts val="600"/>
                        </a:spcBef>
                      </a:pPr>
                      <a:r>
                        <a:rPr lang="fr-FR" sz="1100" dirty="0">
                          <a:solidFill>
                            <a:schemeClr val="bg2"/>
                          </a:solidFill>
                        </a:rPr>
                        <a:t>- Création de binômes de professionnels ou équipes dédiées se répartissant le travail</a:t>
                      </a:r>
                    </a:p>
                    <a:p>
                      <a:pPr>
                        <a:spcBef>
                          <a:spcPts val="600"/>
                        </a:spcBef>
                      </a:pPr>
                      <a:r>
                        <a:rPr lang="fr-FR" sz="1100" dirty="0">
                          <a:solidFill>
                            <a:schemeClr val="bg2"/>
                          </a:solidFill>
                        </a:rPr>
                        <a:t>- formaliser des outils d’accompagnement à destination des professionnels et des familles/personnes</a:t>
                      </a:r>
                    </a:p>
                    <a:p>
                      <a:pPr>
                        <a:spcBef>
                          <a:spcPts val="600"/>
                        </a:spcBef>
                      </a:pPr>
                      <a:endParaRPr lang="fr-FR" sz="1100" dirty="0">
                        <a:solidFill>
                          <a:schemeClr val="bg2"/>
                        </a:solidFill>
                      </a:endParaRPr>
                    </a:p>
                  </a:txBody>
                  <a:tcPr>
                    <a:solidFill>
                      <a:schemeClr val="bg1">
                        <a:lumMod val="95000"/>
                      </a:schemeClr>
                    </a:solidFill>
                  </a:tcPr>
                </a:tc>
                <a:tc>
                  <a:txBody>
                    <a:bodyPr/>
                    <a:lstStyle/>
                    <a:p>
                      <a:pPr>
                        <a:spcBef>
                          <a:spcPts val="600"/>
                        </a:spcBef>
                      </a:pPr>
                      <a:r>
                        <a:rPr lang="fr-FR" sz="1100" dirty="0">
                          <a:solidFill>
                            <a:schemeClr val="bg2"/>
                          </a:solidFill>
                        </a:rPr>
                        <a:t>- 4 « valises » du centre social Christiane Faure à La Rochelle : « informer les habitants », « identifier ses besoins et ses freins », « planifier et organiser ses vacances », « préparer son départ en vacances »</a:t>
                      </a:r>
                    </a:p>
                  </a:txBody>
                  <a:tcPr>
                    <a:solidFill>
                      <a:schemeClr val="bg1">
                        <a:lumMod val="95000"/>
                      </a:schemeClr>
                    </a:solidFill>
                  </a:tcPr>
                </a:tc>
                <a:extLst>
                  <a:ext uri="{0D108BD9-81ED-4DB2-BD59-A6C34878D82A}">
                    <a16:rowId xmlns:a16="http://schemas.microsoft.com/office/drawing/2014/main" val="3094312984"/>
                  </a:ext>
                </a:extLst>
              </a:tr>
            </a:tbl>
          </a:graphicData>
        </a:graphic>
      </p:graphicFrame>
    </p:spTree>
    <p:extLst>
      <p:ext uri="{BB962C8B-B14F-4D97-AF65-F5344CB8AC3E}">
        <p14:creationId xmlns:p14="http://schemas.microsoft.com/office/powerpoint/2010/main" val="3294654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A5779-28FF-89BB-2AF3-876802613A24}"/>
              </a:ext>
            </a:extLst>
          </p:cNvPr>
          <p:cNvSpPr>
            <a:spLocks noGrp="1"/>
          </p:cNvSpPr>
          <p:nvPr>
            <p:ph type="title"/>
          </p:nvPr>
        </p:nvSpPr>
        <p:spPr>
          <a:xfrm>
            <a:off x="348996" y="375582"/>
            <a:ext cx="10515600" cy="530987"/>
          </a:xfrm>
        </p:spPr>
        <p:txBody>
          <a:bodyPr/>
          <a:lstStyle/>
          <a:p>
            <a:r>
              <a:rPr lang="fr-FR" sz="2000" b="1" cap="all" dirty="0">
                <a:solidFill>
                  <a:srgbClr val="595959"/>
                </a:solidFill>
                <a:ea typeface="PMingLiU" panose="02020500000000000000" pitchFamily="18" charset="-120"/>
                <a:cs typeface="Times New Roman" panose="02020603050405020304" pitchFamily="18" charset="0"/>
              </a:rPr>
              <a:t>7</a:t>
            </a:r>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RECOMMANDATIONS ET pratiques inspirantes identifiées</a:t>
            </a:r>
            <a:endParaRPr lang="fr-FR" sz="2000" dirty="0"/>
          </a:p>
        </p:txBody>
      </p:sp>
      <p:sp>
        <p:nvSpPr>
          <p:cNvPr id="3" name="Espace réservé du contenu 2">
            <a:extLst>
              <a:ext uri="{FF2B5EF4-FFF2-40B4-BE49-F238E27FC236}">
                <a16:creationId xmlns:a16="http://schemas.microsoft.com/office/drawing/2014/main" id="{C6A2EF0D-A6F5-D91B-43CD-31EE79A896FA}"/>
              </a:ext>
            </a:extLst>
          </p:cNvPr>
          <p:cNvSpPr>
            <a:spLocks noGrp="1"/>
          </p:cNvSpPr>
          <p:nvPr>
            <p:ph idx="1"/>
          </p:nvPr>
        </p:nvSpPr>
        <p:spPr>
          <a:xfrm>
            <a:off x="348996" y="1011809"/>
            <a:ext cx="10515600" cy="4351338"/>
          </a:xfrm>
        </p:spPr>
        <p:txBody>
          <a:bodyPr/>
          <a:lstStyle/>
          <a:p>
            <a:pPr marL="0" indent="0">
              <a:buNone/>
            </a:pPr>
            <a:r>
              <a:rPr lang="fr-FR" sz="1400" b="1" i="1" dirty="0">
                <a:solidFill>
                  <a:schemeClr val="accent2"/>
                </a:solidFill>
                <a:latin typeface="+mj-lt"/>
                <a:ea typeface="Calibri" panose="020F0502020204030204" pitchFamily="34" charset="0"/>
                <a:cs typeface="Times New Roman" panose="02020603050405020304" pitchFamily="18" charset="0"/>
              </a:rPr>
              <a:t>A l’attention des centres sociaux </a:t>
            </a:r>
            <a:endParaRPr lang="fr-FR" sz="1400" b="1" i="1" dirty="0">
              <a:solidFill>
                <a:schemeClr val="accent2"/>
              </a:solidFill>
              <a:effectLst/>
              <a:latin typeface="+mj-lt"/>
              <a:ea typeface="Calibri" panose="020F0502020204030204" pitchFamily="34" charset="0"/>
              <a:cs typeface="Times New Roman" panose="02020603050405020304" pitchFamily="18" charset="0"/>
            </a:endParaRPr>
          </a:p>
          <a:p>
            <a:pPr marL="450850" marR="0" lvl="0" indent="0" algn="just" defTabSz="914400" rtl="0" eaLnBrk="1" fontAlgn="auto" latinLnBrk="0" hangingPunct="1">
              <a:spcBef>
                <a:spcPts val="600"/>
              </a:spcBef>
              <a:spcAft>
                <a:spcPts val="600"/>
              </a:spcAft>
              <a:buClr>
                <a:srgbClr val="8F303E"/>
              </a:buClr>
              <a:buSzTx/>
              <a:buNone/>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0" indent="0">
              <a:buNone/>
            </a:pPr>
            <a:endParaRPr lang="fr-FR" sz="900" dirty="0"/>
          </a:p>
          <a:p>
            <a:pPr marL="0" indent="0">
              <a:buNone/>
            </a:pPr>
            <a:r>
              <a:rPr lang="fr-FR" sz="900" dirty="0"/>
              <a:t>- </a:t>
            </a:r>
          </a:p>
        </p:txBody>
      </p:sp>
      <p:sp>
        <p:nvSpPr>
          <p:cNvPr id="4" name="Espace réservé du numéro de diapositive 3">
            <a:extLst>
              <a:ext uri="{FF2B5EF4-FFF2-40B4-BE49-F238E27FC236}">
                <a16:creationId xmlns:a16="http://schemas.microsoft.com/office/drawing/2014/main" id="{AEE80BF8-D0B9-A607-5B1D-2422D13DF0F6}"/>
              </a:ext>
            </a:extLst>
          </p:cNvPr>
          <p:cNvSpPr>
            <a:spLocks noGrp="1"/>
          </p:cNvSpPr>
          <p:nvPr>
            <p:ph type="sldNum" sz="quarter" idx="12"/>
          </p:nvPr>
        </p:nvSpPr>
        <p:spPr/>
        <p:txBody>
          <a:bodyPr/>
          <a:lstStyle/>
          <a:p>
            <a:fld id="{AD2A36CA-2473-4936-82E1-1F3FFFB5F89E}" type="slidenum">
              <a:rPr lang="fr-FR" smtClean="0"/>
              <a:pPr/>
              <a:t>45</a:t>
            </a:fld>
            <a:endParaRPr lang="fr-FR"/>
          </a:p>
        </p:txBody>
      </p:sp>
      <p:graphicFrame>
        <p:nvGraphicFramePr>
          <p:cNvPr id="6" name="Tableau 5">
            <a:extLst>
              <a:ext uri="{FF2B5EF4-FFF2-40B4-BE49-F238E27FC236}">
                <a16:creationId xmlns:a16="http://schemas.microsoft.com/office/drawing/2014/main" id="{0C4E6E74-B0B8-DA7D-2938-3BFABA77ADA1}"/>
              </a:ext>
            </a:extLst>
          </p:cNvPr>
          <p:cNvGraphicFramePr>
            <a:graphicFrameLocks noGrp="1"/>
          </p:cNvGraphicFramePr>
          <p:nvPr>
            <p:extLst>
              <p:ext uri="{D42A27DB-BD31-4B8C-83A1-F6EECF244321}">
                <p14:modId xmlns:p14="http://schemas.microsoft.com/office/powerpoint/2010/main" val="1090308066"/>
              </p:ext>
            </p:extLst>
          </p:nvPr>
        </p:nvGraphicFramePr>
        <p:xfrm>
          <a:off x="515566" y="1370267"/>
          <a:ext cx="11147899" cy="4922520"/>
        </p:xfrm>
        <a:graphic>
          <a:graphicData uri="http://schemas.openxmlformats.org/drawingml/2006/table">
            <a:tbl>
              <a:tblPr firstRow="1" bandRow="1">
                <a:tableStyleId>{5C22544A-7EE6-4342-B048-85BDC9FD1C3A}</a:tableStyleId>
              </a:tblPr>
              <a:tblGrid>
                <a:gridCol w="2786975">
                  <a:extLst>
                    <a:ext uri="{9D8B030D-6E8A-4147-A177-3AD203B41FA5}">
                      <a16:colId xmlns:a16="http://schemas.microsoft.com/office/drawing/2014/main" val="87809524"/>
                    </a:ext>
                  </a:extLst>
                </a:gridCol>
                <a:gridCol w="4255850">
                  <a:extLst>
                    <a:ext uri="{9D8B030D-6E8A-4147-A177-3AD203B41FA5}">
                      <a16:colId xmlns:a16="http://schemas.microsoft.com/office/drawing/2014/main" val="2995912457"/>
                    </a:ext>
                  </a:extLst>
                </a:gridCol>
                <a:gridCol w="1799224">
                  <a:extLst>
                    <a:ext uri="{9D8B030D-6E8A-4147-A177-3AD203B41FA5}">
                      <a16:colId xmlns:a16="http://schemas.microsoft.com/office/drawing/2014/main" val="726488563"/>
                    </a:ext>
                  </a:extLst>
                </a:gridCol>
                <a:gridCol w="2305850">
                  <a:extLst>
                    <a:ext uri="{9D8B030D-6E8A-4147-A177-3AD203B41FA5}">
                      <a16:colId xmlns:a16="http://schemas.microsoft.com/office/drawing/2014/main" val="1196574205"/>
                    </a:ext>
                  </a:extLst>
                </a:gridCol>
              </a:tblGrid>
              <a:tr h="428597">
                <a:tc>
                  <a:txBody>
                    <a:bodyPr/>
                    <a:lstStyle/>
                    <a:p>
                      <a:r>
                        <a:rPr lang="fr-FR" sz="1400" dirty="0">
                          <a:solidFill>
                            <a:schemeClr val="accent1">
                              <a:lumMod val="25000"/>
                            </a:schemeClr>
                          </a:solidFill>
                        </a:rPr>
                        <a:t>Recommandations</a:t>
                      </a:r>
                    </a:p>
                  </a:txBody>
                  <a:tcPr/>
                </a:tc>
                <a:tc>
                  <a:txBody>
                    <a:bodyPr/>
                    <a:lstStyle/>
                    <a:p>
                      <a:r>
                        <a:rPr lang="fr-FR" sz="1400" dirty="0">
                          <a:solidFill>
                            <a:schemeClr val="accent1">
                              <a:lumMod val="25000"/>
                            </a:schemeClr>
                          </a:solidFill>
                        </a:rPr>
                        <a:t>Le +</a:t>
                      </a:r>
                    </a:p>
                  </a:txBody>
                  <a:tcPr/>
                </a:tc>
                <a:tc>
                  <a:txBody>
                    <a:bodyPr/>
                    <a:lstStyle/>
                    <a:p>
                      <a:r>
                        <a:rPr lang="fr-FR" sz="1400" dirty="0">
                          <a:solidFill>
                            <a:schemeClr val="accent1">
                              <a:lumMod val="25000"/>
                            </a:schemeClr>
                          </a:solidFill>
                        </a:rPr>
                        <a:t>Pratique inspirante identifiée</a:t>
                      </a:r>
                    </a:p>
                  </a:txBody>
                  <a:tcPr/>
                </a:tc>
                <a:tc>
                  <a:txBody>
                    <a:bodyPr/>
                    <a:lstStyle/>
                    <a:p>
                      <a:r>
                        <a:rPr lang="fr-FR" sz="1400" dirty="0">
                          <a:solidFill>
                            <a:schemeClr val="accent1">
                              <a:lumMod val="25000"/>
                            </a:schemeClr>
                          </a:solidFill>
                        </a:rPr>
                        <a:t>Outil associé identifié</a:t>
                      </a:r>
                    </a:p>
                  </a:txBody>
                  <a:tcPr/>
                </a:tc>
                <a:extLst>
                  <a:ext uri="{0D108BD9-81ED-4DB2-BD59-A6C34878D82A}">
                    <a16:rowId xmlns:a16="http://schemas.microsoft.com/office/drawing/2014/main" val="1656235153"/>
                  </a:ext>
                </a:extLst>
              </a:tr>
              <a:tr h="529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bg2"/>
                          </a:solidFill>
                        </a:rPr>
                        <a:t>Associer les partenaires de territoires (financeurs, orienteurs et opérationnels)</a:t>
                      </a:r>
                    </a:p>
                  </a:txBody>
                  <a:tcPr>
                    <a:solidFill>
                      <a:schemeClr val="bg1">
                        <a:lumMod val="95000"/>
                      </a:schemeClr>
                    </a:solidFill>
                  </a:tcPr>
                </a:tc>
                <a:tc>
                  <a:txBody>
                    <a:bodyPr/>
                    <a:lstStyle/>
                    <a:p>
                      <a:pPr>
                        <a:spcBef>
                          <a:spcPts val="600"/>
                        </a:spcBef>
                      </a:pPr>
                      <a:r>
                        <a:rPr lang="fr-FR" sz="1100" dirty="0">
                          <a:solidFill>
                            <a:schemeClr val="bg2"/>
                          </a:solidFill>
                        </a:rPr>
                        <a:t>- Permet de lever certaines représentations des travailleurs sociaux quant au caractère non prioritaire des départs en vacances pour des familles/personnes en difficulté</a:t>
                      </a:r>
                    </a:p>
                    <a:p>
                      <a:pPr>
                        <a:spcBef>
                          <a:spcPts val="600"/>
                        </a:spcBef>
                      </a:pPr>
                      <a:r>
                        <a:rPr lang="fr-FR" sz="1100" dirty="0">
                          <a:solidFill>
                            <a:schemeClr val="bg2"/>
                          </a:solidFill>
                        </a:rPr>
                        <a:t>-Permet de bénéficier d’orientations de publics et de toucher de nouvelles personnes non adhérentes</a:t>
                      </a:r>
                    </a:p>
                    <a:p>
                      <a:pPr>
                        <a:spcBef>
                          <a:spcPts val="600"/>
                        </a:spcBef>
                      </a:pPr>
                      <a:r>
                        <a:rPr lang="fr-FR" sz="1100" dirty="0">
                          <a:solidFill>
                            <a:schemeClr val="bg2"/>
                          </a:solidFill>
                        </a:rPr>
                        <a:t>-Permet de nouer des relations partenariales propices au cofinancement de projets vacances et à la mobilisation des droits des adhérents hors vacances</a:t>
                      </a:r>
                    </a:p>
                    <a:p>
                      <a:pPr>
                        <a:spcBef>
                          <a:spcPts val="600"/>
                        </a:spcBef>
                      </a:pPr>
                      <a:r>
                        <a:rPr lang="fr-FR" sz="1100" dirty="0">
                          <a:solidFill>
                            <a:schemeClr val="bg2"/>
                          </a:solidFill>
                        </a:rPr>
                        <a:t>-Permet de s’appuyer sur des canaux de communication supplémentaires</a:t>
                      </a:r>
                    </a:p>
                    <a:p>
                      <a:pPr>
                        <a:spcBef>
                          <a:spcPts val="600"/>
                        </a:spcBef>
                      </a:pPr>
                      <a:r>
                        <a:rPr lang="fr-FR" sz="1100" dirty="0">
                          <a:solidFill>
                            <a:schemeClr val="bg2"/>
                          </a:solidFill>
                        </a:rPr>
                        <a:t>- Permet de rencontrer les autres Centres Sociaux impliqués sur les séjours vacances et de bénéficier d’un réseau local </a:t>
                      </a:r>
                    </a:p>
                  </a:txBody>
                  <a:tcPr>
                    <a:solidFill>
                      <a:schemeClr val="bg1">
                        <a:lumMod val="95000"/>
                      </a:schemeClr>
                    </a:solidFill>
                  </a:tcPr>
                </a:tc>
                <a:tc>
                  <a:txBody>
                    <a:bodyPr/>
                    <a:lstStyle/>
                    <a:p>
                      <a:pPr>
                        <a:spcBef>
                          <a:spcPts val="600"/>
                        </a:spcBef>
                      </a:pPr>
                      <a:r>
                        <a:rPr lang="fr-FR" sz="1100" dirty="0">
                          <a:solidFill>
                            <a:schemeClr val="bg2"/>
                          </a:solidFill>
                        </a:rPr>
                        <a:t>-des ateliers </a:t>
                      </a:r>
                      <a:r>
                        <a:rPr lang="fr-FR" sz="1100" dirty="0" err="1">
                          <a:solidFill>
                            <a:schemeClr val="bg2"/>
                          </a:solidFill>
                        </a:rPr>
                        <a:t>co-construits</a:t>
                      </a:r>
                      <a:r>
                        <a:rPr lang="fr-FR" sz="1100" dirty="0">
                          <a:solidFill>
                            <a:schemeClr val="bg2"/>
                          </a:solidFill>
                        </a:rPr>
                        <a:t> et </a:t>
                      </a:r>
                      <a:r>
                        <a:rPr lang="fr-FR" sz="1100" dirty="0" err="1">
                          <a:solidFill>
                            <a:schemeClr val="bg2"/>
                          </a:solidFill>
                        </a:rPr>
                        <a:t>co-animés</a:t>
                      </a:r>
                      <a:r>
                        <a:rPr lang="fr-FR" sz="1100" dirty="0">
                          <a:solidFill>
                            <a:schemeClr val="bg2"/>
                          </a:solidFill>
                        </a:rPr>
                        <a:t> avec les partenaires du territoire (CS Pays Mauléonais)</a:t>
                      </a:r>
                    </a:p>
                    <a:p>
                      <a:pPr>
                        <a:spcBef>
                          <a:spcPts val="600"/>
                        </a:spcBef>
                      </a:pPr>
                      <a:r>
                        <a:rPr lang="fr-FR" sz="1100" dirty="0">
                          <a:solidFill>
                            <a:schemeClr val="bg2"/>
                          </a:solidFill>
                        </a:rPr>
                        <a:t>- un espace de concertation permettant de travailler l’ouverture et l’accès aux dispositifs vacances à un plus large public avec les partenaires (CS Christiane Faure La Rochelle)</a:t>
                      </a:r>
                    </a:p>
                    <a:p>
                      <a:pPr>
                        <a:spcBef>
                          <a:spcPts val="600"/>
                        </a:spcBef>
                      </a:pPr>
                      <a:endParaRPr lang="fr-FR" sz="1100" dirty="0">
                        <a:solidFill>
                          <a:schemeClr val="bg2"/>
                        </a:solidFill>
                      </a:endParaRPr>
                    </a:p>
                  </a:txBody>
                  <a:tcPr>
                    <a:solidFill>
                      <a:schemeClr val="bg1">
                        <a:lumMod val="95000"/>
                      </a:schemeClr>
                    </a:solidFill>
                  </a:tcPr>
                </a:tc>
                <a:tc>
                  <a:txBody>
                    <a:bodyPr/>
                    <a:lstStyle/>
                    <a:p>
                      <a:pPr>
                        <a:spcBef>
                          <a:spcPts val="600"/>
                        </a:spcBef>
                      </a:pPr>
                      <a:endParaRPr lang="fr-FR" sz="1100" dirty="0">
                        <a:solidFill>
                          <a:schemeClr val="bg2"/>
                        </a:solidFill>
                      </a:endParaRPr>
                    </a:p>
                  </a:txBody>
                  <a:tcPr>
                    <a:solidFill>
                      <a:schemeClr val="bg1">
                        <a:lumMod val="95000"/>
                      </a:schemeClr>
                    </a:solidFill>
                  </a:tcPr>
                </a:tc>
                <a:extLst>
                  <a:ext uri="{0D108BD9-81ED-4DB2-BD59-A6C34878D82A}">
                    <a16:rowId xmlns:a16="http://schemas.microsoft.com/office/drawing/2014/main" val="2374532256"/>
                  </a:ext>
                </a:extLst>
              </a:tr>
              <a:tr h="1134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bg2"/>
                          </a:solidFill>
                        </a:rPr>
                        <a:t>Mettre en place des bilans structurés de l’action</a:t>
                      </a:r>
                    </a:p>
                    <a:p>
                      <a:endParaRPr lang="fr-FR" sz="1200" b="1" dirty="0">
                        <a:solidFill>
                          <a:schemeClr val="bg2"/>
                        </a:solidFill>
                      </a:endParaRPr>
                    </a:p>
                  </a:txBody>
                  <a:tcPr>
                    <a:solidFill>
                      <a:schemeClr val="bg1">
                        <a:lumMod val="95000"/>
                      </a:schemeClr>
                    </a:solidFill>
                  </a:tcPr>
                </a:tc>
                <a:tc>
                  <a:txBody>
                    <a:bodyPr/>
                    <a:lstStyle/>
                    <a:p>
                      <a:pPr>
                        <a:spcBef>
                          <a:spcPts val="600"/>
                        </a:spcBef>
                      </a:pPr>
                      <a:r>
                        <a:rPr lang="fr-FR" sz="1100" dirty="0">
                          <a:solidFill>
                            <a:schemeClr val="bg2"/>
                          </a:solidFill>
                        </a:rPr>
                        <a:t>- Permet de réajuster l’accompagnement, la posture des professionnels, l’organisation interne d’une année sur l’autre</a:t>
                      </a:r>
                    </a:p>
                    <a:p>
                      <a:pPr>
                        <a:spcBef>
                          <a:spcPts val="600"/>
                        </a:spcBef>
                      </a:pPr>
                      <a:r>
                        <a:rPr lang="fr-FR" sz="1100" dirty="0">
                          <a:solidFill>
                            <a:schemeClr val="bg2"/>
                          </a:solidFill>
                        </a:rPr>
                        <a:t>- Permet de mesurer plus précisément les effets non seulement sur les habitants, mais aussi sur la structure et sur le territoire et de donner à voir le sens et les impacts positifs des projets en interne et aux partenaires</a:t>
                      </a:r>
                    </a:p>
                    <a:p>
                      <a:pPr>
                        <a:spcBef>
                          <a:spcPts val="600"/>
                        </a:spcBef>
                      </a:pPr>
                      <a:r>
                        <a:rPr lang="fr-FR" sz="1100" dirty="0">
                          <a:solidFill>
                            <a:schemeClr val="bg2"/>
                          </a:solidFill>
                        </a:rPr>
                        <a:t>- Permet d’ouvrir le bilan à tous les potentiels publics intéressés et de donner à voir ce qui est proposé/ donner envie de partir</a:t>
                      </a:r>
                    </a:p>
                    <a:p>
                      <a:pPr>
                        <a:spcBef>
                          <a:spcPts val="600"/>
                        </a:spcBef>
                      </a:pPr>
                      <a:r>
                        <a:rPr lang="fr-FR" sz="1100" dirty="0">
                          <a:solidFill>
                            <a:schemeClr val="bg2"/>
                          </a:solidFill>
                        </a:rPr>
                        <a:t>- Permet aux publics accompagnés d’être entendus et de donner leur avis </a:t>
                      </a:r>
                    </a:p>
                  </a:txBody>
                  <a:tcPr>
                    <a:solidFill>
                      <a:schemeClr val="bg1">
                        <a:lumMod val="95000"/>
                      </a:schemeClr>
                    </a:solidFill>
                  </a:tcPr>
                </a:tc>
                <a:tc>
                  <a:txBody>
                    <a:bodyPr/>
                    <a:lstStyle/>
                    <a:p>
                      <a:pPr>
                        <a:spcBef>
                          <a:spcPts val="600"/>
                        </a:spcBef>
                      </a:pPr>
                      <a:r>
                        <a:rPr lang="fr-CA" sz="1100" dirty="0">
                          <a:solidFill>
                            <a:schemeClr val="bg2"/>
                          </a:solidFill>
                        </a:rPr>
                        <a:t>- Une soirée dédiée au bilan, de manière conviviale (CS Saint Quentin-la-Poterie)</a:t>
                      </a:r>
                    </a:p>
                    <a:p>
                      <a:pPr>
                        <a:spcBef>
                          <a:spcPts val="600"/>
                        </a:spcBef>
                      </a:pPr>
                      <a:r>
                        <a:rPr lang="fr-CA" sz="1100" dirty="0">
                          <a:solidFill>
                            <a:schemeClr val="bg2"/>
                          </a:solidFill>
                        </a:rPr>
                        <a:t>- Un repas partagé (CS AQCV Chambéry, EVS </a:t>
                      </a:r>
                      <a:r>
                        <a:rPr lang="fr-CA" sz="1100" dirty="0" err="1">
                          <a:solidFill>
                            <a:schemeClr val="bg2"/>
                          </a:solidFill>
                        </a:rPr>
                        <a:t>Balagny</a:t>
                      </a:r>
                      <a:r>
                        <a:rPr lang="fr-CA" sz="1100" dirty="0">
                          <a:solidFill>
                            <a:schemeClr val="bg2"/>
                          </a:solidFill>
                        </a:rPr>
                        <a:t> à Aulnay-sous-Bois)</a:t>
                      </a:r>
                    </a:p>
                  </a:txBody>
                  <a:tcPr>
                    <a:solidFill>
                      <a:schemeClr val="bg1">
                        <a:lumMod val="95000"/>
                      </a:schemeClr>
                    </a:solidFill>
                  </a:tcPr>
                </a:tc>
                <a:tc>
                  <a:txBody>
                    <a:bodyPr/>
                    <a:lstStyle/>
                    <a:p>
                      <a:pPr>
                        <a:spcBef>
                          <a:spcPts val="600"/>
                        </a:spcBef>
                      </a:pPr>
                      <a:r>
                        <a:rPr lang="fr-FR" sz="1100" dirty="0">
                          <a:solidFill>
                            <a:schemeClr val="bg2"/>
                          </a:solidFill>
                        </a:rPr>
                        <a:t>Atelier n°5 du parcours collectif « vacances » du CS du Pays Mauléonais</a:t>
                      </a:r>
                    </a:p>
                    <a:p>
                      <a:pPr>
                        <a:spcBef>
                          <a:spcPts val="600"/>
                        </a:spcBef>
                      </a:pPr>
                      <a:endParaRPr lang="fr-FR" sz="1100" dirty="0">
                        <a:solidFill>
                          <a:schemeClr val="bg2"/>
                        </a:solidFill>
                      </a:endParaRPr>
                    </a:p>
                  </a:txBody>
                  <a:tcPr>
                    <a:solidFill>
                      <a:schemeClr val="bg1">
                        <a:lumMod val="95000"/>
                      </a:schemeClr>
                    </a:solidFill>
                  </a:tcPr>
                </a:tc>
                <a:extLst>
                  <a:ext uri="{0D108BD9-81ED-4DB2-BD59-A6C34878D82A}">
                    <a16:rowId xmlns:a16="http://schemas.microsoft.com/office/drawing/2014/main" val="1246395120"/>
                  </a:ext>
                </a:extLst>
              </a:tr>
            </a:tbl>
          </a:graphicData>
        </a:graphic>
      </p:graphicFrame>
    </p:spTree>
    <p:extLst>
      <p:ext uri="{BB962C8B-B14F-4D97-AF65-F5344CB8AC3E}">
        <p14:creationId xmlns:p14="http://schemas.microsoft.com/office/powerpoint/2010/main" val="2317375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A2EF0D-A6F5-D91B-43CD-31EE79A896FA}"/>
              </a:ext>
            </a:extLst>
          </p:cNvPr>
          <p:cNvSpPr>
            <a:spLocks noGrp="1"/>
          </p:cNvSpPr>
          <p:nvPr>
            <p:ph idx="1"/>
          </p:nvPr>
        </p:nvSpPr>
        <p:spPr>
          <a:xfrm>
            <a:off x="348996" y="896112"/>
            <a:ext cx="10515600" cy="4351338"/>
          </a:xfrm>
        </p:spPr>
        <p:txBody>
          <a:bodyPr/>
          <a:lstStyle/>
          <a:p>
            <a:pPr marL="0" indent="0">
              <a:buNone/>
            </a:pPr>
            <a:r>
              <a:rPr lang="fr-FR" sz="1400" b="1" i="1" dirty="0">
                <a:solidFill>
                  <a:schemeClr val="accent2"/>
                </a:solidFill>
                <a:latin typeface="+mj-lt"/>
                <a:ea typeface="Calibri" panose="020F0502020204030204" pitchFamily="34" charset="0"/>
                <a:cs typeface="Times New Roman" panose="02020603050405020304" pitchFamily="18" charset="0"/>
              </a:rPr>
              <a:t>A l’attention de la FCSF </a:t>
            </a:r>
            <a:endParaRPr lang="fr-FR" sz="1400" b="1" i="1" dirty="0">
              <a:solidFill>
                <a:schemeClr val="accent2"/>
              </a:solidFill>
              <a:effectLst/>
              <a:latin typeface="+mj-lt"/>
              <a:ea typeface="Calibri" panose="020F0502020204030204" pitchFamily="34" charset="0"/>
              <a:cs typeface="Times New Roman" panose="02020603050405020304" pitchFamily="18" charset="0"/>
            </a:endParaRPr>
          </a:p>
          <a:p>
            <a:pPr marL="450850" marR="0" lvl="0" indent="0" algn="just" defTabSz="914400" rtl="0" eaLnBrk="1" fontAlgn="auto" latinLnBrk="0" hangingPunct="1">
              <a:spcBef>
                <a:spcPts val="600"/>
              </a:spcBef>
              <a:spcAft>
                <a:spcPts val="600"/>
              </a:spcAft>
              <a:buClr>
                <a:srgbClr val="8F303E"/>
              </a:buClr>
              <a:buSzTx/>
              <a:buNone/>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60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0" indent="0">
              <a:buNone/>
            </a:pPr>
            <a:endParaRPr lang="fr-FR" sz="900" dirty="0"/>
          </a:p>
          <a:p>
            <a:pPr marL="0" indent="0">
              <a:buNone/>
            </a:pPr>
            <a:r>
              <a:rPr lang="fr-FR" sz="900" dirty="0"/>
              <a:t>- </a:t>
            </a:r>
          </a:p>
        </p:txBody>
      </p:sp>
      <p:sp>
        <p:nvSpPr>
          <p:cNvPr id="4" name="Espace réservé du numéro de diapositive 3">
            <a:extLst>
              <a:ext uri="{FF2B5EF4-FFF2-40B4-BE49-F238E27FC236}">
                <a16:creationId xmlns:a16="http://schemas.microsoft.com/office/drawing/2014/main" id="{AEE80BF8-D0B9-A607-5B1D-2422D13DF0F6}"/>
              </a:ext>
            </a:extLst>
          </p:cNvPr>
          <p:cNvSpPr>
            <a:spLocks noGrp="1"/>
          </p:cNvSpPr>
          <p:nvPr>
            <p:ph type="sldNum" sz="quarter" idx="12"/>
          </p:nvPr>
        </p:nvSpPr>
        <p:spPr/>
        <p:txBody>
          <a:bodyPr/>
          <a:lstStyle/>
          <a:p>
            <a:fld id="{AD2A36CA-2473-4936-82E1-1F3FFFB5F89E}" type="slidenum">
              <a:rPr lang="fr-FR" smtClean="0"/>
              <a:pPr/>
              <a:t>46</a:t>
            </a:fld>
            <a:endParaRPr lang="fr-FR"/>
          </a:p>
        </p:txBody>
      </p:sp>
      <p:graphicFrame>
        <p:nvGraphicFramePr>
          <p:cNvPr id="6" name="Tableau 5">
            <a:extLst>
              <a:ext uri="{FF2B5EF4-FFF2-40B4-BE49-F238E27FC236}">
                <a16:creationId xmlns:a16="http://schemas.microsoft.com/office/drawing/2014/main" id="{0C4E6E74-B0B8-DA7D-2938-3BFABA77ADA1}"/>
              </a:ext>
            </a:extLst>
          </p:cNvPr>
          <p:cNvGraphicFramePr>
            <a:graphicFrameLocks noGrp="1"/>
          </p:cNvGraphicFramePr>
          <p:nvPr>
            <p:extLst>
              <p:ext uri="{D42A27DB-BD31-4B8C-83A1-F6EECF244321}">
                <p14:modId xmlns:p14="http://schemas.microsoft.com/office/powerpoint/2010/main" val="264699973"/>
              </p:ext>
            </p:extLst>
          </p:nvPr>
        </p:nvGraphicFramePr>
        <p:xfrm>
          <a:off x="348996" y="1140643"/>
          <a:ext cx="11297572" cy="3413978"/>
        </p:xfrm>
        <a:graphic>
          <a:graphicData uri="http://schemas.openxmlformats.org/drawingml/2006/table">
            <a:tbl>
              <a:tblPr firstRow="1" bandRow="1">
                <a:tableStyleId>{5C22544A-7EE6-4342-B048-85BDC9FD1C3A}</a:tableStyleId>
              </a:tblPr>
              <a:tblGrid>
                <a:gridCol w="4504310">
                  <a:extLst>
                    <a:ext uri="{9D8B030D-6E8A-4147-A177-3AD203B41FA5}">
                      <a16:colId xmlns:a16="http://schemas.microsoft.com/office/drawing/2014/main" val="87809524"/>
                    </a:ext>
                  </a:extLst>
                </a:gridCol>
                <a:gridCol w="6793262">
                  <a:extLst>
                    <a:ext uri="{9D8B030D-6E8A-4147-A177-3AD203B41FA5}">
                      <a16:colId xmlns:a16="http://schemas.microsoft.com/office/drawing/2014/main" val="2995912457"/>
                    </a:ext>
                  </a:extLst>
                </a:gridCol>
              </a:tblGrid>
              <a:tr h="536341">
                <a:tc>
                  <a:txBody>
                    <a:bodyPr/>
                    <a:lstStyle/>
                    <a:p>
                      <a:r>
                        <a:rPr lang="fr-FR" sz="1400" dirty="0">
                          <a:solidFill>
                            <a:schemeClr val="accent1">
                              <a:lumMod val="25000"/>
                            </a:schemeClr>
                          </a:solidFill>
                        </a:rPr>
                        <a:t>Constats</a:t>
                      </a:r>
                    </a:p>
                  </a:txBody>
                  <a:tcPr/>
                </a:tc>
                <a:tc>
                  <a:txBody>
                    <a:bodyPr/>
                    <a:lstStyle/>
                    <a:p>
                      <a:r>
                        <a:rPr lang="fr-FR" sz="1400" dirty="0">
                          <a:solidFill>
                            <a:schemeClr val="accent1">
                              <a:lumMod val="25000"/>
                            </a:schemeClr>
                          </a:solidFill>
                        </a:rPr>
                        <a:t>Recommandations</a:t>
                      </a:r>
                    </a:p>
                  </a:txBody>
                  <a:tcPr/>
                </a:tc>
                <a:extLst>
                  <a:ext uri="{0D108BD9-81ED-4DB2-BD59-A6C34878D82A}">
                    <a16:rowId xmlns:a16="http://schemas.microsoft.com/office/drawing/2014/main" val="1656235153"/>
                  </a:ext>
                </a:extLst>
              </a:tr>
              <a:tr h="800990">
                <a:tc>
                  <a:txBody>
                    <a:bodyPr/>
                    <a:lstStyle/>
                    <a:p>
                      <a:r>
                        <a:rPr lang="fr-FR" sz="1200" dirty="0">
                          <a:solidFill>
                            <a:schemeClr val="bg2"/>
                          </a:solidFill>
                        </a:rPr>
                        <a:t>Un besoin d’échanges de pratiques et de connexion exprimé par les professionnels en charge des projets vacances</a:t>
                      </a:r>
                    </a:p>
                  </a:txBody>
                  <a:tcPr>
                    <a:solidFill>
                      <a:schemeClr val="bg1">
                        <a:lumMod val="95000"/>
                      </a:schemeClr>
                    </a:solidFill>
                  </a:tcPr>
                </a:tc>
                <a:tc>
                  <a:txBody>
                    <a:bodyPr/>
                    <a:lstStyle/>
                    <a:p>
                      <a:r>
                        <a:rPr lang="fr-FR" sz="1200" dirty="0">
                          <a:solidFill>
                            <a:schemeClr val="bg2"/>
                          </a:solidFill>
                        </a:rPr>
                        <a:t>- Initier des temps d’échanges de pratiques nationaux sur le droit aux vacances </a:t>
                      </a:r>
                    </a:p>
                    <a:p>
                      <a:r>
                        <a:rPr lang="fr-FR" sz="1200" dirty="0">
                          <a:solidFill>
                            <a:schemeClr val="bg2"/>
                          </a:solidFill>
                        </a:rPr>
                        <a:t>- Mobiliser les fédérations départementales et unions régionales sur la mise en place d’une animation locale de cette réflexion </a:t>
                      </a:r>
                    </a:p>
                  </a:txBody>
                  <a:tcPr>
                    <a:solidFill>
                      <a:schemeClr val="bg1">
                        <a:lumMod val="95000"/>
                      </a:schemeClr>
                    </a:solidFill>
                  </a:tcPr>
                </a:tc>
                <a:extLst>
                  <a:ext uri="{0D108BD9-81ED-4DB2-BD59-A6C34878D82A}">
                    <a16:rowId xmlns:a16="http://schemas.microsoft.com/office/drawing/2014/main" val="2374532256"/>
                  </a:ext>
                </a:extLst>
              </a:tr>
              <a:tr h="705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2"/>
                          </a:solidFill>
                        </a:rPr>
                        <a:t>Une connaissance inégalement partagée au sein du réseau des différents dispositifs existants</a:t>
                      </a:r>
                    </a:p>
                    <a:p>
                      <a:endParaRPr lang="fr-FR" sz="1200" dirty="0">
                        <a:solidFill>
                          <a:schemeClr val="bg2"/>
                        </a:solidFill>
                      </a:endParaRPr>
                    </a:p>
                  </a:txBody>
                  <a:tcPr>
                    <a:solidFill>
                      <a:schemeClr val="bg1">
                        <a:lumMod val="95000"/>
                      </a:schemeClr>
                    </a:solidFill>
                  </a:tcPr>
                </a:tc>
                <a:tc>
                  <a:txBody>
                    <a:bodyPr/>
                    <a:lstStyle/>
                    <a:p>
                      <a:r>
                        <a:rPr lang="fr-FR" sz="1200" dirty="0">
                          <a:solidFill>
                            <a:schemeClr val="bg2"/>
                          </a:solidFill>
                        </a:rPr>
                        <a:t>- Outiller les centres sociaux sur les différents dispositifs de financement existants, leurs modalités et leurs combinaisons possibles</a:t>
                      </a:r>
                    </a:p>
                  </a:txBody>
                  <a:tcPr>
                    <a:solidFill>
                      <a:schemeClr val="bg1">
                        <a:lumMod val="95000"/>
                      </a:schemeClr>
                    </a:solidFill>
                  </a:tcPr>
                </a:tc>
                <a:extLst>
                  <a:ext uri="{0D108BD9-81ED-4DB2-BD59-A6C34878D82A}">
                    <a16:rowId xmlns:a16="http://schemas.microsoft.com/office/drawing/2014/main" val="1246395120"/>
                  </a:ext>
                </a:extLst>
              </a:tr>
              <a:tr h="1198216">
                <a:tc>
                  <a:txBody>
                    <a:bodyPr/>
                    <a:lstStyle/>
                    <a:p>
                      <a:r>
                        <a:rPr lang="fr-FR" sz="1200" dirty="0">
                          <a:solidFill>
                            <a:schemeClr val="bg2"/>
                          </a:solidFill>
                        </a:rPr>
                        <a:t>Des ressources et expertises mobilisables dans le réseau, aujourd’hui peu partagées entre les Centres</a:t>
                      </a:r>
                    </a:p>
                  </a:txBody>
                  <a:tcPr>
                    <a:solidFill>
                      <a:schemeClr val="bg1">
                        <a:lumMod val="95000"/>
                      </a:schemeClr>
                    </a:solidFill>
                  </a:tcPr>
                </a:tc>
                <a:tc>
                  <a:txBody>
                    <a:bodyPr/>
                    <a:lstStyle/>
                    <a:p>
                      <a:r>
                        <a:rPr lang="fr-FR" sz="1200" dirty="0">
                          <a:solidFill>
                            <a:schemeClr val="bg2"/>
                          </a:solidFill>
                        </a:rPr>
                        <a:t>- Compléter l’identification des outils développés par les centres sociaux afin de les partager largement entre les structures mais aussi créer un « kit droit aux vacances » permettant de contribuer à inspirer de nouvelles vocations dans le réseau</a:t>
                      </a:r>
                    </a:p>
                    <a:p>
                      <a:r>
                        <a:rPr lang="fr-FR" sz="1200" dirty="0">
                          <a:solidFill>
                            <a:schemeClr val="bg2"/>
                          </a:solidFill>
                        </a:rPr>
                        <a:t>- S’appuyer sur les expertises développées chez des professionnels et bénévoles du réseau pour en faire des personnes « ressources » ou « ambassadrices » du droit aux vacances</a:t>
                      </a:r>
                    </a:p>
                    <a:p>
                      <a:r>
                        <a:rPr lang="fr-FR" sz="1200" dirty="0">
                          <a:solidFill>
                            <a:schemeClr val="bg2"/>
                          </a:solidFill>
                        </a:rPr>
                        <a:t>- Garantir un partage de « bonnes adresses » entre Centres Sociaux de lieux de vacances accueillant les séjours collectifs</a:t>
                      </a:r>
                    </a:p>
                  </a:txBody>
                  <a:tcPr>
                    <a:solidFill>
                      <a:schemeClr val="bg1">
                        <a:lumMod val="95000"/>
                      </a:schemeClr>
                    </a:solidFill>
                  </a:tcPr>
                </a:tc>
                <a:extLst>
                  <a:ext uri="{0D108BD9-81ED-4DB2-BD59-A6C34878D82A}">
                    <a16:rowId xmlns:a16="http://schemas.microsoft.com/office/drawing/2014/main" val="2101721412"/>
                  </a:ext>
                </a:extLst>
              </a:tr>
            </a:tbl>
          </a:graphicData>
        </a:graphic>
      </p:graphicFrame>
      <p:graphicFrame>
        <p:nvGraphicFramePr>
          <p:cNvPr id="8" name="Tableau 7">
            <a:extLst>
              <a:ext uri="{FF2B5EF4-FFF2-40B4-BE49-F238E27FC236}">
                <a16:creationId xmlns:a16="http://schemas.microsoft.com/office/drawing/2014/main" id="{9F029394-AEE3-E752-FBE2-79B0F4E7394B}"/>
              </a:ext>
            </a:extLst>
          </p:cNvPr>
          <p:cNvGraphicFramePr>
            <a:graphicFrameLocks noGrp="1"/>
          </p:cNvGraphicFramePr>
          <p:nvPr>
            <p:extLst>
              <p:ext uri="{D42A27DB-BD31-4B8C-83A1-F6EECF244321}">
                <p14:modId xmlns:p14="http://schemas.microsoft.com/office/powerpoint/2010/main" val="2577951965"/>
              </p:ext>
            </p:extLst>
          </p:nvPr>
        </p:nvGraphicFramePr>
        <p:xfrm>
          <a:off x="339256" y="4554621"/>
          <a:ext cx="11297570" cy="736206"/>
        </p:xfrm>
        <a:graphic>
          <a:graphicData uri="http://schemas.openxmlformats.org/drawingml/2006/table">
            <a:tbl>
              <a:tblPr firstRow="1" bandRow="1">
                <a:tableStyleId>{5C22544A-7EE6-4342-B048-85BDC9FD1C3A}</a:tableStyleId>
              </a:tblPr>
              <a:tblGrid>
                <a:gridCol w="4504310">
                  <a:extLst>
                    <a:ext uri="{9D8B030D-6E8A-4147-A177-3AD203B41FA5}">
                      <a16:colId xmlns:a16="http://schemas.microsoft.com/office/drawing/2014/main" val="326677447"/>
                    </a:ext>
                  </a:extLst>
                </a:gridCol>
                <a:gridCol w="6793260">
                  <a:extLst>
                    <a:ext uri="{9D8B030D-6E8A-4147-A177-3AD203B41FA5}">
                      <a16:colId xmlns:a16="http://schemas.microsoft.com/office/drawing/2014/main" val="3294693281"/>
                    </a:ext>
                  </a:extLst>
                </a:gridCol>
              </a:tblGrid>
              <a:tr h="736206">
                <a:tc>
                  <a:txBody>
                    <a:bodyPr/>
                    <a:lstStyle/>
                    <a:p>
                      <a:r>
                        <a:rPr lang="fr-FR" sz="1200" b="0" dirty="0">
                          <a:solidFill>
                            <a:schemeClr val="bg2"/>
                          </a:solidFill>
                        </a:rPr>
                        <a:t>Une pratique très hétérogène de l’évaluation qui limite la mesure des impacts des projets vacances et leur valorisation en interne et en externe</a:t>
                      </a:r>
                    </a:p>
                  </a:txBody>
                  <a:tcPr>
                    <a:solidFill>
                      <a:schemeClr val="bg1">
                        <a:lumMod val="95000"/>
                      </a:schemeClr>
                    </a:solidFill>
                  </a:tcPr>
                </a:tc>
                <a:tc>
                  <a:txBody>
                    <a:bodyPr/>
                    <a:lstStyle/>
                    <a:p>
                      <a:r>
                        <a:rPr lang="fr-FR" sz="1200" b="0" dirty="0">
                          <a:solidFill>
                            <a:schemeClr val="bg2"/>
                          </a:solidFill>
                        </a:rPr>
                        <a:t>- Outiller les centres sociaux sur la dimension « bilan » de l’action en donnant à voir sa pertinence en s’appuyant sur les pratiques les plus avancées du réseau</a:t>
                      </a:r>
                    </a:p>
                    <a:p>
                      <a:r>
                        <a:rPr lang="fr-FR" sz="1200" b="0" dirty="0">
                          <a:solidFill>
                            <a:schemeClr val="bg2"/>
                          </a:solidFill>
                        </a:rPr>
                        <a:t>-Proposer une journée collective nationale de formation à l’évaluation sur les projets vacances</a:t>
                      </a:r>
                    </a:p>
                  </a:txBody>
                  <a:tcPr>
                    <a:solidFill>
                      <a:schemeClr val="bg1">
                        <a:lumMod val="95000"/>
                      </a:schemeClr>
                    </a:solidFill>
                  </a:tcPr>
                </a:tc>
                <a:extLst>
                  <a:ext uri="{0D108BD9-81ED-4DB2-BD59-A6C34878D82A}">
                    <a16:rowId xmlns:a16="http://schemas.microsoft.com/office/drawing/2014/main" val="2362831565"/>
                  </a:ext>
                </a:extLst>
              </a:tr>
            </a:tbl>
          </a:graphicData>
        </a:graphic>
      </p:graphicFrame>
      <p:graphicFrame>
        <p:nvGraphicFramePr>
          <p:cNvPr id="9" name="Tableau 8">
            <a:extLst>
              <a:ext uri="{FF2B5EF4-FFF2-40B4-BE49-F238E27FC236}">
                <a16:creationId xmlns:a16="http://schemas.microsoft.com/office/drawing/2014/main" id="{D1149759-A49B-E258-BE53-E36BDFEA3CDC}"/>
              </a:ext>
            </a:extLst>
          </p:cNvPr>
          <p:cNvGraphicFramePr>
            <a:graphicFrameLocks noGrp="1"/>
          </p:cNvGraphicFramePr>
          <p:nvPr>
            <p:extLst>
              <p:ext uri="{D42A27DB-BD31-4B8C-83A1-F6EECF244321}">
                <p14:modId xmlns:p14="http://schemas.microsoft.com/office/powerpoint/2010/main" val="1432216166"/>
              </p:ext>
            </p:extLst>
          </p:nvPr>
        </p:nvGraphicFramePr>
        <p:xfrm>
          <a:off x="339256" y="5247450"/>
          <a:ext cx="11297571" cy="822960"/>
        </p:xfrm>
        <a:graphic>
          <a:graphicData uri="http://schemas.openxmlformats.org/drawingml/2006/table">
            <a:tbl>
              <a:tblPr firstRow="1" bandRow="1">
                <a:tableStyleId>{5C22544A-7EE6-4342-B048-85BDC9FD1C3A}</a:tableStyleId>
              </a:tblPr>
              <a:tblGrid>
                <a:gridCol w="4504310">
                  <a:extLst>
                    <a:ext uri="{9D8B030D-6E8A-4147-A177-3AD203B41FA5}">
                      <a16:colId xmlns:a16="http://schemas.microsoft.com/office/drawing/2014/main" val="326677447"/>
                    </a:ext>
                  </a:extLst>
                </a:gridCol>
                <a:gridCol w="6793261">
                  <a:extLst>
                    <a:ext uri="{9D8B030D-6E8A-4147-A177-3AD203B41FA5}">
                      <a16:colId xmlns:a16="http://schemas.microsoft.com/office/drawing/2014/main" val="3294693281"/>
                    </a:ext>
                  </a:extLst>
                </a:gridCol>
              </a:tblGrid>
              <a:tr h="782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bg2"/>
                          </a:solidFill>
                        </a:rPr>
                        <a:t>Des mamans solos et/ou en couple seules aux manettes des projets vacances </a:t>
                      </a:r>
                    </a:p>
                    <a:p>
                      <a:endParaRPr lang="fr-FR" sz="1200" b="0" dirty="0">
                        <a:solidFill>
                          <a:schemeClr val="bg2"/>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bg2"/>
                          </a:solidFill>
                        </a:rPr>
                        <a:t>Intégrer une dimension « genre » à l’animation de la réflexion du réseau sur l’accès aux vacances afin de pouvoir favoriser le droit au répit des mamans et un partage plus équitable de la charge mentale associée à l’organisation des vacances au sein des familles</a:t>
                      </a:r>
                    </a:p>
                    <a:p>
                      <a:endParaRPr lang="fr-FR" sz="1200" b="0" dirty="0">
                        <a:solidFill>
                          <a:schemeClr val="bg2"/>
                        </a:solidFill>
                      </a:endParaRPr>
                    </a:p>
                  </a:txBody>
                  <a:tcPr>
                    <a:solidFill>
                      <a:schemeClr val="bg1">
                        <a:lumMod val="95000"/>
                      </a:schemeClr>
                    </a:solidFill>
                  </a:tcPr>
                </a:tc>
                <a:extLst>
                  <a:ext uri="{0D108BD9-81ED-4DB2-BD59-A6C34878D82A}">
                    <a16:rowId xmlns:a16="http://schemas.microsoft.com/office/drawing/2014/main" val="2362831565"/>
                  </a:ext>
                </a:extLst>
              </a:tr>
            </a:tbl>
          </a:graphicData>
        </a:graphic>
      </p:graphicFrame>
      <p:sp>
        <p:nvSpPr>
          <p:cNvPr id="2" name="Titre 1">
            <a:extLst>
              <a:ext uri="{FF2B5EF4-FFF2-40B4-BE49-F238E27FC236}">
                <a16:creationId xmlns:a16="http://schemas.microsoft.com/office/drawing/2014/main" id="{B6F19C3F-6C42-1069-A010-D258C649D3E0}"/>
              </a:ext>
            </a:extLst>
          </p:cNvPr>
          <p:cNvSpPr>
            <a:spLocks noGrp="1"/>
          </p:cNvSpPr>
          <p:nvPr>
            <p:ph type="title"/>
          </p:nvPr>
        </p:nvSpPr>
        <p:spPr>
          <a:xfrm>
            <a:off x="348996" y="375582"/>
            <a:ext cx="10515600" cy="530987"/>
          </a:xfrm>
        </p:spPr>
        <p:txBody>
          <a:bodyPr/>
          <a:lstStyle/>
          <a:p>
            <a:r>
              <a:rPr lang="fr-FR" sz="2000" b="1" cap="all" dirty="0">
                <a:solidFill>
                  <a:srgbClr val="595959"/>
                </a:solidFill>
                <a:ea typeface="PMingLiU" panose="02020500000000000000" pitchFamily="18" charset="-120"/>
                <a:cs typeface="Times New Roman" panose="02020603050405020304" pitchFamily="18" charset="0"/>
              </a:rPr>
              <a:t>7</a:t>
            </a:r>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RECOMMANDATIONS ET pratiques inspirantes identifiées</a:t>
            </a:r>
            <a:endParaRPr lang="fr-FR" sz="2000" dirty="0"/>
          </a:p>
        </p:txBody>
      </p:sp>
    </p:spTree>
    <p:extLst>
      <p:ext uri="{BB962C8B-B14F-4D97-AF65-F5344CB8AC3E}">
        <p14:creationId xmlns:p14="http://schemas.microsoft.com/office/powerpoint/2010/main" val="1504403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8A5779-28FF-89BB-2AF3-876802613A24}"/>
              </a:ext>
            </a:extLst>
          </p:cNvPr>
          <p:cNvSpPr>
            <a:spLocks noGrp="1"/>
          </p:cNvSpPr>
          <p:nvPr>
            <p:ph type="title"/>
          </p:nvPr>
        </p:nvSpPr>
        <p:spPr>
          <a:xfrm>
            <a:off x="348996" y="388281"/>
            <a:ext cx="10515600" cy="530987"/>
          </a:xfrm>
        </p:spPr>
        <p:txBody>
          <a:bodyPr/>
          <a:lstStyle/>
          <a:p>
            <a:r>
              <a:rPr lang="fr-FR" sz="2000" b="1" cap="all" dirty="0">
                <a:solidFill>
                  <a:srgbClr val="595959"/>
                </a:solidFill>
                <a:ea typeface="PMingLiU" panose="02020500000000000000" pitchFamily="18" charset="-120"/>
                <a:cs typeface="Times New Roman" panose="02020603050405020304" pitchFamily="18" charset="0"/>
              </a:rPr>
              <a:t>8. Liste des fiches « pratiques inspirantes » identifiées</a:t>
            </a:r>
            <a:endParaRPr lang="fr-FR" sz="2000" dirty="0"/>
          </a:p>
        </p:txBody>
      </p:sp>
      <p:sp>
        <p:nvSpPr>
          <p:cNvPr id="3" name="Espace réservé du contenu 2">
            <a:extLst>
              <a:ext uri="{FF2B5EF4-FFF2-40B4-BE49-F238E27FC236}">
                <a16:creationId xmlns:a16="http://schemas.microsoft.com/office/drawing/2014/main" id="{C6A2EF0D-A6F5-D91B-43CD-31EE79A896FA}"/>
              </a:ext>
            </a:extLst>
          </p:cNvPr>
          <p:cNvSpPr>
            <a:spLocks noGrp="1"/>
          </p:cNvSpPr>
          <p:nvPr>
            <p:ph idx="1"/>
          </p:nvPr>
        </p:nvSpPr>
        <p:spPr>
          <a:xfrm>
            <a:off x="348996" y="896112"/>
            <a:ext cx="10387584" cy="4351338"/>
          </a:xfrm>
        </p:spPr>
        <p:txBody>
          <a:bodyPr/>
          <a:lstStyle/>
          <a:p>
            <a:pPr marL="450850" marR="0" lvl="0" indent="0" algn="just" defTabSz="914400" rtl="0" eaLnBrk="1" fontAlgn="auto" latinLnBrk="0" hangingPunct="1">
              <a:lnSpc>
                <a:spcPct val="100000"/>
              </a:lnSpc>
              <a:spcBef>
                <a:spcPts val="0"/>
              </a:spcBef>
              <a:spcAft>
                <a:spcPts val="600"/>
              </a:spcAft>
              <a:buClr>
                <a:srgbClr val="8F303E"/>
              </a:buClr>
              <a:buSzTx/>
              <a:buNone/>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lnSpc>
                <a:spcPct val="100000"/>
              </a:lnSpc>
              <a:spcBef>
                <a:spcPts val="0"/>
              </a:spcBef>
              <a:spcAft>
                <a:spcPts val="600"/>
              </a:spcAft>
              <a:buClr>
                <a:srgbClr val="8F303E"/>
              </a:buClr>
              <a:buSzTx/>
              <a:buFont typeface="Wingdings" panose="05000000000000000000" pitchFamily="2" charset="2"/>
              <a:buChar char="ü"/>
              <a:tabLst/>
              <a:defRPr/>
            </a:pPr>
            <a:r>
              <a:rPr lang="fr-FR" sz="1200" b="1" dirty="0">
                <a:solidFill>
                  <a:srgbClr val="000000"/>
                </a:solidFill>
                <a:latin typeface="Corbel"/>
                <a:ea typeface="Calibri" panose="020F0502020204030204" pitchFamily="34" charset="0"/>
                <a:cs typeface="Times New Roman" panose="02020603050405020304" pitchFamily="18" charset="0"/>
              </a:rPr>
              <a:t>Ancrer le droit aux vacances dans le projet associatif de la structure</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r>
              <a:rPr lang="fr-FR" sz="1200" dirty="0">
                <a:solidFill>
                  <a:srgbClr val="000000"/>
                </a:solidFill>
                <a:latin typeface="Corbel"/>
                <a:ea typeface="Calibri" panose="020F0502020204030204" pitchFamily="34" charset="0"/>
                <a:cs typeface="Times New Roman" panose="02020603050405020304" pitchFamily="18" charset="0"/>
              </a:rPr>
              <a:t>- le projet spécifique du CS Christiane Faure à La Rochelle</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r>
              <a:rPr lang="fr-FR" sz="1200" dirty="0">
                <a:solidFill>
                  <a:srgbClr val="000000"/>
                </a:solidFill>
                <a:latin typeface="Corbel"/>
                <a:ea typeface="Calibri" panose="020F0502020204030204" pitchFamily="34" charset="0"/>
                <a:cs typeface="Times New Roman" panose="02020603050405020304" pitchFamily="18" charset="0"/>
              </a:rPr>
              <a:t>- la mise en place d’une commission séjour aux </a:t>
            </a:r>
            <a:r>
              <a:rPr lang="fr-FR" sz="1200" dirty="0" err="1">
                <a:solidFill>
                  <a:srgbClr val="000000"/>
                </a:solidFill>
                <a:latin typeface="Corbel"/>
                <a:ea typeface="Calibri" panose="020F0502020204030204" pitchFamily="34" charset="0"/>
                <a:cs typeface="Times New Roman" panose="02020603050405020304" pitchFamily="18" charset="0"/>
              </a:rPr>
              <a:t>csx</a:t>
            </a:r>
            <a:r>
              <a:rPr lang="fr-FR" sz="1200" dirty="0">
                <a:solidFill>
                  <a:srgbClr val="000000"/>
                </a:solidFill>
                <a:latin typeface="Corbel"/>
                <a:ea typeface="Calibri" panose="020F0502020204030204" pitchFamily="34" charset="0"/>
                <a:cs typeface="Times New Roman" panose="02020603050405020304" pitchFamily="18" charset="0"/>
              </a:rPr>
              <a:t> du Pays Mauléonais</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endParaRPr lang="fr-FR" sz="1200" dirty="0">
              <a:solidFill>
                <a:srgbClr val="000000"/>
              </a:solidFill>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lnSpc>
                <a:spcPct val="100000"/>
              </a:lnSpc>
              <a:spcBef>
                <a:spcPts val="0"/>
              </a:spcBef>
              <a:spcAft>
                <a:spcPts val="600"/>
              </a:spcAft>
              <a:buClr>
                <a:srgbClr val="8F303E"/>
              </a:buClr>
              <a:buSzTx/>
              <a:buFont typeface="Wingdings" panose="05000000000000000000" pitchFamily="2" charset="2"/>
              <a:buChar char="ü"/>
              <a:tabLst/>
              <a:defRPr/>
            </a:pPr>
            <a:r>
              <a:rPr lang="fr-FR" sz="1200" b="1" dirty="0">
                <a:solidFill>
                  <a:srgbClr val="000000"/>
                </a:solidFill>
                <a:latin typeface="Corbel"/>
                <a:ea typeface="Calibri" panose="020F0502020204030204" pitchFamily="34" charset="0"/>
                <a:cs typeface="Times New Roman" panose="02020603050405020304" pitchFamily="18" charset="0"/>
              </a:rPr>
              <a:t>Accompagner un parcours « voyage » avec les familles/personnes concernées</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r>
              <a:rPr lang="fr-FR" sz="1200" dirty="0">
                <a:solidFill>
                  <a:srgbClr val="000000"/>
                </a:solidFill>
                <a:latin typeface="Corbel"/>
                <a:ea typeface="Calibri" panose="020F0502020204030204" pitchFamily="34" charset="0"/>
                <a:cs typeface="Times New Roman" panose="02020603050405020304" pitchFamily="18" charset="0"/>
              </a:rPr>
              <a:t>- les différentes formules construites par le CS de Chambéry</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r>
              <a:rPr lang="fr-FR" sz="1200" dirty="0">
                <a:solidFill>
                  <a:srgbClr val="000000"/>
                </a:solidFill>
                <a:latin typeface="Corbel"/>
                <a:ea typeface="Calibri" panose="020F0502020204030204" pitchFamily="34" charset="0"/>
                <a:cs typeface="Times New Roman" panose="02020603050405020304" pitchFamily="18" charset="0"/>
              </a:rPr>
              <a:t>- les 5 ateliers des </a:t>
            </a:r>
            <a:r>
              <a:rPr lang="fr-FR" sz="1200" dirty="0" err="1">
                <a:solidFill>
                  <a:srgbClr val="000000"/>
                </a:solidFill>
                <a:latin typeface="Corbel"/>
                <a:ea typeface="Calibri" panose="020F0502020204030204" pitchFamily="34" charset="0"/>
                <a:cs typeface="Times New Roman" panose="02020603050405020304" pitchFamily="18" charset="0"/>
              </a:rPr>
              <a:t>csx</a:t>
            </a:r>
            <a:r>
              <a:rPr lang="fr-FR" sz="1200" dirty="0">
                <a:solidFill>
                  <a:srgbClr val="000000"/>
                </a:solidFill>
                <a:latin typeface="Corbel"/>
                <a:ea typeface="Calibri" panose="020F0502020204030204" pitchFamily="34" charset="0"/>
                <a:cs typeface="Times New Roman" panose="02020603050405020304" pitchFamily="18" charset="0"/>
              </a:rPr>
              <a:t> du Pays Mauléonais</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endParaRPr lang="fr-FR" sz="1200" dirty="0">
              <a:solidFill>
                <a:srgbClr val="000000"/>
              </a:solidFill>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lnSpc>
                <a:spcPct val="100000"/>
              </a:lnSpc>
              <a:spcBef>
                <a:spcPts val="0"/>
              </a:spcBef>
              <a:spcAft>
                <a:spcPts val="600"/>
              </a:spcAft>
              <a:buClr>
                <a:srgbClr val="8F303E"/>
              </a:buClr>
              <a:buSzTx/>
              <a:buFont typeface="Wingdings" panose="05000000000000000000" pitchFamily="2" charset="2"/>
              <a:buChar char="ü"/>
              <a:tabLst/>
              <a:defRPr/>
            </a:pPr>
            <a:r>
              <a:rPr lang="fr-FR" sz="1200" b="1" dirty="0">
                <a:solidFill>
                  <a:srgbClr val="000000"/>
                </a:solidFill>
                <a:latin typeface="Corbel"/>
                <a:ea typeface="Calibri" panose="020F0502020204030204" pitchFamily="34" charset="0"/>
                <a:cs typeface="Times New Roman" panose="02020603050405020304" pitchFamily="18" charset="0"/>
              </a:rPr>
              <a:t>Favoriser un engagement réciproque entre la structure et les publics sur les projets vacances</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r>
              <a:rPr lang="fr-FR" sz="1200" dirty="0">
                <a:solidFill>
                  <a:srgbClr val="000000"/>
                </a:solidFill>
                <a:latin typeface="Corbel"/>
                <a:ea typeface="Calibri" panose="020F0502020204030204" pitchFamily="34" charset="0"/>
                <a:cs typeface="Times New Roman" panose="02020603050405020304" pitchFamily="18" charset="0"/>
              </a:rPr>
              <a:t>- modèle de contrat d’engagement (CSC Pauline Kergomard à Verdun)</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r>
              <a:rPr lang="fr-FR" sz="1200" dirty="0">
                <a:solidFill>
                  <a:srgbClr val="000000"/>
                </a:solidFill>
                <a:latin typeface="Corbel"/>
                <a:ea typeface="Calibri" panose="020F0502020204030204" pitchFamily="34" charset="0"/>
                <a:cs typeface="Times New Roman" panose="02020603050405020304" pitchFamily="18" charset="0"/>
              </a:rPr>
              <a:t>- convention de remise et usage des chèques vacances (CS Chazelles sur Lyon)</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endParaRPr lang="fr-FR" sz="1200" dirty="0">
              <a:solidFill>
                <a:srgbClr val="000000"/>
              </a:solidFill>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lnSpc>
                <a:spcPct val="100000"/>
              </a:lnSpc>
              <a:spcBef>
                <a:spcPts val="0"/>
              </a:spcBef>
              <a:spcAft>
                <a:spcPts val="600"/>
              </a:spcAft>
              <a:buClr>
                <a:srgbClr val="8F303E"/>
              </a:buClr>
              <a:buSzTx/>
              <a:buFont typeface="Wingdings" panose="05000000000000000000" pitchFamily="2" charset="2"/>
              <a:buChar char="ü"/>
              <a:tabLst/>
              <a:defRPr/>
            </a:pPr>
            <a:r>
              <a:rPr lang="fr-FR" sz="1200" b="1" dirty="0">
                <a:solidFill>
                  <a:srgbClr val="000000"/>
                </a:solidFill>
                <a:latin typeface="Corbel"/>
                <a:ea typeface="Calibri" panose="020F0502020204030204" pitchFamily="34" charset="0"/>
                <a:cs typeface="Times New Roman" panose="02020603050405020304" pitchFamily="18" charset="0"/>
              </a:rPr>
              <a:t>Mobiliser l’auto-financement comme levier des projets vacances</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r>
              <a:rPr lang="fr-FR" sz="1200" dirty="0">
                <a:solidFill>
                  <a:srgbClr val="000000"/>
                </a:solidFill>
                <a:latin typeface="Corbel"/>
                <a:ea typeface="Calibri" panose="020F0502020204030204" pitchFamily="34" charset="0"/>
                <a:cs typeface="Times New Roman" panose="02020603050405020304" pitchFamily="18" charset="0"/>
              </a:rPr>
              <a:t>- CS CESAM à Sorgues ou CSC de Pontault Combault </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endParaRPr lang="fr-FR" sz="1200" dirty="0">
              <a:solidFill>
                <a:srgbClr val="000000"/>
              </a:solidFill>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lnSpc>
                <a:spcPct val="100000"/>
              </a:lnSpc>
              <a:spcBef>
                <a:spcPts val="0"/>
              </a:spcBef>
              <a:spcAft>
                <a:spcPts val="600"/>
              </a:spcAft>
              <a:buClr>
                <a:srgbClr val="8F303E"/>
              </a:buClr>
              <a:buSzTx/>
              <a:buFont typeface="Wingdings" panose="05000000000000000000" pitchFamily="2" charset="2"/>
              <a:buChar char="ü"/>
              <a:tabLst/>
              <a:defRPr/>
            </a:pPr>
            <a:r>
              <a:rPr lang="fr-FR" sz="1200" b="1" dirty="0">
                <a:solidFill>
                  <a:srgbClr val="000000"/>
                </a:solidFill>
                <a:latin typeface="Corbel"/>
                <a:ea typeface="Calibri" panose="020F0502020204030204" pitchFamily="34" charset="0"/>
                <a:cs typeface="Times New Roman" panose="02020603050405020304" pitchFamily="18" charset="0"/>
              </a:rPr>
              <a:t>Accompagner les professionnels et habitants dans une co-construction des projets en proximité</a:t>
            </a:r>
          </a:p>
          <a:p>
            <a:pPr marL="450850" marR="0" lvl="0" indent="0" algn="just" defTabSz="914400" rtl="0" eaLnBrk="1" fontAlgn="auto" latinLnBrk="0" hangingPunct="1">
              <a:lnSpc>
                <a:spcPct val="100000"/>
              </a:lnSpc>
              <a:spcBef>
                <a:spcPts val="0"/>
              </a:spcBef>
              <a:spcAft>
                <a:spcPts val="600"/>
              </a:spcAft>
              <a:buClr>
                <a:srgbClr val="8F303E"/>
              </a:buClr>
              <a:buSzTx/>
              <a:buNone/>
              <a:tabLst/>
              <a:defRPr/>
            </a:pPr>
            <a:r>
              <a:rPr lang="fr-FR" sz="1200" dirty="0">
                <a:solidFill>
                  <a:srgbClr val="000000"/>
                </a:solidFill>
                <a:latin typeface="Corbel"/>
                <a:ea typeface="Calibri" panose="020F0502020204030204" pitchFamily="34" charset="0"/>
                <a:cs typeface="Times New Roman" panose="02020603050405020304" pitchFamily="18" charset="0"/>
              </a:rPr>
              <a:t>- les 4 « valises » du centre social Christiane Faure à La Rochelle</a:t>
            </a:r>
          </a:p>
          <a:p>
            <a:pPr marL="450850" marR="0" lvl="0" indent="0" algn="just" defTabSz="914400" rtl="0" eaLnBrk="1" fontAlgn="auto" latinLnBrk="0" hangingPunct="1">
              <a:spcBef>
                <a:spcPts val="0"/>
              </a:spcBef>
              <a:spcAft>
                <a:spcPts val="600"/>
              </a:spcAft>
              <a:buClr>
                <a:srgbClr val="8F303E"/>
              </a:buClr>
              <a:buSzTx/>
              <a:buNone/>
              <a:tabLst/>
              <a:defRPr/>
            </a:pPr>
            <a:endParaRPr lang="fr-FR" sz="1200" dirty="0">
              <a:solidFill>
                <a:srgbClr val="000000"/>
              </a:solidFill>
              <a:latin typeface="Corbel"/>
              <a:ea typeface="Calibri" panose="020F0502020204030204" pitchFamily="34" charset="0"/>
              <a:cs typeface="Times New Roman" panose="02020603050405020304" pitchFamily="18" charset="0"/>
            </a:endParaRPr>
          </a:p>
          <a:p>
            <a:pPr marL="450850" marR="0" lvl="0" indent="0" algn="just" defTabSz="914400" rtl="0" eaLnBrk="1" fontAlgn="auto" latinLnBrk="0" hangingPunct="1">
              <a:spcBef>
                <a:spcPts val="0"/>
              </a:spcBef>
              <a:spcAft>
                <a:spcPts val="600"/>
              </a:spcAft>
              <a:buClr>
                <a:srgbClr val="8F303E"/>
              </a:buClr>
              <a:buSzTx/>
              <a:buNone/>
              <a:tabLst/>
              <a:defRPr/>
            </a:pPr>
            <a:endParaRPr lang="fr-FR" sz="1200" dirty="0">
              <a:solidFill>
                <a:srgbClr val="000000"/>
              </a:solidFill>
              <a:latin typeface="Corbel"/>
              <a:ea typeface="Calibri" panose="020F0502020204030204" pitchFamily="34" charset="0"/>
              <a:cs typeface="Times New Roman" panose="02020603050405020304" pitchFamily="18" charset="0"/>
            </a:endParaRPr>
          </a:p>
          <a:p>
            <a:pPr marL="450850" marR="0" lvl="0" indent="0" algn="just" defTabSz="914400" rtl="0" eaLnBrk="1" fontAlgn="auto" latinLnBrk="0" hangingPunct="1">
              <a:spcBef>
                <a:spcPts val="0"/>
              </a:spcBef>
              <a:spcAft>
                <a:spcPts val="600"/>
              </a:spcAft>
              <a:buClr>
                <a:srgbClr val="8F303E"/>
              </a:buClr>
              <a:buSzTx/>
              <a:buNone/>
              <a:tabLst/>
              <a:defRPr/>
            </a:pPr>
            <a:endParaRPr lang="fr-FR" sz="1200" dirty="0">
              <a:solidFill>
                <a:srgbClr val="000000"/>
              </a:solidFill>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0"/>
              </a:spcBef>
              <a:spcAft>
                <a:spcPts val="600"/>
              </a:spcAft>
              <a:buClr>
                <a:srgbClr val="8F303E"/>
              </a:buClr>
              <a:buSzTx/>
              <a:buFont typeface="Wingdings" panose="05000000000000000000" pitchFamily="2" charset="2"/>
              <a:buChar char="ü"/>
              <a:tabLst/>
              <a:defRPr/>
            </a:pPr>
            <a:endParaRPr lang="fr-FR" sz="900" dirty="0">
              <a:solidFill>
                <a:srgbClr val="000000"/>
              </a:solidFill>
              <a:highlight>
                <a:srgbClr val="FFFF00"/>
              </a:highlight>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622300" marR="0" lvl="0" indent="-171450" algn="just" defTabSz="914400" rtl="0" eaLnBrk="1" fontAlgn="auto" latinLnBrk="0" hangingPunct="1">
              <a:spcBef>
                <a:spcPts val="0"/>
              </a:spcBef>
              <a:spcAft>
                <a:spcPts val="600"/>
              </a:spcAft>
              <a:buClr>
                <a:srgbClr val="8F303E"/>
              </a:buClr>
              <a:buSzTx/>
              <a:buFont typeface="Wingdings" panose="05000000000000000000" pitchFamily="2" charset="2"/>
              <a:buChar char="ü"/>
              <a:tabLst/>
              <a:defRPr/>
            </a:pPr>
            <a:endParaRPr kumimoji="0" lang="fr-FR" sz="900" b="0" i="0" u="none" strike="noStrike" kern="1200" cap="none" spc="0" normalizeH="0" baseline="0" noProof="0" dirty="0">
              <a:ln>
                <a:noFill/>
              </a:ln>
              <a:solidFill>
                <a:srgbClr val="000000"/>
              </a:solidFill>
              <a:effectLst/>
              <a:highlight>
                <a:srgbClr val="FFFF00"/>
              </a:highlight>
              <a:uLnTx/>
              <a:uFillTx/>
              <a:latin typeface="Corbel"/>
              <a:ea typeface="Calibri" panose="020F0502020204030204" pitchFamily="34" charset="0"/>
              <a:cs typeface="Times New Roman" panose="02020603050405020304" pitchFamily="18" charset="0"/>
            </a:endParaRPr>
          </a:p>
          <a:p>
            <a:pPr marL="0" indent="0">
              <a:spcBef>
                <a:spcPts val="0"/>
              </a:spcBef>
              <a:spcAft>
                <a:spcPts val="600"/>
              </a:spcAft>
              <a:buNone/>
            </a:pPr>
            <a:endParaRPr lang="fr-FR" sz="900" dirty="0"/>
          </a:p>
          <a:p>
            <a:pPr marL="0" indent="0">
              <a:spcBef>
                <a:spcPts val="600"/>
              </a:spcBef>
              <a:spcAft>
                <a:spcPts val="600"/>
              </a:spcAft>
              <a:buNone/>
            </a:pPr>
            <a:endParaRPr lang="fr-FR" sz="900" dirty="0"/>
          </a:p>
        </p:txBody>
      </p:sp>
      <p:sp>
        <p:nvSpPr>
          <p:cNvPr id="4" name="Espace réservé du numéro de diapositive 3">
            <a:extLst>
              <a:ext uri="{FF2B5EF4-FFF2-40B4-BE49-F238E27FC236}">
                <a16:creationId xmlns:a16="http://schemas.microsoft.com/office/drawing/2014/main" id="{AEE80BF8-D0B9-A607-5B1D-2422D13DF0F6}"/>
              </a:ext>
            </a:extLst>
          </p:cNvPr>
          <p:cNvSpPr>
            <a:spLocks noGrp="1"/>
          </p:cNvSpPr>
          <p:nvPr>
            <p:ph type="sldNum" sz="quarter" idx="12"/>
          </p:nvPr>
        </p:nvSpPr>
        <p:spPr/>
        <p:txBody>
          <a:bodyPr/>
          <a:lstStyle/>
          <a:p>
            <a:fld id="{AD2A36CA-2473-4936-82E1-1F3FFFB5F89E}" type="slidenum">
              <a:rPr lang="fr-FR" smtClean="0"/>
              <a:pPr/>
              <a:t>47</a:t>
            </a:fld>
            <a:endParaRPr lang="fr-FR"/>
          </a:p>
        </p:txBody>
      </p:sp>
    </p:spTree>
    <p:extLst>
      <p:ext uri="{BB962C8B-B14F-4D97-AF65-F5344CB8AC3E}">
        <p14:creationId xmlns:p14="http://schemas.microsoft.com/office/powerpoint/2010/main" val="774104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a:extLst>
              <a:ext uri="{FF2B5EF4-FFF2-40B4-BE49-F238E27FC236}">
                <a16:creationId xmlns:a16="http://schemas.microsoft.com/office/drawing/2014/main" id="{91BD6A71-6D1B-5AF5-B0EB-9EF6C77C591B}"/>
              </a:ext>
            </a:extLst>
          </p:cNvPr>
          <p:cNvSpPr>
            <a:spLocks noGrp="1"/>
          </p:cNvSpPr>
          <p:nvPr>
            <p:ph type="ftr" sz="quarter" idx="11"/>
          </p:nvPr>
        </p:nvSpPr>
        <p:spPr>
          <a:xfrm>
            <a:off x="4038600" y="6356350"/>
            <a:ext cx="4114800" cy="365125"/>
          </a:xfrm>
        </p:spPr>
        <p:txBody>
          <a:bodyPr/>
          <a:lstStyle/>
          <a:p>
            <a:pPr>
              <a:spcAft>
                <a:spcPts val="600"/>
              </a:spcAft>
            </a:pPr>
            <a:r>
              <a:rPr lang="fr-CA"/>
              <a:t>FCSF –Recherche-action sur la thématique vacances</a:t>
            </a:r>
            <a:endParaRPr lang="fr-FR"/>
          </a:p>
        </p:txBody>
      </p:sp>
      <p:sp>
        <p:nvSpPr>
          <p:cNvPr id="4" name="Espace réservé du numéro de diapositive 3">
            <a:extLst>
              <a:ext uri="{FF2B5EF4-FFF2-40B4-BE49-F238E27FC236}">
                <a16:creationId xmlns:a16="http://schemas.microsoft.com/office/drawing/2014/main" id="{AEE80BF8-D0B9-A607-5B1D-2422D13DF0F6}"/>
              </a:ext>
            </a:extLst>
          </p:cNvPr>
          <p:cNvSpPr>
            <a:spLocks noGrp="1"/>
          </p:cNvSpPr>
          <p:nvPr>
            <p:ph type="sldNum" sz="quarter" idx="4"/>
          </p:nvPr>
        </p:nvSpPr>
        <p:spPr>
          <a:xfrm>
            <a:off x="10800145" y="6287660"/>
            <a:ext cx="685868" cy="329406"/>
          </a:xfrm>
        </p:spPr>
        <p:txBody>
          <a:bodyPr wrap="square" anchor="b">
            <a:normAutofit/>
          </a:bodyPr>
          <a:lstStyle/>
          <a:p>
            <a:pPr>
              <a:spcAft>
                <a:spcPts val="600"/>
              </a:spcAft>
            </a:pPr>
            <a:fld id="{AD2A36CA-2473-4936-82E1-1F3FFFB5F89E}" type="slidenum">
              <a:rPr lang="fr-FR" smtClean="0"/>
              <a:pPr>
                <a:spcAft>
                  <a:spcPts val="600"/>
                </a:spcAft>
              </a:pPr>
              <a:t>48</a:t>
            </a:fld>
            <a:endParaRPr lang="fr-FR"/>
          </a:p>
        </p:txBody>
      </p:sp>
      <p:sp>
        <p:nvSpPr>
          <p:cNvPr id="2" name="Titre 1">
            <a:extLst>
              <a:ext uri="{FF2B5EF4-FFF2-40B4-BE49-F238E27FC236}">
                <a16:creationId xmlns:a16="http://schemas.microsoft.com/office/drawing/2014/main" id="{288A5779-28FF-89BB-2AF3-876802613A24}"/>
              </a:ext>
            </a:extLst>
          </p:cNvPr>
          <p:cNvSpPr>
            <a:spLocks noGrp="1"/>
          </p:cNvSpPr>
          <p:nvPr>
            <p:ph type="title"/>
          </p:nvPr>
        </p:nvSpPr>
        <p:spPr>
          <a:xfrm>
            <a:off x="689119" y="362167"/>
            <a:ext cx="2913063" cy="2020815"/>
          </a:xfrm>
        </p:spPr>
        <p:txBody>
          <a:bodyPr wrap="square" anchor="t">
            <a:normAutofit/>
          </a:bodyPr>
          <a:lstStyle/>
          <a:p>
            <a:r>
              <a:rPr lang="fr-FR" sz="2000" b="1" cap="all" dirty="0">
                <a:solidFill>
                  <a:schemeClr val="bg2">
                    <a:lumMod val="50000"/>
                    <a:lumOff val="50000"/>
                  </a:schemeClr>
                </a:solidFill>
              </a:rPr>
              <a:t>9. EXEMPLE DE FICHE PRATIQUE</a:t>
            </a:r>
            <a:endParaRPr lang="fr-FR" sz="2000" dirty="0">
              <a:solidFill>
                <a:schemeClr val="bg2">
                  <a:lumMod val="50000"/>
                  <a:lumOff val="50000"/>
                </a:schemeClr>
              </a:solidFill>
            </a:endParaRPr>
          </a:p>
        </p:txBody>
      </p:sp>
      <p:pic>
        <p:nvPicPr>
          <p:cNvPr id="7" name="Image 6" descr="Une image contenant texte, capture d’écran, Police, nombre&#10;&#10;Description générée automatiquement">
            <a:extLst>
              <a:ext uri="{FF2B5EF4-FFF2-40B4-BE49-F238E27FC236}">
                <a16:creationId xmlns:a16="http://schemas.microsoft.com/office/drawing/2014/main" id="{BE07BC02-F8DF-3EDF-1754-8974A6AC9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7207" y="518511"/>
            <a:ext cx="3932261" cy="5561897"/>
          </a:xfrm>
          <a:prstGeom prst="rect">
            <a:avLst/>
          </a:prstGeom>
        </p:spPr>
      </p:pic>
      <p:pic>
        <p:nvPicPr>
          <p:cNvPr id="10" name="Image 9" descr="Une image contenant texte, Appareils électroniques, capture d’écran, logiciel&#10;&#10;Description générée automatiquement">
            <a:extLst>
              <a:ext uri="{FF2B5EF4-FFF2-40B4-BE49-F238E27FC236}">
                <a16:creationId xmlns:a16="http://schemas.microsoft.com/office/drawing/2014/main" id="{ADA5AA9B-D695-34DF-8CAC-6A63C84F24FC}"/>
              </a:ext>
            </a:extLst>
          </p:cNvPr>
          <p:cNvPicPr>
            <a:picLocks noChangeAspect="1"/>
          </p:cNvPicPr>
          <p:nvPr/>
        </p:nvPicPr>
        <p:blipFill rotWithShape="1">
          <a:blip r:embed="rId3"/>
          <a:srcRect l="2489" t="16755" r="22429" b="8641"/>
          <a:stretch/>
        </p:blipFill>
        <p:spPr bwMode="auto">
          <a:xfrm>
            <a:off x="8601045" y="922773"/>
            <a:ext cx="3404012" cy="2270007"/>
          </a:xfrm>
          <a:prstGeom prst="rect">
            <a:avLst/>
          </a:prstGeom>
          <a:ln>
            <a:noFill/>
          </a:ln>
          <a:extLst>
            <a:ext uri="{53640926-AAD7-44D8-BBD7-CCE9431645EC}">
              <a14:shadowObscured xmlns:a14="http://schemas.microsoft.com/office/drawing/2010/main"/>
            </a:ext>
          </a:extLst>
        </p:spPr>
      </p:pic>
      <p:sp>
        <p:nvSpPr>
          <p:cNvPr id="11" name="Titre 1">
            <a:extLst>
              <a:ext uri="{FF2B5EF4-FFF2-40B4-BE49-F238E27FC236}">
                <a16:creationId xmlns:a16="http://schemas.microsoft.com/office/drawing/2014/main" id="{BD6BC19B-C9DB-6F30-CFC6-F2454FDE5056}"/>
              </a:ext>
            </a:extLst>
          </p:cNvPr>
          <p:cNvSpPr txBox="1">
            <a:spLocks/>
          </p:cNvSpPr>
          <p:nvPr/>
        </p:nvSpPr>
        <p:spPr bwMode="auto">
          <a:xfrm>
            <a:off x="4327207" y="136524"/>
            <a:ext cx="3932261" cy="202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defTabSz="914400" rtl="0" eaLnBrk="1" latinLnBrk="0" hangingPunct="1">
              <a:lnSpc>
                <a:spcPct val="90000"/>
              </a:lnSpc>
              <a:spcBef>
                <a:spcPct val="0"/>
              </a:spcBef>
              <a:buNone/>
              <a:defRPr sz="3600" kern="1200">
                <a:solidFill>
                  <a:schemeClr val="bg2"/>
                </a:solidFill>
                <a:latin typeface="Corbel" panose="020B0503020204020204" pitchFamily="34" charset="0"/>
                <a:ea typeface="+mj-ea"/>
                <a:cs typeface="+mj-cs"/>
              </a:defRPr>
            </a:lvl1pPr>
          </a:lstStyle>
          <a:p>
            <a:pPr algn="ctr"/>
            <a:r>
              <a:rPr lang="fr-FR" sz="1600" b="1" cap="all" dirty="0"/>
              <a:t>Recto</a:t>
            </a:r>
            <a:endParaRPr lang="fr-FR" sz="1600" dirty="0"/>
          </a:p>
        </p:txBody>
      </p:sp>
      <p:sp>
        <p:nvSpPr>
          <p:cNvPr id="16" name="Titre 1">
            <a:extLst>
              <a:ext uri="{FF2B5EF4-FFF2-40B4-BE49-F238E27FC236}">
                <a16:creationId xmlns:a16="http://schemas.microsoft.com/office/drawing/2014/main" id="{D4BC9497-0122-E33D-797C-ED4FBDAE9A4E}"/>
              </a:ext>
            </a:extLst>
          </p:cNvPr>
          <p:cNvSpPr txBox="1">
            <a:spLocks/>
          </p:cNvSpPr>
          <p:nvPr/>
        </p:nvSpPr>
        <p:spPr bwMode="auto">
          <a:xfrm>
            <a:off x="8153400" y="136525"/>
            <a:ext cx="3932261" cy="202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defTabSz="914400" rtl="0" eaLnBrk="1" latinLnBrk="0" hangingPunct="1">
              <a:lnSpc>
                <a:spcPct val="90000"/>
              </a:lnSpc>
              <a:spcBef>
                <a:spcPct val="0"/>
              </a:spcBef>
              <a:buNone/>
              <a:defRPr sz="3600" kern="1200">
                <a:solidFill>
                  <a:schemeClr val="bg2"/>
                </a:solidFill>
                <a:latin typeface="Corbel" panose="020B0503020204020204" pitchFamily="34" charset="0"/>
                <a:ea typeface="+mj-ea"/>
                <a:cs typeface="+mj-cs"/>
              </a:defRPr>
            </a:lvl1pPr>
          </a:lstStyle>
          <a:p>
            <a:pPr algn="ctr"/>
            <a:r>
              <a:rPr lang="fr-FR" sz="1600" b="1" cap="all" dirty="0"/>
              <a:t>VERSO</a:t>
            </a:r>
            <a:endParaRPr lang="fr-FR" sz="1600" dirty="0"/>
          </a:p>
        </p:txBody>
      </p:sp>
    </p:spTree>
    <p:extLst>
      <p:ext uri="{BB962C8B-B14F-4D97-AF65-F5344CB8AC3E}">
        <p14:creationId xmlns:p14="http://schemas.microsoft.com/office/powerpoint/2010/main" val="139198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725468" y="418654"/>
            <a:ext cx="4932739" cy="5172128"/>
          </a:xfrm>
        </p:spPr>
        <p:txBody>
          <a:bodyPr/>
          <a:lstStyle/>
          <a:p>
            <a:pPr marL="0" indent="0">
              <a:buNone/>
            </a:pPr>
            <a:r>
              <a:rPr kumimoji="0" lang="fr-FR" sz="1400" b="1" i="1" u="none" strike="noStrike" kern="1600" cap="none" spc="0" normalizeH="0" baseline="0" noProof="0" dirty="0">
                <a:ln>
                  <a:noFill/>
                </a:ln>
                <a:solidFill>
                  <a:schemeClr val="accent6"/>
                </a:solidFill>
                <a:effectLst/>
                <a:uLnTx/>
                <a:uFillTx/>
                <a:latin typeface="Corbel" panose="020B0503020204020204" pitchFamily="34" charset="0"/>
                <a:ea typeface="PMingLiU" panose="02020500000000000000" pitchFamily="18" charset="-120"/>
                <a:cs typeface="Times New Roman" panose="02020603050405020304" pitchFamily="18" charset="0"/>
              </a:rPr>
              <a:t>L’état des lieux des entretiens et observations</a:t>
            </a:r>
          </a:p>
          <a:p>
            <a:pPr marL="0" indent="0">
              <a:buNone/>
            </a:pPr>
            <a:endParaRPr lang="fr-FR" sz="1100" kern="1600" dirty="0">
              <a:ea typeface="PMingLiU" panose="02020500000000000000" pitchFamily="18" charset="-120"/>
              <a:cs typeface="Times New Roman" panose="02020603050405020304" pitchFamily="18" charset="0"/>
            </a:endParaRPr>
          </a:p>
          <a:p>
            <a:pPr marL="0" inden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5</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10" name="ZoneTexte 9">
            <a:extLst>
              <a:ext uri="{FF2B5EF4-FFF2-40B4-BE49-F238E27FC236}">
                <a16:creationId xmlns:a16="http://schemas.microsoft.com/office/drawing/2014/main" id="{EDF07397-D2A5-F2CA-7F1E-5458D85DF570}"/>
              </a:ext>
            </a:extLst>
          </p:cNvPr>
          <p:cNvSpPr txBox="1"/>
          <p:nvPr/>
        </p:nvSpPr>
        <p:spPr>
          <a:xfrm>
            <a:off x="662709" y="837792"/>
            <a:ext cx="5157416" cy="4349396"/>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1100"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Au total, </a:t>
            </a:r>
            <a:r>
              <a:rPr lang="fr-CA" sz="1100" b="1"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38 professionnels </a:t>
            </a:r>
            <a:r>
              <a:rPr lang="fr-CA" sz="1100"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ont été rencontrés dans les structures et ont été interrogés en entretiens individuels ou collectifs: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CA" sz="1100"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CA" sz="1100"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CA" sz="1100"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A" sz="1100" u="none" strike="noStrike" kern="1600" cap="none" spc="0" normalizeH="0" baseline="0" noProof="0" dirty="0">
              <a:ln>
                <a:noFill/>
              </a:ln>
              <a:solidFill>
                <a:srgbClr val="434759"/>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CA" sz="1100"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A" sz="1100" u="none" strike="noStrike" kern="1600" cap="none" spc="0" normalizeH="0" baseline="0" noProof="0" dirty="0">
              <a:ln>
                <a:noFill/>
              </a:ln>
              <a:solidFill>
                <a:srgbClr val="434759"/>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1100"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Les entretiens ont duré entre 1h30 et 2h chacun. Les directions ont été associées autant que possible, selon les disponibilités de chacun.</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A" sz="1100" u="none" strike="noStrike" kern="1600" cap="none" spc="0" normalizeH="0" baseline="0" noProof="0" dirty="0">
              <a:ln>
                <a:noFill/>
              </a:ln>
              <a:solidFill>
                <a:srgbClr val="434759"/>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1100" i="1" kern="1600" dirty="0">
                <a:solidFill>
                  <a:schemeClr val="accent2"/>
                </a:solidFill>
                <a:latin typeface="Corbel" panose="020B0503020204020204" pitchFamily="34" charset="0"/>
                <a:ea typeface="PMingLiU" panose="02020500000000000000" pitchFamily="18" charset="-120"/>
                <a:cs typeface="Times New Roman" panose="02020603050405020304" pitchFamily="18" charset="0"/>
              </a:rPr>
              <a:t>Nous remercions l’ensemble des centres pour leur accueil et les informations fournies nous permettant de réaliser cette recherche-action.</a:t>
            </a:r>
            <a:endParaRPr kumimoji="0" lang="fr-CA" sz="1100" i="1" u="none" strike="noStrike" kern="1600" cap="none" spc="0" normalizeH="0" baseline="0" noProof="0" dirty="0">
              <a:ln>
                <a:noFill/>
              </a:ln>
              <a:solidFill>
                <a:schemeClr val="accent2"/>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CA" sz="1100" i="1" kern="1600" dirty="0">
              <a:solidFill>
                <a:schemeClr val="accent2"/>
              </a:solidFill>
              <a:latin typeface="Corbel" panose="020B0503020204020204" pitchFamily="34" charset="0"/>
              <a:ea typeface="PMingLiU" panose="02020500000000000000" pitchFamily="18"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A" sz="1100" u="none" strike="noStrike" kern="1600" cap="none" spc="0" normalizeH="0" baseline="0" noProof="0" dirty="0">
              <a:ln>
                <a:noFill/>
              </a:ln>
              <a:solidFill>
                <a:srgbClr val="434759"/>
              </a:solidFill>
              <a:effectLst/>
              <a:uLnTx/>
              <a:uFillTx/>
              <a:latin typeface="Corbel" panose="020B0503020204020204" pitchFamily="34" charset="0"/>
              <a:ea typeface="PMingLiU" panose="02020500000000000000" pitchFamily="18"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CA" sz="1100"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CA" sz="1100" u="none" strike="noStrike" kern="1600" cap="none" spc="0" normalizeH="0" baseline="0" noProof="0" dirty="0">
              <a:ln>
                <a:noFill/>
              </a:ln>
              <a:solidFill>
                <a:srgbClr val="434759"/>
              </a:solidFill>
              <a:effectLst/>
              <a:uLnTx/>
              <a:uFillTx/>
              <a:latin typeface="Corbel" panose="020B0503020204020204" pitchFamily="34" charset="0"/>
              <a:ea typeface="PMingLiU" panose="02020500000000000000" pitchFamily="18" charset="-120"/>
              <a:cs typeface="Times New Roman" panose="02020603050405020304" pitchFamily="18" charset="0"/>
            </a:endParaRPr>
          </a:p>
        </p:txBody>
      </p:sp>
      <p:sp>
        <p:nvSpPr>
          <p:cNvPr id="8" name="Organigramme : Délai 7">
            <a:extLst>
              <a:ext uri="{FF2B5EF4-FFF2-40B4-BE49-F238E27FC236}">
                <a16:creationId xmlns:a16="http://schemas.microsoft.com/office/drawing/2014/main" id="{EA65F4B9-D7FD-E71E-1144-F802C9B89E3E}"/>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1</a:t>
            </a:r>
            <a:endParaRPr lang="fr-FR" sz="2000" dirty="0"/>
          </a:p>
        </p:txBody>
      </p:sp>
      <p:grpSp>
        <p:nvGrpSpPr>
          <p:cNvPr id="12" name="Groupe 11">
            <a:extLst>
              <a:ext uri="{FF2B5EF4-FFF2-40B4-BE49-F238E27FC236}">
                <a16:creationId xmlns:a16="http://schemas.microsoft.com/office/drawing/2014/main" id="{DD681C76-83C6-4209-94B5-14277A265207}"/>
              </a:ext>
            </a:extLst>
          </p:cNvPr>
          <p:cNvGrpSpPr/>
          <p:nvPr/>
        </p:nvGrpSpPr>
        <p:grpSpPr>
          <a:xfrm>
            <a:off x="468745" y="110877"/>
            <a:ext cx="618837" cy="360219"/>
            <a:chOff x="905163" y="3186544"/>
            <a:chExt cx="618837" cy="360219"/>
          </a:xfrm>
        </p:grpSpPr>
        <p:sp>
          <p:nvSpPr>
            <p:cNvPr id="13" name="Organigramme : Connecteur 12">
              <a:extLst>
                <a:ext uri="{FF2B5EF4-FFF2-40B4-BE49-F238E27FC236}">
                  <a16:creationId xmlns:a16="http://schemas.microsoft.com/office/drawing/2014/main" id="{07E6B053-7D22-0379-B6B3-DC629A90CBEC}"/>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4" name="ZoneTexte 13">
              <a:extLst>
                <a:ext uri="{FF2B5EF4-FFF2-40B4-BE49-F238E27FC236}">
                  <a16:creationId xmlns:a16="http://schemas.microsoft.com/office/drawing/2014/main" id="{ECA41471-5DB9-108E-DBBD-6FDDE8D91309}"/>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1.3</a:t>
              </a:r>
              <a:endParaRPr lang="fr-FR" sz="1400" dirty="0">
                <a:solidFill>
                  <a:schemeClr val="bg1"/>
                </a:solidFill>
              </a:endParaRPr>
            </a:p>
          </p:txBody>
        </p:sp>
      </p:grpSp>
      <p:graphicFrame>
        <p:nvGraphicFramePr>
          <p:cNvPr id="15" name="Diagramme 14">
            <a:extLst>
              <a:ext uri="{FF2B5EF4-FFF2-40B4-BE49-F238E27FC236}">
                <a16:creationId xmlns:a16="http://schemas.microsoft.com/office/drawing/2014/main" id="{0A97B76C-9379-F59A-3BE8-C4FDBCDDF52F}"/>
              </a:ext>
            </a:extLst>
          </p:cNvPr>
          <p:cNvGraphicFramePr/>
          <p:nvPr>
            <p:extLst>
              <p:ext uri="{D42A27DB-BD31-4B8C-83A1-F6EECF244321}">
                <p14:modId xmlns:p14="http://schemas.microsoft.com/office/powerpoint/2010/main" val="170506484"/>
              </p:ext>
            </p:extLst>
          </p:nvPr>
        </p:nvGraphicFramePr>
        <p:xfrm>
          <a:off x="158077" y="1316734"/>
          <a:ext cx="6105168" cy="1479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46891E34-4C09-FF71-3911-6B8CB9B6DA37}"/>
              </a:ext>
            </a:extLst>
          </p:cNvPr>
          <p:cNvSpPr txBox="1"/>
          <p:nvPr/>
        </p:nvSpPr>
        <p:spPr>
          <a:xfrm>
            <a:off x="6568366" y="778873"/>
            <a:ext cx="6096000" cy="244682"/>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1100"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Concernant les </a:t>
            </a:r>
            <a:r>
              <a:rPr lang="fr-CA" sz="1100" b="1"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entretiens bénéficiaires et les observations d’actions </a:t>
            </a:r>
            <a:r>
              <a:rPr lang="fr-CA" sz="1100" kern="1600" dirty="0">
                <a:solidFill>
                  <a:srgbClr val="434759"/>
                </a:solidFill>
                <a:latin typeface="Corbel" panose="020B0503020204020204" pitchFamily="34" charset="0"/>
                <a:ea typeface="PMingLiU" panose="02020500000000000000" pitchFamily="18" charset="-120"/>
                <a:cs typeface="Times New Roman" panose="02020603050405020304" pitchFamily="18" charset="0"/>
              </a:rPr>
              <a:t>: </a:t>
            </a:r>
          </a:p>
        </p:txBody>
      </p:sp>
      <p:graphicFrame>
        <p:nvGraphicFramePr>
          <p:cNvPr id="9" name="Diagramme 8">
            <a:extLst>
              <a:ext uri="{FF2B5EF4-FFF2-40B4-BE49-F238E27FC236}">
                <a16:creationId xmlns:a16="http://schemas.microsoft.com/office/drawing/2014/main" id="{912EAC21-A9AB-F5C2-AB6B-E8FE05454275}"/>
              </a:ext>
            </a:extLst>
          </p:cNvPr>
          <p:cNvGraphicFramePr/>
          <p:nvPr>
            <p:extLst>
              <p:ext uri="{D42A27DB-BD31-4B8C-83A1-F6EECF244321}">
                <p14:modId xmlns:p14="http://schemas.microsoft.com/office/powerpoint/2010/main" val="1676303716"/>
              </p:ext>
            </p:extLst>
          </p:nvPr>
        </p:nvGraphicFramePr>
        <p:xfrm>
          <a:off x="6568366" y="1187116"/>
          <a:ext cx="5390656" cy="40426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9920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1929C-BB27-FEAB-339F-7C429CF0E6FB}"/>
              </a:ext>
            </a:extLst>
          </p:cNvPr>
          <p:cNvSpPr>
            <a:spLocks noGrp="1"/>
          </p:cNvSpPr>
          <p:nvPr>
            <p:ph type="ctrTitle"/>
          </p:nvPr>
        </p:nvSpPr>
        <p:spPr/>
        <p:txBody>
          <a:bodyPr>
            <a:normAutofit/>
          </a:bodyPr>
          <a:lstStyle/>
          <a:p>
            <a:r>
              <a:rPr lang="fr-CA" sz="32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2.</a:t>
            </a:r>
            <a:r>
              <a:rPr lang="fr-FR" sz="32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Les orientations et objectifs des projets vacances dans les centres sociaux</a:t>
            </a:r>
            <a:endParaRPr lang="fr-FR" sz="3200" dirty="0"/>
          </a:p>
        </p:txBody>
      </p:sp>
    </p:spTree>
    <p:extLst>
      <p:ext uri="{BB962C8B-B14F-4D97-AF65-F5344CB8AC3E}">
        <p14:creationId xmlns:p14="http://schemas.microsoft.com/office/powerpoint/2010/main" val="312537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C43F5BC5-3BFF-BC78-AB17-A5FD77FD1A07}"/>
              </a:ext>
            </a:extLst>
          </p:cNvPr>
          <p:cNvSpPr/>
          <p:nvPr/>
        </p:nvSpPr>
        <p:spPr>
          <a:xfrm>
            <a:off x="10027752" y="1600670"/>
            <a:ext cx="2076891" cy="4406393"/>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15000"/>
              </a:lnSpc>
              <a:buClr>
                <a:srgbClr val="C96372"/>
              </a:buClr>
              <a:buSzPts val="1000"/>
            </a:pPr>
            <a:r>
              <a:rPr lang="fr-CA" sz="900" dirty="0">
                <a:solidFill>
                  <a:schemeClr val="bg2"/>
                </a:solidFill>
              </a:rPr>
              <a:t>A Saint-Jacques de la Lande,</a:t>
            </a:r>
            <a:r>
              <a:rPr lang="fr-FR" sz="900" b="1"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 le projet de vacances n’est pas un axe du projet du CS en cours</a:t>
            </a:r>
            <a:r>
              <a:rPr lang="fr-FR" sz="9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 Le terme « vacances n’apparaît pas». L’objectif à fin 2023, pour la construction du nouveau projet est de l’inscrire comme un des axes d’activité du CS. </a:t>
            </a:r>
            <a:endParaRPr lang="fr-FR" sz="900" dirty="0">
              <a:solidFill>
                <a:schemeClr val="bg2"/>
              </a:solidFill>
              <a:effectLst/>
              <a:latin typeface="GillSans"/>
              <a:ea typeface="Times New Roman" panose="02020603050405020304" pitchFamily="18" charset="0"/>
              <a:cs typeface="Times New Roman" panose="02020603050405020304" pitchFamily="18" charset="0"/>
            </a:endParaRPr>
          </a:p>
          <a:p>
            <a:pPr marL="457200" algn="just">
              <a:lnSpc>
                <a:spcPct val="115000"/>
              </a:lnSpc>
            </a:pPr>
            <a:r>
              <a:rPr lang="fr-FR" sz="9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fr-FR" sz="900" dirty="0">
              <a:solidFill>
                <a:schemeClr val="bg2"/>
              </a:solidFill>
              <a:effectLst/>
              <a:latin typeface="GillSans"/>
              <a:ea typeface="Times New Roman" panose="02020603050405020304" pitchFamily="18" charset="0"/>
              <a:cs typeface="Times New Roman" panose="02020603050405020304" pitchFamily="18" charset="0"/>
            </a:endParaRPr>
          </a:p>
          <a:p>
            <a:pPr lvl="0" algn="just">
              <a:lnSpc>
                <a:spcPct val="115000"/>
              </a:lnSpc>
              <a:buClr>
                <a:srgbClr val="C96372"/>
              </a:buClr>
              <a:buSzPts val="1000"/>
            </a:pPr>
            <a:r>
              <a:rPr lang="fr-FR" sz="9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Par conséquent, </a:t>
            </a:r>
            <a:r>
              <a:rPr lang="fr-FR" sz="900" b="1"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aucune orientation n’est donnée au dispositif. Les séjours de plusieurs jours ne sont pas proposés.</a:t>
            </a:r>
            <a:r>
              <a:rPr lang="fr-FR" sz="9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 Les excursions proposées à la journée </a:t>
            </a:r>
            <a:r>
              <a:rPr lang="fr-FR" sz="900" dirty="0">
                <a:solidFill>
                  <a:schemeClr val="bg2"/>
                </a:solidFill>
                <a:latin typeface="Corbel" panose="020B0503020204020204" pitchFamily="34" charset="0"/>
                <a:ea typeface="Times New Roman" panose="02020603050405020304" pitchFamily="18" charset="0"/>
                <a:cs typeface="Times New Roman" panose="02020603050405020304" pitchFamily="18" charset="0"/>
              </a:rPr>
              <a:t>sont ceux de la </a:t>
            </a:r>
            <a:r>
              <a:rPr lang="fr-FR" sz="900" dirty="0">
                <a:solidFill>
                  <a:schemeClr val="bg2"/>
                </a:solidFill>
                <a:effectLst/>
                <a:latin typeface="Corbel" panose="020B0503020204020204" pitchFamily="34" charset="0"/>
                <a:ea typeface="Times New Roman" panose="02020603050405020304" pitchFamily="18" charset="0"/>
                <a:cs typeface="Times New Roman" panose="02020603050405020304" pitchFamily="18" charset="0"/>
              </a:rPr>
              <a:t>CAF en priorité. L’ANCV a uniquement été utilisé 2 fois en 2015. La CESF en était la professionnelle responsable. Depuis, il a été arrêté à cause du manque de temps investi sur le sujet, au regard de l’activité générale du Centre. L’épargne bonifiée qui concernait 10 à 20 familles par an a été abandonné en 2023,  le choix de la direction a été de prioriser les ateliers sociolinguistiques pris en charge par la CESF.</a:t>
            </a:r>
            <a:r>
              <a:rPr lang="fr-CA" sz="900" dirty="0">
                <a:solidFill>
                  <a:schemeClr val="bg2"/>
                </a:solidFill>
              </a:rPr>
              <a:t> </a:t>
            </a:r>
          </a:p>
        </p:txBody>
      </p:sp>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2" y="388851"/>
            <a:ext cx="10515600" cy="1325563"/>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000" b="1" cap="all" dirty="0">
                <a:solidFill>
                  <a:srgbClr val="595959"/>
                </a:solidFill>
                <a:ea typeface="PMingLiU" panose="02020500000000000000" pitchFamily="18" charset="-120"/>
                <a:cs typeface="Times New Roman" panose="02020603050405020304" pitchFamily="18" charset="0"/>
              </a:rPr>
              <a:t>2</a:t>
            </a:r>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Les orientations et objectifs des projets vacances dans les centres sociaux</a:t>
            </a: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r>
              <a:rPr lang="fr-FR" sz="1400" b="1" cap="small" dirty="0">
                <a:solidFill>
                  <a:srgbClr val="C96372"/>
                </a:solidFill>
                <a:ea typeface="PMingLiU" panose="02020500000000000000" pitchFamily="18" charset="-120"/>
                <a:cs typeface="Times New Roman" panose="02020603050405020304" pitchFamily="18" charset="0"/>
              </a:rPr>
              <a:t>2</a:t>
            </a:r>
            <a:r>
              <a:rPr kumimoji="0" lang="fr-FR" sz="1400" b="1" i="0" u="none" strike="noStrike" kern="1200" cap="small" spc="0" normalizeH="0" baseline="0" noProof="0" dirty="0">
                <a:ln>
                  <a:noFill/>
                </a:ln>
                <a:solidFill>
                  <a:srgbClr val="C96372"/>
                </a:solidFill>
                <a:effectLst/>
                <a:uLnTx/>
                <a:uFillTx/>
                <a:latin typeface="Corbel" panose="020B0503020204020204" pitchFamily="34" charset="0"/>
                <a:ea typeface="PMingLiU" panose="02020500000000000000" pitchFamily="18" charset="-120"/>
                <a:cs typeface="Times New Roman" panose="02020603050405020304" pitchFamily="18" charset="0"/>
              </a:rPr>
              <a:t>.1 Des stades d’avancement de la réflexion hétérogènes sur le droit aux vacances</a:t>
            </a:r>
            <a:br>
              <a:rPr kumimoji="0" lang="fr-FR" sz="1400" b="1" i="0" u="none" strike="noStrike" kern="1200" cap="small" spc="0" normalizeH="0" baseline="0" noProof="0" dirty="0">
                <a:ln>
                  <a:noFill/>
                </a:ln>
                <a:solidFill>
                  <a:srgbClr val="C96372"/>
                </a:solidFill>
                <a:effectLst/>
                <a:uLnTx/>
                <a:uFillTx/>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2" y="1284005"/>
            <a:ext cx="8202814" cy="5172128"/>
          </a:xfrm>
        </p:spPr>
        <p:txBody>
          <a:bodyPr/>
          <a:lstStyle/>
          <a:p>
            <a:pPr marL="0" indent="0">
              <a:buNone/>
            </a:pPr>
            <a:r>
              <a:rPr lang="fr-CA" sz="1400" b="1" i="1" kern="1600" dirty="0">
                <a:solidFill>
                  <a:schemeClr val="accent6"/>
                </a:solidFill>
                <a:effectLst/>
                <a:latin typeface="Corbel" panose="020B0503020204020204" pitchFamily="34" charset="0"/>
                <a:ea typeface="PMingLiU" panose="02020500000000000000" pitchFamily="18" charset="-120"/>
                <a:cs typeface="Times New Roman" panose="02020603050405020304" pitchFamily="18" charset="0"/>
              </a:rPr>
              <a:t>Une inscription dans les projets sociaux et familles des centres très hétérogène </a:t>
            </a:r>
          </a:p>
          <a:p>
            <a:pPr marL="0" indent="0">
              <a:buNone/>
            </a:pPr>
            <a:endParaRPr lang="fr-CA" sz="1100" b="1" i="1" kern="1600" dirty="0">
              <a:solidFill>
                <a:schemeClr val="accent6"/>
              </a:solidFill>
              <a:ea typeface="PMingLiU" panose="02020500000000000000" pitchFamily="18" charset="-120"/>
              <a:cs typeface="Times New Roman" panose="02020603050405020304" pitchFamily="18" charset="0"/>
            </a:endParaRPr>
          </a:p>
          <a:p>
            <a:pPr marL="0" inden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7</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grpSp>
        <p:nvGrpSpPr>
          <p:cNvPr id="6" name="Groupe 5">
            <a:extLst>
              <a:ext uri="{FF2B5EF4-FFF2-40B4-BE49-F238E27FC236}">
                <a16:creationId xmlns:a16="http://schemas.microsoft.com/office/drawing/2014/main" id="{70807B03-9520-D4CB-3923-65549282E9A0}"/>
              </a:ext>
            </a:extLst>
          </p:cNvPr>
          <p:cNvGrpSpPr/>
          <p:nvPr/>
        </p:nvGrpSpPr>
        <p:grpSpPr>
          <a:xfrm>
            <a:off x="6096001" y="1192114"/>
            <a:ext cx="5891915" cy="4863541"/>
            <a:chOff x="7105642" y="660818"/>
            <a:chExt cx="3652808" cy="2768183"/>
          </a:xfrm>
        </p:grpSpPr>
        <p:sp>
          <p:nvSpPr>
            <p:cNvPr id="7" name="Rectangle : coins arrondis 6">
              <a:extLst>
                <a:ext uri="{FF2B5EF4-FFF2-40B4-BE49-F238E27FC236}">
                  <a16:creationId xmlns:a16="http://schemas.microsoft.com/office/drawing/2014/main" id="{F0A36C0A-8285-D467-220C-25249B117D42}"/>
                </a:ext>
              </a:extLst>
            </p:cNvPr>
            <p:cNvSpPr/>
            <p:nvPr/>
          </p:nvSpPr>
          <p:spPr>
            <a:xfrm>
              <a:off x="7105642" y="893356"/>
              <a:ext cx="2365199" cy="253564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dirty="0">
                  <a:solidFill>
                    <a:schemeClr val="bg2"/>
                  </a:solidFill>
                </a:rPr>
                <a:t>Le Centre Social  Christiane Faure a travaillé sur les projets vacances en identifiant : </a:t>
              </a:r>
            </a:p>
            <a:p>
              <a:pPr marL="171450" indent="-171450" algn="just">
                <a:buFont typeface="Wingdings" panose="05000000000000000000" pitchFamily="2" charset="2"/>
                <a:buChar char="§"/>
              </a:pPr>
              <a:r>
                <a:rPr lang="fr-CA" sz="900" b="1" dirty="0">
                  <a:solidFill>
                    <a:schemeClr val="bg2"/>
                  </a:solidFill>
                </a:rPr>
                <a:t>Les profils des personnes </a:t>
              </a:r>
              <a:r>
                <a:rPr lang="fr-CA" sz="900" dirty="0">
                  <a:solidFill>
                    <a:schemeClr val="bg2"/>
                  </a:solidFill>
                </a:rPr>
                <a:t>prenant contact avec le Centre et leurs différentes problématiques et besoins : des personnes seules n’osant pas partir ou ne pouvant se le permettre financièrement, des familles en grande précarités jamais parties pour des raisons économiques et culturelles, des familles monoparentales en recherche de répit et d’entraide, des familles acculturées aux vacances mais avec un besoin de « coup de pouce » pour financer le projet. </a:t>
              </a:r>
            </a:p>
            <a:p>
              <a:pPr marL="171450" indent="-171450" algn="just">
                <a:buFont typeface="Wingdings" panose="05000000000000000000" pitchFamily="2" charset="2"/>
                <a:buChar char="§"/>
              </a:pPr>
              <a:r>
                <a:rPr lang="fr-CA" sz="900" b="1" dirty="0">
                  <a:solidFill>
                    <a:schemeClr val="bg2"/>
                  </a:solidFill>
                </a:rPr>
                <a:t>Les objectifs et ambitions du projet de vacances </a:t>
              </a:r>
              <a:r>
                <a:rPr lang="fr-CA" sz="900" dirty="0">
                  <a:solidFill>
                    <a:schemeClr val="bg2"/>
                  </a:solidFill>
                </a:rPr>
                <a:t>: en répondant à la question « Pourquoi accompagnons-nous des projets vacances ? Quels intérêts ? » et en rappelant les valeurs d’autonomie, d’estime de soi, d’appartenance à la société, de défense d’une société plus juste et solidaire et d’éducation populaire</a:t>
              </a:r>
            </a:p>
            <a:p>
              <a:pPr marL="171450" indent="-171450" algn="just">
                <a:buFont typeface="Wingdings" panose="05000000000000000000" pitchFamily="2" charset="2"/>
                <a:buChar char="§"/>
              </a:pPr>
              <a:r>
                <a:rPr lang="fr-CA" sz="900" dirty="0">
                  <a:solidFill>
                    <a:schemeClr val="bg2"/>
                  </a:solidFill>
                </a:rPr>
                <a:t> </a:t>
              </a:r>
              <a:r>
                <a:rPr lang="fr-CA" sz="900" b="1" dirty="0">
                  <a:solidFill>
                    <a:schemeClr val="bg2"/>
                  </a:solidFill>
                </a:rPr>
                <a:t>La démarche concrète de mise en œuvre du projet</a:t>
              </a:r>
              <a:r>
                <a:rPr lang="fr-CA" sz="900" dirty="0">
                  <a:solidFill>
                    <a:schemeClr val="bg2"/>
                  </a:solidFill>
                </a:rPr>
                <a:t>, en associant aux ambitions des objectifs généraux et opérationnelles, des modalités de mise en œuvre et des éléments de posture professionnelle (</a:t>
              </a:r>
              <a:r>
                <a:rPr lang="fr-CA" sz="900" i="1" dirty="0">
                  <a:solidFill>
                    <a:schemeClr val="bg2"/>
                  </a:solidFill>
                </a:rPr>
                <a:t>par ex: « libérer la parole, écouter y compris les non-dits »)</a:t>
              </a:r>
            </a:p>
            <a:p>
              <a:pPr marL="171450" indent="-171450" algn="just">
                <a:buFont typeface="Wingdings" panose="05000000000000000000" pitchFamily="2" charset="2"/>
                <a:buChar char="§"/>
              </a:pPr>
              <a:r>
                <a:rPr lang="fr-CA" sz="900" b="1" dirty="0">
                  <a:solidFill>
                    <a:schemeClr val="bg2"/>
                  </a:solidFill>
                </a:rPr>
                <a:t>Les étapes de mise en œuvre du parcours d’accompagnement </a:t>
              </a:r>
              <a:r>
                <a:rPr lang="fr-CA" sz="900" i="1" dirty="0">
                  <a:solidFill>
                    <a:schemeClr val="bg2"/>
                  </a:solidFill>
                </a:rPr>
                <a:t>: </a:t>
              </a:r>
              <a:r>
                <a:rPr lang="fr-CA" sz="900" dirty="0">
                  <a:solidFill>
                    <a:schemeClr val="bg2"/>
                  </a:solidFill>
                </a:rPr>
                <a:t>identifier des besoins, planifier et organiser, préparer le départ, créer une dynamique collective, accompagner / animer et suivre les projets, faire le bilan. Également des outils spécifiques sont mis à disposition des publics sous la forme de 6 « valises » , modes d’emploi pédagogiques des vacances et de leurs étapes clés.</a:t>
              </a:r>
            </a:p>
            <a:p>
              <a:pPr marL="171450" indent="-171450" algn="just">
                <a:buFont typeface="Wingdings" panose="05000000000000000000" pitchFamily="2" charset="2"/>
                <a:buChar char="§"/>
              </a:pPr>
              <a:r>
                <a:rPr lang="fr-CA" sz="900" b="1" dirty="0">
                  <a:solidFill>
                    <a:schemeClr val="bg2"/>
                  </a:solidFill>
                </a:rPr>
                <a:t>Le rappel des différents partenaires impliqués </a:t>
              </a:r>
              <a:r>
                <a:rPr lang="fr-CA" sz="900" dirty="0">
                  <a:solidFill>
                    <a:schemeClr val="bg2"/>
                  </a:solidFill>
                </a:rPr>
                <a:t>dans la démarche</a:t>
              </a:r>
            </a:p>
            <a:p>
              <a:pPr marL="171450" indent="-171450" algn="just">
                <a:buFont typeface="Wingdings" panose="05000000000000000000" pitchFamily="2" charset="2"/>
                <a:buChar char="§"/>
              </a:pPr>
              <a:r>
                <a:rPr lang="fr-CA" sz="900" b="1" dirty="0">
                  <a:solidFill>
                    <a:schemeClr val="bg2"/>
                  </a:solidFill>
                </a:rPr>
                <a:t>L’évaluation du projet</a:t>
              </a:r>
              <a:r>
                <a:rPr lang="fr-CA" sz="900" dirty="0">
                  <a:solidFill>
                    <a:schemeClr val="bg2"/>
                  </a:solidFill>
                </a:rPr>
                <a:t>, avec des indicateurs de réussite et les outils d’évaluation utilisés (CR des rencontres, agenda des équipes, conventions, etc.)</a:t>
              </a:r>
            </a:p>
          </p:txBody>
        </p:sp>
        <p:sp>
          <p:nvSpPr>
            <p:cNvPr id="8" name="Ellipse 7">
              <a:extLst>
                <a:ext uri="{FF2B5EF4-FFF2-40B4-BE49-F238E27FC236}">
                  <a16:creationId xmlns:a16="http://schemas.microsoft.com/office/drawing/2014/main" id="{EE090ADB-9B9B-958A-CD99-72049D314C99}"/>
                </a:ext>
              </a:extLst>
            </p:cNvPr>
            <p:cNvSpPr/>
            <p:nvPr/>
          </p:nvSpPr>
          <p:spPr>
            <a:xfrm>
              <a:off x="7817873" y="660818"/>
              <a:ext cx="2940577" cy="21907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Deux cas de stades d’avancement de la réflexion fortement opposés : La Rochelle et Saint-Jacques-de-la-Lande</a:t>
              </a:r>
              <a:endParaRPr lang="fr-FR" sz="1000" dirty="0"/>
            </a:p>
          </p:txBody>
        </p:sp>
      </p:grpSp>
      <p:sp>
        <p:nvSpPr>
          <p:cNvPr id="10" name="ZoneTexte 9">
            <a:extLst>
              <a:ext uri="{FF2B5EF4-FFF2-40B4-BE49-F238E27FC236}">
                <a16:creationId xmlns:a16="http://schemas.microsoft.com/office/drawing/2014/main" id="{28340F87-A37D-D3C8-4D42-DC7FA5CA258F}"/>
              </a:ext>
            </a:extLst>
          </p:cNvPr>
          <p:cNvSpPr txBox="1"/>
          <p:nvPr/>
        </p:nvSpPr>
        <p:spPr>
          <a:xfrm>
            <a:off x="609602" y="1529958"/>
            <a:ext cx="5369672" cy="4385816"/>
          </a:xfrm>
          <a:prstGeom prst="rect">
            <a:avLst/>
          </a:prstGeom>
          <a:noFill/>
        </p:spPr>
        <p:txBody>
          <a:bodyPr wrap="square">
            <a:spAutoFit/>
          </a:bodyPr>
          <a:lstStyle/>
          <a:p>
            <a:pPr marL="0" indent="0" algn="just">
              <a:buNone/>
            </a:pPr>
            <a:r>
              <a:rPr lang="fr-CA" sz="1100" kern="1600" dirty="0">
                <a:solidFill>
                  <a:schemeClr val="bg2"/>
                </a:solidFill>
                <a:ea typeface="PMingLiU" panose="02020500000000000000" pitchFamily="18" charset="-120"/>
                <a:cs typeface="Times New Roman" panose="02020603050405020304" pitchFamily="18" charset="0"/>
              </a:rPr>
              <a:t>La formalisation des projets-vacances dans les centres sociaux est inégale et témoigne de différents stades d’avancement de la réflexion sur le droit aux vacances ainsi que des ambitions données à ce dispositif. Plusieurs pratiques sont repérées </a:t>
            </a:r>
            <a:r>
              <a:rPr lang="fr-CA" sz="1000" i="1" kern="1600" dirty="0">
                <a:solidFill>
                  <a:schemeClr val="accent2"/>
                </a:solidFill>
                <a:ea typeface="PMingLiU" panose="02020500000000000000" pitchFamily="18" charset="-120"/>
                <a:cs typeface="Times New Roman" panose="02020603050405020304" pitchFamily="18" charset="0"/>
              </a:rPr>
              <a:t>(la répartition précise de l’échantillon étant délicate à estimer, les projets des Centres demandés n’ayant pas tous été fournis)</a:t>
            </a:r>
            <a:r>
              <a:rPr lang="fr-CA" sz="1100" kern="1600" dirty="0">
                <a:solidFill>
                  <a:schemeClr val="bg2"/>
                </a:solidFill>
                <a:ea typeface="PMingLiU" panose="02020500000000000000" pitchFamily="18" charset="-120"/>
                <a:cs typeface="Times New Roman" panose="02020603050405020304" pitchFamily="18" charset="0"/>
              </a:rPr>
              <a:t>  :</a:t>
            </a:r>
          </a:p>
          <a:p>
            <a:pPr marL="0" indent="0" algn="just">
              <a:buNone/>
            </a:pPr>
            <a:endParaRPr lang="fr-CA" sz="1100" kern="1600" dirty="0">
              <a:solidFill>
                <a:schemeClr val="bg2"/>
              </a:solidFill>
              <a:ea typeface="PMingLiU" panose="02020500000000000000" pitchFamily="18" charset="-120"/>
              <a:cs typeface="Times New Roman" panose="02020603050405020304" pitchFamily="18" charset="0"/>
            </a:endParaRPr>
          </a:p>
          <a:p>
            <a:pPr marL="171450" indent="-171450" algn="just">
              <a:spcBef>
                <a:spcPts val="600"/>
              </a:spcBef>
              <a:buClr>
                <a:schemeClr val="accent2"/>
              </a:buClr>
              <a:buFont typeface="Wingdings" panose="05000000000000000000" pitchFamily="2" charset="2"/>
              <a:buChar char="Ä"/>
            </a:pPr>
            <a:r>
              <a:rPr lang="fr-CA" sz="1100" b="1" kern="1600" dirty="0">
                <a:solidFill>
                  <a:schemeClr val="bg2"/>
                </a:solidFill>
                <a:ea typeface="PMingLiU" panose="02020500000000000000" pitchFamily="18" charset="-120"/>
                <a:cs typeface="Times New Roman" panose="02020603050405020304" pitchFamily="18" charset="0"/>
              </a:rPr>
              <a:t>Une absence de formalisation </a:t>
            </a:r>
            <a:r>
              <a:rPr lang="fr-CA" sz="1100" kern="1600" dirty="0">
                <a:solidFill>
                  <a:schemeClr val="bg2"/>
                </a:solidFill>
                <a:ea typeface="PMingLiU" panose="02020500000000000000" pitchFamily="18" charset="-120"/>
                <a:cs typeface="Times New Roman" panose="02020603050405020304" pitchFamily="18" charset="0"/>
              </a:rPr>
              <a:t>: Pour la majorité des centres, les « séjours vacances » ou « projets de vacances » sont simplement mentionnés dans les projets sociaux ou familles des centres, parfois dans la partie « accès aux droits » ou « activités familiales ». Ils sont cités au côté d’autres activités comme les sorties à la journée, les loisirs, etc. Dans quelques cas, les projets n’apparaissent pas dans le projet social mais apparaitront dans le prochain. Dans ces cas et le plus souvent, ils ne constituent pas un sujet majeur pour les centres sociaux. </a:t>
            </a:r>
          </a:p>
          <a:p>
            <a:pPr marL="171450" indent="-171450" algn="just">
              <a:spcBef>
                <a:spcPts val="600"/>
              </a:spcBef>
              <a:buClr>
                <a:schemeClr val="accent2"/>
              </a:buClr>
              <a:buFont typeface="Wingdings" panose="05000000000000000000" pitchFamily="2" charset="2"/>
              <a:buChar char="Ä"/>
            </a:pPr>
            <a:r>
              <a:rPr lang="fr-CA" sz="1100" b="1" kern="1600" dirty="0">
                <a:solidFill>
                  <a:schemeClr val="bg2"/>
                </a:solidFill>
                <a:ea typeface="PMingLiU" panose="02020500000000000000" pitchFamily="18" charset="-120"/>
                <a:cs typeface="Times New Roman" panose="02020603050405020304" pitchFamily="18" charset="0"/>
              </a:rPr>
              <a:t>Dans plusieurs centres</a:t>
            </a:r>
            <a:r>
              <a:rPr lang="fr-CA" sz="1100" kern="1600" dirty="0">
                <a:solidFill>
                  <a:schemeClr val="bg2"/>
                </a:solidFill>
                <a:ea typeface="PMingLiU" panose="02020500000000000000" pitchFamily="18" charset="-120"/>
                <a:cs typeface="Times New Roman" panose="02020603050405020304" pitchFamily="18" charset="0"/>
              </a:rPr>
              <a:t>, </a:t>
            </a:r>
            <a:r>
              <a:rPr lang="fr-CA" sz="1100" b="1" kern="1600" dirty="0">
                <a:solidFill>
                  <a:schemeClr val="bg2"/>
                </a:solidFill>
                <a:ea typeface="PMingLiU" panose="02020500000000000000" pitchFamily="18" charset="-120"/>
                <a:cs typeface="Times New Roman" panose="02020603050405020304" pitchFamily="18" charset="0"/>
              </a:rPr>
              <a:t>les projets-vacances sont déclinés dans les orientations comme un axe important</a:t>
            </a:r>
            <a:r>
              <a:rPr lang="fr-CA" sz="1100" kern="1600" dirty="0">
                <a:solidFill>
                  <a:schemeClr val="bg2"/>
                </a:solidFill>
                <a:ea typeface="PMingLiU" panose="02020500000000000000" pitchFamily="18" charset="-120"/>
                <a:cs typeface="Times New Roman" panose="02020603050405020304" pitchFamily="18" charset="0"/>
              </a:rPr>
              <a:t> pour renforcer les compétences parentales ou le mieux-vivre et le répit, en rappelant la démarche de participation active requise pour préparer le séjour et dans son déroulement. Par exemple, à Salindres, les projets-vacances sont inscrit à l’orientation n°3, comme un moyen de renforcer les compétences parentales, c’est-à-dire « la capacité de faire des choses en famille avec ses propres enfants ». Le projet est une occasion de  « construire avec les parents des temps familiaux ».</a:t>
            </a:r>
          </a:p>
          <a:p>
            <a:pPr marL="171450" indent="-171450" algn="just">
              <a:spcBef>
                <a:spcPts val="600"/>
              </a:spcBef>
              <a:buClr>
                <a:schemeClr val="accent2"/>
              </a:buClr>
              <a:buFont typeface="Wingdings" panose="05000000000000000000" pitchFamily="2" charset="2"/>
              <a:buChar char="Ä"/>
            </a:pPr>
            <a:r>
              <a:rPr lang="fr-CA" sz="1100" b="1" kern="1600" dirty="0">
                <a:solidFill>
                  <a:schemeClr val="bg2"/>
                </a:solidFill>
                <a:ea typeface="PMingLiU" panose="02020500000000000000" pitchFamily="18" charset="-120"/>
                <a:cs typeface="Times New Roman" panose="02020603050405020304" pitchFamily="18" charset="0"/>
              </a:rPr>
              <a:t>Enfin, certains centres, de façon minoritaire, ont travaillé le sujet de manière plus précise et se sont fixés un cadre et des moyens spécifiques</a:t>
            </a:r>
            <a:r>
              <a:rPr lang="fr-CA" sz="1100" kern="1600" dirty="0">
                <a:solidFill>
                  <a:schemeClr val="bg2"/>
                </a:solidFill>
                <a:ea typeface="PMingLiU" panose="02020500000000000000" pitchFamily="18" charset="-120"/>
                <a:cs typeface="Times New Roman" panose="02020603050405020304" pitchFamily="18" charset="0"/>
              </a:rPr>
              <a:t>. C’est le cas en particulier de la Rochelle, qui a constitué un document-cadre fixant les ambitions du projet, ses finalités, ses modalités, un calendrier de mise en œuvre et une évaluation du projet. </a:t>
            </a:r>
          </a:p>
          <a:p>
            <a:pPr marL="171450" indent="-171450" algn="just">
              <a:buClr>
                <a:schemeClr val="accent2"/>
              </a:buClr>
              <a:buFont typeface="Wingdings" panose="05000000000000000000" pitchFamily="2" charset="2"/>
              <a:buChar char="Ä"/>
            </a:pPr>
            <a:endParaRPr lang="fr-CA" sz="1100" kern="1600" dirty="0">
              <a:solidFill>
                <a:schemeClr val="bg2"/>
              </a:solidFill>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6445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62709" y="471096"/>
            <a:ext cx="10845800" cy="5172128"/>
          </a:xfrm>
        </p:spPr>
        <p:txBody>
          <a:bodyPr/>
          <a:lstStyle/>
          <a:p>
            <a:pPr marL="0" indent="0">
              <a:buNone/>
            </a:pPr>
            <a:r>
              <a:rPr lang="fr-CA" sz="1400" b="1" i="1" kern="1600" dirty="0">
                <a:solidFill>
                  <a:schemeClr val="accent6"/>
                </a:solidFill>
                <a:effectLst/>
                <a:latin typeface="Corbel" panose="020B0503020204020204" pitchFamily="34" charset="0"/>
                <a:ea typeface="PMingLiU" panose="02020500000000000000" pitchFamily="18" charset="-120"/>
                <a:cs typeface="Times New Roman" panose="02020603050405020304" pitchFamily="18" charset="0"/>
              </a:rPr>
              <a:t>Un dispositif fortement « perso-dépendant », limitant le degré de formalisation des orientations</a:t>
            </a:r>
          </a:p>
          <a:p>
            <a:pPr marL="0" indent="0" algn="just">
              <a:lnSpc>
                <a:spcPct val="107000"/>
              </a:lnSpc>
              <a:spcBef>
                <a:spcPts val="600"/>
              </a:spcBef>
              <a:spcAft>
                <a:spcPts val="1400"/>
              </a:spcAft>
              <a:buNone/>
            </a:pPr>
            <a:r>
              <a:rPr lang="fr-FR" sz="1100" dirty="0">
                <a:solidFill>
                  <a:srgbClr val="000000"/>
                </a:solidFill>
                <a:ea typeface="Calibri" panose="020F0502020204030204" pitchFamily="34" charset="0"/>
                <a:cs typeface="Times New Roman" panose="02020603050405020304" pitchFamily="18" charset="0"/>
              </a:rPr>
              <a:t>Hormis quelques cas spécifiques, identifiés comme des bonnes pratiques, </a:t>
            </a:r>
            <a:r>
              <a:rPr lang="fr-FR" sz="1100" b="1" dirty="0">
                <a:solidFill>
                  <a:srgbClr val="000000"/>
                </a:solidFill>
                <a:ea typeface="Calibri" panose="020F0502020204030204" pitchFamily="34" charset="0"/>
                <a:cs typeface="Times New Roman" panose="02020603050405020304" pitchFamily="18" charset="0"/>
              </a:rPr>
              <a:t>le dispositif est très « </a:t>
            </a:r>
            <a:r>
              <a:rPr lang="fr-FR" sz="1100" b="1"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incarné » par une personne référente</a:t>
            </a:r>
            <a:r>
              <a:rPr lang="fr-FR" sz="1100" b="1" dirty="0">
                <a:solidFill>
                  <a:srgbClr val="000000"/>
                </a:solidFill>
                <a:ea typeface="Calibri" panose="020F0502020204030204" pitchFamily="34" charset="0"/>
                <a:cs typeface="Times New Roman" panose="02020603050405020304" pitchFamily="18" charset="0"/>
              </a:rPr>
              <a:t>, </a:t>
            </a:r>
            <a:r>
              <a:rPr lang="fr-FR" sz="1100" dirty="0">
                <a:solidFill>
                  <a:srgbClr val="000000"/>
                </a:solidFill>
                <a:ea typeface="Calibri" panose="020F0502020204030204" pitchFamily="34" charset="0"/>
                <a:cs typeface="Times New Roman" panose="02020603050405020304" pitchFamily="18" charset="0"/>
              </a:rPr>
              <a:t>souvent présente de longue date dans la structure et maîtrisant parfaitement le dossier. Ainsi, la perception des référents sur l’importance du droit aux vacances ainsi que leur investissement sur le sujet impactent fortement le niveau général d’engagement du centre sur la thématique vacances. Sans formalisation et cadre partagé au niveau de la structure, cette thématique se retrouve « à la main » du référent qui peut proposer de nouvelles actions ou en limiter la portée, selon les priorités en cours dans le Centre Social. Un risque de « surinvestissement » est également repéré par les professionnels en charge du sujet qui s’investissent émotionnellement, en accompagnant certaines familles ou personnes depuis des années. </a:t>
            </a:r>
          </a:p>
          <a:p>
            <a:pPr marL="0" indent="0" algn="just">
              <a:lnSpc>
                <a:spcPct val="107000"/>
              </a:lnSpc>
              <a:spcBef>
                <a:spcPts val="600"/>
              </a:spcBef>
              <a:spcAft>
                <a:spcPts val="1400"/>
              </a:spcAft>
              <a:buNone/>
            </a:pP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1400"/>
              </a:spcAft>
              <a:buNone/>
            </a:pPr>
            <a:endParaRPr lang="fr-FR" sz="1100" dirty="0">
              <a:solidFill>
                <a:srgbClr val="000000"/>
              </a:solidFill>
              <a:ea typeface="Calibri" panose="020F0502020204030204" pitchFamily="34" charset="0"/>
              <a:cs typeface="Times New Roman" panose="02020603050405020304" pitchFamily="18" charset="0"/>
            </a:endParaRPr>
          </a:p>
          <a:p>
            <a:pPr marL="0" indent="0" algn="just">
              <a:lnSpc>
                <a:spcPct val="107000"/>
              </a:lnSpc>
              <a:spcBef>
                <a:spcPts val="600"/>
              </a:spcBef>
              <a:spcAft>
                <a:spcPts val="1400"/>
              </a:spcAft>
              <a:buNone/>
            </a:pP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1400"/>
              </a:spcAft>
              <a:buNone/>
            </a:pPr>
            <a:endParaRPr lang="fr-FR" sz="1100" dirty="0">
              <a:solidFill>
                <a:srgbClr val="000000"/>
              </a:solidFill>
              <a:ea typeface="Calibri" panose="020F0502020204030204" pitchFamily="34" charset="0"/>
              <a:cs typeface="Times New Roman" panose="02020603050405020304" pitchFamily="18" charset="0"/>
            </a:endParaRPr>
          </a:p>
          <a:p>
            <a:pPr marL="0" indent="0" algn="just">
              <a:lnSpc>
                <a:spcPct val="107000"/>
              </a:lnSpc>
              <a:spcBef>
                <a:spcPts val="600"/>
              </a:spcBef>
              <a:spcAft>
                <a:spcPts val="1400"/>
              </a:spcAft>
              <a:buNone/>
            </a:pPr>
            <a:endPar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1400"/>
              </a:spcAft>
              <a:buNone/>
            </a:pPr>
            <a:endParaRPr lang="fr-FR" sz="1100" dirty="0">
              <a:solidFill>
                <a:srgbClr val="000000"/>
              </a:solidFill>
              <a:ea typeface="Calibri" panose="020F0502020204030204" pitchFamily="34" charset="0"/>
              <a:cs typeface="Times New Roman" panose="02020603050405020304" pitchFamily="18" charset="0"/>
            </a:endParaRPr>
          </a:p>
          <a:p>
            <a:pPr marL="0" indent="0">
              <a:buNone/>
            </a:pPr>
            <a:endParaRPr lang="fr-FR" sz="1400" b="1" cap="small" dirty="0">
              <a:solidFill>
                <a:srgbClr val="C96372"/>
              </a:solidFill>
              <a:ea typeface="PMingLiU" panose="02020500000000000000" pitchFamily="18" charset="-120"/>
              <a:cs typeface="Times New Roman" panose="02020603050405020304" pitchFamily="18" charset="0"/>
            </a:endParaRPr>
          </a:p>
          <a:p>
            <a:pPr marL="0" inden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8</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6" name="Organigramme : Délai 5">
            <a:extLst>
              <a:ext uri="{FF2B5EF4-FFF2-40B4-BE49-F238E27FC236}">
                <a16:creationId xmlns:a16="http://schemas.microsoft.com/office/drawing/2014/main" id="{8D9038E5-45E3-05E7-5D4F-61083B51BCC5}"/>
              </a:ext>
            </a:extLst>
          </p:cNvPr>
          <p:cNvSpPr/>
          <p:nvPr/>
        </p:nvSpPr>
        <p:spPr>
          <a:xfrm>
            <a:off x="0" y="0"/>
            <a:ext cx="581891" cy="544946"/>
          </a:xfrm>
          <a:prstGeom prst="flowChartDelay">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dirty="0"/>
              <a:t>2</a:t>
            </a:r>
            <a:endParaRPr lang="fr-FR" sz="2000" dirty="0"/>
          </a:p>
        </p:txBody>
      </p:sp>
      <p:grpSp>
        <p:nvGrpSpPr>
          <p:cNvPr id="7" name="Groupe 6">
            <a:extLst>
              <a:ext uri="{FF2B5EF4-FFF2-40B4-BE49-F238E27FC236}">
                <a16:creationId xmlns:a16="http://schemas.microsoft.com/office/drawing/2014/main" id="{7100F26C-D0F4-2BCC-5470-F9F612B8E9CE}"/>
              </a:ext>
            </a:extLst>
          </p:cNvPr>
          <p:cNvGrpSpPr/>
          <p:nvPr/>
        </p:nvGrpSpPr>
        <p:grpSpPr>
          <a:xfrm>
            <a:off x="468745" y="110877"/>
            <a:ext cx="618837" cy="360219"/>
            <a:chOff x="905163" y="3186544"/>
            <a:chExt cx="618837" cy="360219"/>
          </a:xfrm>
        </p:grpSpPr>
        <p:sp>
          <p:nvSpPr>
            <p:cNvPr id="8" name="Organigramme : Connecteur 7">
              <a:extLst>
                <a:ext uri="{FF2B5EF4-FFF2-40B4-BE49-F238E27FC236}">
                  <a16:creationId xmlns:a16="http://schemas.microsoft.com/office/drawing/2014/main" id="{3AAF1143-DF8F-6799-263B-495DB49FA47E}"/>
                </a:ext>
              </a:extLst>
            </p:cNvPr>
            <p:cNvSpPr/>
            <p:nvPr/>
          </p:nvSpPr>
          <p:spPr>
            <a:xfrm>
              <a:off x="905163" y="3186544"/>
              <a:ext cx="387928" cy="360219"/>
            </a:xfrm>
            <a:prstGeom prst="flowChartConnector">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9" name="ZoneTexte 8">
              <a:extLst>
                <a:ext uri="{FF2B5EF4-FFF2-40B4-BE49-F238E27FC236}">
                  <a16:creationId xmlns:a16="http://schemas.microsoft.com/office/drawing/2014/main" id="{77CB897D-E68B-140F-D060-277B12519D0A}"/>
                </a:ext>
              </a:extLst>
            </p:cNvPr>
            <p:cNvSpPr txBox="1"/>
            <p:nvPr/>
          </p:nvSpPr>
          <p:spPr>
            <a:xfrm>
              <a:off x="905163" y="3186544"/>
              <a:ext cx="618837" cy="307777"/>
            </a:xfrm>
            <a:prstGeom prst="rect">
              <a:avLst/>
            </a:prstGeom>
            <a:noFill/>
          </p:spPr>
          <p:txBody>
            <a:bodyPr wrap="square" rtlCol="0">
              <a:spAutoFit/>
            </a:bodyPr>
            <a:lstStyle/>
            <a:p>
              <a:r>
                <a:rPr lang="fr-CA" sz="1400" dirty="0">
                  <a:solidFill>
                    <a:schemeClr val="bg1"/>
                  </a:solidFill>
                </a:rPr>
                <a:t>2.1</a:t>
              </a:r>
              <a:endParaRPr lang="fr-FR" sz="1400" dirty="0">
                <a:solidFill>
                  <a:schemeClr val="bg1"/>
                </a:solidFill>
              </a:endParaRPr>
            </a:p>
          </p:txBody>
        </p:sp>
      </p:grpSp>
      <p:grpSp>
        <p:nvGrpSpPr>
          <p:cNvPr id="2" name="Groupe 1">
            <a:extLst>
              <a:ext uri="{FF2B5EF4-FFF2-40B4-BE49-F238E27FC236}">
                <a16:creationId xmlns:a16="http://schemas.microsoft.com/office/drawing/2014/main" id="{19B7A133-C7E1-E741-7600-D15C090AC94B}"/>
              </a:ext>
            </a:extLst>
          </p:cNvPr>
          <p:cNvGrpSpPr/>
          <p:nvPr/>
        </p:nvGrpSpPr>
        <p:grpSpPr>
          <a:xfrm>
            <a:off x="7167418" y="2020762"/>
            <a:ext cx="4202545" cy="3511820"/>
            <a:chOff x="7081982" y="882637"/>
            <a:chExt cx="2332395" cy="2546364"/>
          </a:xfrm>
        </p:grpSpPr>
        <p:sp>
          <p:nvSpPr>
            <p:cNvPr id="10" name="Rectangle : coins arrondis 9">
              <a:extLst>
                <a:ext uri="{FF2B5EF4-FFF2-40B4-BE49-F238E27FC236}">
                  <a16:creationId xmlns:a16="http://schemas.microsoft.com/office/drawing/2014/main" id="{A476D0F2-5635-4419-D36B-B0C48D0E466B}"/>
                </a:ext>
              </a:extLst>
            </p:cNvPr>
            <p:cNvSpPr/>
            <p:nvPr/>
          </p:nvSpPr>
          <p:spPr>
            <a:xfrm>
              <a:off x="7081982" y="992475"/>
              <a:ext cx="2332395" cy="2436526"/>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solidFill>
                    <a:schemeClr val="bg2"/>
                  </a:solidFill>
                </a:rPr>
                <a:t>La Maison Olympe de Gouges à Cherbourg a mis en place les projets vacances depuis 20 ans. A la main d’une même référente depuis l’origine, le dispositif  a été personnalisé et n’a pas fait l’objet de formalisation ou de réflexion plus stratégique sur l’autonomie des publics, l’organisation adoptée, etc. </a:t>
              </a:r>
            </a:p>
            <a:p>
              <a:pPr algn="ctr"/>
              <a:endParaRPr lang="fr-CA" sz="1000" dirty="0">
                <a:solidFill>
                  <a:schemeClr val="bg2"/>
                </a:solidFill>
              </a:endParaRPr>
            </a:p>
            <a:p>
              <a:pPr algn="ctr"/>
              <a:r>
                <a:rPr lang="fr-CA" sz="1000" dirty="0">
                  <a:solidFill>
                    <a:schemeClr val="bg2"/>
                  </a:solidFill>
                </a:rPr>
                <a:t>Depuis un an, une nouvelle référente est en charge du projet. Elle souhaite le réorienter vers un public plus en difficulté. En effet, celle-ci estime que les projets-vacances «</a:t>
              </a:r>
              <a:r>
                <a:rPr lang="fr-CA" sz="1000" i="1" dirty="0">
                  <a:solidFill>
                    <a:schemeClr val="bg2"/>
                  </a:solidFill>
                </a:rPr>
                <a:t> ont dévié vers une agence de voyage pour des personnes autonomes, sans besoin spécifique ou partant chaque année </a:t>
              </a:r>
              <a:r>
                <a:rPr lang="fr-CA" sz="1000" dirty="0">
                  <a:solidFill>
                    <a:schemeClr val="bg2"/>
                  </a:solidFill>
                </a:rPr>
                <a:t>». La nouvelle référente cherche donc à transformer le dispositif mais constate les nombreux freins face à elle, à savoir une habitude ancrée depuis 20 ans pour des familles habituées à un mode de fonctionnement et à une personne.</a:t>
              </a:r>
            </a:p>
            <a:p>
              <a:pPr algn="ctr"/>
              <a:endParaRPr lang="fr-CA" sz="1000" dirty="0">
                <a:solidFill>
                  <a:schemeClr val="bg2"/>
                </a:solidFill>
              </a:endParaRPr>
            </a:p>
            <a:p>
              <a:pPr algn="ctr"/>
              <a:r>
                <a:rPr lang="fr-CA" sz="1000" dirty="0">
                  <a:solidFill>
                    <a:schemeClr val="bg2"/>
                  </a:solidFill>
                </a:rPr>
                <a:t>De plus, le changement de direction à l’été 2023 retarde la possibilité de formaliser de nouvelles orientations dans le projet social ou familles. </a:t>
              </a:r>
            </a:p>
            <a:p>
              <a:pPr marL="171450" indent="-171450" algn="just">
                <a:buFont typeface="Wingdings" panose="05000000000000000000" pitchFamily="2" charset="2"/>
                <a:buChar char="§"/>
              </a:pPr>
              <a:endParaRPr lang="fr-CA" sz="1000" dirty="0">
                <a:solidFill>
                  <a:schemeClr val="bg2"/>
                </a:solidFill>
              </a:endParaRPr>
            </a:p>
          </p:txBody>
        </p:sp>
        <p:sp>
          <p:nvSpPr>
            <p:cNvPr id="11" name="Ellipse 10">
              <a:extLst>
                <a:ext uri="{FF2B5EF4-FFF2-40B4-BE49-F238E27FC236}">
                  <a16:creationId xmlns:a16="http://schemas.microsoft.com/office/drawing/2014/main" id="{142B4237-9EFC-15FF-0D77-2AAC52A35999}"/>
                </a:ext>
              </a:extLst>
            </p:cNvPr>
            <p:cNvSpPr/>
            <p:nvPr/>
          </p:nvSpPr>
          <p:spPr>
            <a:xfrm>
              <a:off x="7271983" y="882637"/>
              <a:ext cx="1952392" cy="2196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dirty="0"/>
                <a:t>Le cas de Cherbourg, une reprise du dispositif par une nouvelle référente</a:t>
              </a:r>
              <a:endParaRPr lang="fr-FR" sz="1000" dirty="0"/>
            </a:p>
          </p:txBody>
        </p:sp>
      </p:grpSp>
      <p:sp>
        <p:nvSpPr>
          <p:cNvPr id="13" name="ZoneTexte 12">
            <a:extLst>
              <a:ext uri="{FF2B5EF4-FFF2-40B4-BE49-F238E27FC236}">
                <a16:creationId xmlns:a16="http://schemas.microsoft.com/office/drawing/2014/main" id="{A277A627-F0C3-1A7E-AA16-7F799A4E1F09}"/>
              </a:ext>
            </a:extLst>
          </p:cNvPr>
          <p:cNvSpPr txBox="1"/>
          <p:nvPr/>
        </p:nvSpPr>
        <p:spPr>
          <a:xfrm>
            <a:off x="662709" y="1770571"/>
            <a:ext cx="6096000" cy="3314369"/>
          </a:xfrm>
          <a:prstGeom prst="rect">
            <a:avLst/>
          </a:prstGeom>
          <a:noFill/>
        </p:spPr>
        <p:txBody>
          <a:bodyPr wrap="square">
            <a:spAutoFit/>
          </a:bodyPr>
          <a:lstStyle/>
          <a:p>
            <a:pPr marL="0" indent="0" algn="just">
              <a:lnSpc>
                <a:spcPct val="107000"/>
              </a:lnSpc>
              <a:spcBef>
                <a:spcPts val="600"/>
              </a:spcBef>
              <a:spcAft>
                <a:spcPts val="1400"/>
              </a:spcAft>
              <a:buNone/>
            </a:pPr>
            <a:r>
              <a:rPr lang="fr-FR" sz="1100" dirty="0">
                <a:solidFill>
                  <a:srgbClr val="000000"/>
                </a:solidFill>
                <a:latin typeface="+mj-lt"/>
                <a:ea typeface="Calibri" panose="020F0502020204030204" pitchFamily="34" charset="0"/>
                <a:cs typeface="Times New Roman" panose="02020603050405020304" pitchFamily="18" charset="0"/>
              </a:rPr>
              <a:t>Cet aspect « perso-dépendant » limite le partage des orientations entre professionnels. L</a:t>
            </a:r>
            <a:r>
              <a:rPr lang="fr-FR" sz="1100" dirty="0">
                <a:solidFill>
                  <a:srgbClr val="000000"/>
                </a:solidFill>
                <a:effectLst/>
                <a:latin typeface="+mj-lt"/>
                <a:ea typeface="Calibri" panose="020F0502020204030204" pitchFamily="34" charset="0"/>
                <a:cs typeface="Times New Roman" panose="02020603050405020304" pitchFamily="18" charset="0"/>
              </a:rPr>
              <a:t>ors d’un changement de référent ou lorsque surviennent des problématiques internes de ressources humaines, peu de transmission est effectuée en interne. Le dispositif résiste alors assez mal </a:t>
            </a:r>
            <a:r>
              <a:rPr lang="fr-FR" sz="1100" dirty="0">
                <a:solidFill>
                  <a:srgbClr val="000000"/>
                </a:solidFill>
                <a:latin typeface="+mj-lt"/>
                <a:ea typeface="Calibri" panose="020F0502020204030204" pitchFamily="34" charset="0"/>
                <a:cs typeface="Times New Roman" panose="02020603050405020304" pitchFamily="18" charset="0"/>
              </a:rPr>
              <a:t>à ces changements internes ; il n’est plus déployé tant que la nouvelle personne référente ne s’en saisisse, le comprenne et se l’approprie.</a:t>
            </a:r>
            <a:endParaRPr lang="fr-FR" sz="1100" dirty="0">
              <a:solidFill>
                <a:srgbClr val="000000"/>
              </a:solidFill>
              <a:effectLst/>
              <a:latin typeface="+mj-lt"/>
              <a:ea typeface="Calibri" panose="020F0502020204030204" pitchFamily="34" charset="0"/>
              <a:cs typeface="Times New Roman" panose="02020603050405020304" pitchFamily="18" charset="0"/>
            </a:endParaRPr>
          </a:p>
          <a:p>
            <a:pPr marL="0" indent="0" algn="just">
              <a:lnSpc>
                <a:spcPct val="107000"/>
              </a:lnSpc>
              <a:spcBef>
                <a:spcPts val="600"/>
              </a:spcBef>
              <a:spcAft>
                <a:spcPts val="1400"/>
              </a:spcAft>
              <a:buNone/>
            </a:pPr>
            <a:r>
              <a:rPr lang="fr-FR" sz="1100" dirty="0">
                <a:solidFill>
                  <a:srgbClr val="000000"/>
                </a:solidFill>
                <a:latin typeface="+mj-lt"/>
                <a:ea typeface="Calibri" panose="020F0502020204030204" pitchFamily="34" charset="0"/>
                <a:cs typeface="Times New Roman" panose="02020603050405020304" pitchFamily="18" charset="0"/>
              </a:rPr>
              <a:t>Cependant, </a:t>
            </a:r>
            <a:r>
              <a:rPr lang="fr-FR" sz="1100" b="1" dirty="0">
                <a:solidFill>
                  <a:srgbClr val="000000"/>
                </a:solidFill>
                <a:latin typeface="+mj-lt"/>
                <a:ea typeface="Calibri" panose="020F0502020204030204" pitchFamily="34" charset="0"/>
                <a:cs typeface="Times New Roman" panose="02020603050405020304" pitchFamily="18" charset="0"/>
              </a:rPr>
              <a:t>l’absence de formalisation ne rime pas avec une absence de réflexion sur le droit aux vacances</a:t>
            </a:r>
            <a:r>
              <a:rPr lang="fr-FR" sz="1100" dirty="0">
                <a:solidFill>
                  <a:srgbClr val="000000"/>
                </a:solidFill>
                <a:latin typeface="+mj-lt"/>
                <a:ea typeface="Calibri" panose="020F0502020204030204" pitchFamily="34" charset="0"/>
                <a:cs typeface="Times New Roman" panose="02020603050405020304" pitchFamily="18" charset="0"/>
              </a:rPr>
              <a:t>. Ainsi, plusieurs entretiens avec les référents des Centres Sociaux démontrent une richesse dans les questionnements sur le droit au répit pour les mères de famille ou encore le rôle et la place </a:t>
            </a:r>
            <a:r>
              <a:rPr lang="fr-FR" sz="1100" dirty="0">
                <a:solidFill>
                  <a:srgbClr val="000000"/>
                </a:solidFill>
                <a:effectLst/>
                <a:latin typeface="+mj-lt"/>
                <a:ea typeface="Calibri" panose="020F0502020204030204" pitchFamily="34" charset="0"/>
                <a:cs typeface="Times New Roman" panose="02020603050405020304" pitchFamily="18" charset="0"/>
              </a:rPr>
              <a:t>des professionnels des centres sociaux sur les lieux de vacances, entre travailleur social et animateur. Ces réflexions, pourtant stratégiques et essentielles, restent souvent en suspens, sans coordination ou partage en interne. </a:t>
            </a:r>
          </a:p>
          <a:p>
            <a:pPr marL="531813" algn="just">
              <a:lnSpc>
                <a:spcPct val="107000"/>
              </a:lnSpc>
              <a:spcBef>
                <a:spcPts val="600"/>
              </a:spcBef>
              <a:spcAft>
                <a:spcPts val="1400"/>
              </a:spcAft>
              <a:buNone/>
            </a:pPr>
            <a:r>
              <a:rPr lang="fr-FR" sz="1100" b="1" dirty="0">
                <a:solidFill>
                  <a:schemeClr val="accent2"/>
                </a:solidFill>
                <a:effectLst/>
                <a:latin typeface="+mj-lt"/>
                <a:ea typeface="Calibri" panose="020F0502020204030204" pitchFamily="34" charset="0"/>
                <a:cs typeface="Times New Roman" panose="02020603050405020304" pitchFamily="18" charset="0"/>
              </a:rPr>
              <a:t>Les bonnes pratiques </a:t>
            </a:r>
            <a:r>
              <a:rPr lang="fr-FR" sz="1100" dirty="0">
                <a:solidFill>
                  <a:srgbClr val="000000"/>
                </a:solidFill>
                <a:effectLst/>
                <a:latin typeface="+mj-lt"/>
                <a:ea typeface="Calibri" panose="020F0502020204030204" pitchFamily="34" charset="0"/>
                <a:cs typeface="Times New Roman" panose="02020603050405020304" pitchFamily="18" charset="0"/>
              </a:rPr>
              <a:t>consistent à partager ces réflexions entre professionnels, avec le CA et les habitants, de les inscrire dans les projets des Centres sociaux afin de garantir le cadre d’intervention des projets-vacances, la transmission du dispositif dans le cas de mouvement de personnel et de limiter les risques de surinvestissement ou d’appropriation.</a:t>
            </a:r>
          </a:p>
        </p:txBody>
      </p:sp>
      <p:pic>
        <p:nvPicPr>
          <p:cNvPr id="14" name="Graphique 13" descr="Commentaire, J’aime avec un remplissage uni">
            <a:extLst>
              <a:ext uri="{FF2B5EF4-FFF2-40B4-BE49-F238E27FC236}">
                <a16:creationId xmlns:a16="http://schemas.microsoft.com/office/drawing/2014/main" id="{616AF9AE-F161-391D-12C8-F6BA9F05458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551" y="4321233"/>
            <a:ext cx="581891" cy="581891"/>
          </a:xfrm>
          <a:prstGeom prst="rect">
            <a:avLst/>
          </a:prstGeom>
        </p:spPr>
      </p:pic>
    </p:spTree>
    <p:extLst>
      <p:ext uri="{BB962C8B-B14F-4D97-AF65-F5344CB8AC3E}">
        <p14:creationId xmlns:p14="http://schemas.microsoft.com/office/powerpoint/2010/main" val="343351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F669C-8C13-0928-962B-BA24B197998E}"/>
              </a:ext>
            </a:extLst>
          </p:cNvPr>
          <p:cNvSpPr>
            <a:spLocks noGrp="1"/>
          </p:cNvSpPr>
          <p:nvPr>
            <p:ph type="title"/>
          </p:nvPr>
        </p:nvSpPr>
        <p:spPr>
          <a:xfrm>
            <a:off x="609604" y="339625"/>
            <a:ext cx="10515600" cy="1325563"/>
          </a:xfrm>
        </p:spPr>
        <p:txBody>
          <a:bodyPr/>
          <a:lstStyle/>
          <a:p>
            <a:pPr>
              <a:spcBef>
                <a:spcPts val="1000"/>
              </a:spcBef>
              <a:defRPr/>
            </a:pPr>
            <a:r>
              <a:rPr lang="fr-FR" sz="2000" b="1" cap="all" dirty="0">
                <a:solidFill>
                  <a:srgbClr val="595959"/>
                </a:solidFill>
                <a:ea typeface="PMingLiU" panose="02020500000000000000" pitchFamily="18" charset="-120"/>
                <a:cs typeface="Times New Roman" panose="02020603050405020304" pitchFamily="18" charset="0"/>
              </a:rPr>
              <a:t>2</a:t>
            </a:r>
            <a: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t>. Les orientations et objectifs des projets vacances dans les centres sociaux</a:t>
            </a: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r>
              <a:rPr lang="fr-FR" sz="1400" b="1" i="1" kern="1600"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rPr>
              <a:t>2.2 Une orientation qui oscille entre deux objectifs prioritaires : faciliter les départs pour garantir l’accès au droit ou utiliser les vacances comme outil d’accompagnement pour l’autonomisation des publics</a:t>
            </a:r>
            <a:br>
              <a:rPr lang="fr-FR" sz="1400" b="1" i="1" kern="1600" cap="small" dirty="0">
                <a:solidFill>
                  <a:srgbClr val="C96372"/>
                </a:solidFill>
                <a:effectLst/>
                <a:latin typeface="Corbel" panose="020B0503020204020204" pitchFamily="34" charset="0"/>
                <a:ea typeface="PMingLiU" panose="02020500000000000000" pitchFamily="18" charset="-120"/>
                <a:cs typeface="Times New Roman" panose="02020603050405020304" pitchFamily="18" charset="0"/>
              </a:rPr>
            </a:br>
            <a:br>
              <a:rPr kumimoji="0" lang="fr-FR" sz="1400" b="1" i="0" u="none" strike="noStrike" kern="1200" cap="small" spc="0" normalizeH="0" baseline="0" noProof="0" dirty="0">
                <a:ln>
                  <a:noFill/>
                </a:ln>
                <a:solidFill>
                  <a:srgbClr val="C96372"/>
                </a:solidFill>
                <a:effectLst/>
                <a:uLnTx/>
                <a:uFillTx/>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20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br>
              <a:rPr lang="fr-FR" sz="1800" b="1" cap="all" dirty="0">
                <a:solidFill>
                  <a:srgbClr val="595959"/>
                </a:solidFill>
                <a:effectLst/>
                <a:latin typeface="Corbel" panose="020B0503020204020204" pitchFamily="34" charset="0"/>
                <a:ea typeface="PMingLiU" panose="02020500000000000000" pitchFamily="18" charset="-12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F6511B24-0F74-F332-3CB0-E5117D6FB780}"/>
              </a:ext>
            </a:extLst>
          </p:cNvPr>
          <p:cNvSpPr>
            <a:spLocks noGrp="1"/>
          </p:cNvSpPr>
          <p:nvPr>
            <p:ph idx="1"/>
          </p:nvPr>
        </p:nvSpPr>
        <p:spPr>
          <a:xfrm>
            <a:off x="609604" y="1485460"/>
            <a:ext cx="10515600" cy="5172128"/>
          </a:xfrm>
        </p:spPr>
        <p:txBody>
          <a:bodyPr/>
          <a:lstStyle/>
          <a:p>
            <a:pPr marL="0" indent="0">
              <a:buNone/>
            </a:pPr>
            <a:r>
              <a:rPr lang="fr-FR" sz="1400" b="1" i="1" kern="1600" dirty="0">
                <a:solidFill>
                  <a:schemeClr val="accent6"/>
                </a:solidFill>
                <a:ea typeface="PMingLiU" panose="02020500000000000000" pitchFamily="18" charset="-120"/>
                <a:cs typeface="Times New Roman" panose="02020603050405020304" pitchFamily="18" charset="0"/>
              </a:rPr>
              <a:t>Des logiques différenciées mais complémentaires</a:t>
            </a:r>
          </a:p>
          <a:p>
            <a:pPr marL="0" indent="0">
              <a:buNone/>
            </a:pPr>
            <a:endParaRPr lang="fr-FR" sz="1400" b="1" i="1" kern="1600" dirty="0">
              <a:solidFill>
                <a:srgbClr val="434759"/>
              </a:solidFill>
              <a:ea typeface="PMingLiU" panose="02020500000000000000" pitchFamily="18" charset="-12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7BB2A5B-A47C-2BB0-A99C-77A55A756086}"/>
              </a:ext>
            </a:extLst>
          </p:cNvPr>
          <p:cNvSpPr>
            <a:spLocks noGrp="1"/>
          </p:cNvSpPr>
          <p:nvPr>
            <p:ph type="sldNum" sz="quarter" idx="12"/>
          </p:nvPr>
        </p:nvSpPr>
        <p:spPr/>
        <p:txBody>
          <a:bodyPr/>
          <a:lstStyle/>
          <a:p>
            <a:fld id="{AD2A36CA-2473-4936-82E1-1F3FFFB5F89E}" type="slidenum">
              <a:rPr lang="fr-FR" smtClean="0"/>
              <a:pPr/>
              <a:t>9</a:t>
            </a:fld>
            <a:endParaRPr lang="fr-FR"/>
          </a:p>
        </p:txBody>
      </p:sp>
      <p:sp>
        <p:nvSpPr>
          <p:cNvPr id="5" name="Espace réservé du pied de page 4">
            <a:extLst>
              <a:ext uri="{FF2B5EF4-FFF2-40B4-BE49-F238E27FC236}">
                <a16:creationId xmlns:a16="http://schemas.microsoft.com/office/drawing/2014/main" id="{D5268405-131C-3ECE-B44D-640919EC0301}"/>
              </a:ext>
            </a:extLst>
          </p:cNvPr>
          <p:cNvSpPr>
            <a:spLocks noGrp="1"/>
          </p:cNvSpPr>
          <p:nvPr>
            <p:ph type="ftr" sz="quarter" idx="3"/>
          </p:nvPr>
        </p:nvSpPr>
        <p:spPr/>
        <p:txBody>
          <a:bodyPr/>
          <a:lstStyle/>
          <a:p>
            <a:r>
              <a:rPr lang="fr-CA" dirty="0"/>
              <a:t>FCSF –Recherche-action sur la thématique vacances</a:t>
            </a:r>
            <a:endParaRPr lang="fr-FR" dirty="0"/>
          </a:p>
          <a:p>
            <a:endParaRPr lang="fr-FR" dirty="0"/>
          </a:p>
        </p:txBody>
      </p:sp>
      <p:sp>
        <p:nvSpPr>
          <p:cNvPr id="10" name="ZoneTexte 9">
            <a:extLst>
              <a:ext uri="{FF2B5EF4-FFF2-40B4-BE49-F238E27FC236}">
                <a16:creationId xmlns:a16="http://schemas.microsoft.com/office/drawing/2014/main" id="{D8AFDE1D-AD34-B636-87B5-3D96ED842C95}"/>
              </a:ext>
            </a:extLst>
          </p:cNvPr>
          <p:cNvSpPr txBox="1"/>
          <p:nvPr/>
        </p:nvSpPr>
        <p:spPr>
          <a:xfrm>
            <a:off x="609602" y="1846876"/>
            <a:ext cx="7212576" cy="3960380"/>
          </a:xfrm>
          <a:prstGeom prst="rect">
            <a:avLst/>
          </a:prstGeom>
          <a:noFill/>
        </p:spPr>
        <p:txBody>
          <a:bodyPr wrap="square">
            <a:spAutoFit/>
          </a:bodyPr>
          <a:lstStyle/>
          <a:p>
            <a:pPr marR="0" lvl="0" algn="just" defTabSz="914400" rtl="0" eaLnBrk="1" fontAlgn="auto" latinLnBrk="0" hangingPunct="1">
              <a:lnSpc>
                <a:spcPct val="107000"/>
              </a:lnSpc>
              <a:spcBef>
                <a:spcPts val="600"/>
              </a:spcBef>
              <a:spcAft>
                <a:spcPts val="600"/>
              </a:spcAft>
              <a:buClrTx/>
              <a:buSzTx/>
              <a:tabLst/>
              <a:defRPr/>
            </a:pP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La logique qui prévaut dans le cadre d’intervention de la FCSF est </a:t>
            </a:r>
            <a:r>
              <a:rPr 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 émancipatrice »,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c’est-à-dire de se saisir de la thématique « vacances » comme d’un moyen d’accompagnement et d’une finalité : </a:t>
            </a:r>
          </a:p>
          <a:p>
            <a:pPr marL="171450" marR="0" lvl="0" indent="-171450" algn="just" defTabSz="914400" rtl="0" eaLnBrk="1" fontAlgn="auto" latinLnBrk="0" hangingPunct="1">
              <a:lnSpc>
                <a:spcPct val="107000"/>
              </a:lnSpc>
              <a:spcBef>
                <a:spcPts val="600"/>
              </a:spcBef>
              <a:buClr>
                <a:schemeClr val="accent2"/>
              </a:buClr>
              <a:buSzTx/>
              <a:buFont typeface="Wingdings" panose="05000000000000000000" pitchFamily="2" charset="2"/>
              <a:buChar char=""/>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Un moyen, en accompagnant les personnes de façon plus globale sur leurs problématiques, dans une logique de parcours vers l’autonomie. Les projets-vacances sont considérés comme « un outil parmi d’autres » </a:t>
            </a: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(verbatims de directions / référents)  pour travailler le pouvoir d’agir des habitants.</a:t>
            </a:r>
          </a:p>
          <a:p>
            <a:pPr marL="171450" marR="0" lvl="0" indent="-171450" algn="just" defTabSz="914400" rtl="0" eaLnBrk="1" fontAlgn="auto" latinLnBrk="0" hangingPunct="1">
              <a:lnSpc>
                <a:spcPct val="107000"/>
              </a:lnSpc>
              <a:spcBef>
                <a:spcPts val="600"/>
              </a:spcBef>
              <a:buClr>
                <a:schemeClr val="accent2"/>
              </a:buClr>
              <a:buSzTx/>
              <a:buFont typeface="Wingdings" panose="05000000000000000000" pitchFamily="2" charset="2"/>
              <a:buChar char=""/>
              <a:tabLst/>
              <a:defRPr/>
            </a:pPr>
            <a:r>
              <a:rPr kumimoji="0" lang="fr-FR" sz="1100" b="0" i="0" u="none" strike="noStrike" kern="1200" cap="none" spc="0" normalizeH="0" baseline="0" noProof="0" dirty="0">
                <a:ln>
                  <a:noFill/>
                </a:ln>
                <a:solidFill>
                  <a:srgbClr val="000000"/>
                </a:solidFill>
                <a:uLnTx/>
                <a:uFillTx/>
                <a:latin typeface="Corbel" panose="020B0503020204020204" pitchFamily="34" charset="0"/>
                <a:ea typeface="Calibri" panose="020F0502020204030204" pitchFamily="34" charset="0"/>
                <a:cs typeface="Times New Roman" panose="02020603050405020304" pitchFamily="18" charset="0"/>
              </a:rPr>
              <a:t>Une finalité: viser l’autonomie des personnes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à travers</a:t>
            </a:r>
            <a:r>
              <a:rPr kumimoji="0" lang="fr-FR" sz="1100" b="0" i="0" u="none" strike="noStrike" kern="1200" cap="none" spc="0" normalizeH="0" baseline="0" noProof="0" dirty="0">
                <a:ln>
                  <a:noFill/>
                </a:ln>
                <a:solidFill>
                  <a:srgbClr val="000000"/>
                </a:solidFill>
                <a:uLnTx/>
                <a:uFillTx/>
                <a:latin typeface="Corbel" panose="020B0503020204020204" pitchFamily="34" charset="0"/>
                <a:ea typeface="Calibri" panose="020F0502020204030204" pitchFamily="34" charset="0"/>
                <a:cs typeface="Times New Roman" panose="02020603050405020304" pitchFamily="18" charset="0"/>
              </a:rPr>
              <a:t> les départs en vacances.</a:t>
            </a:r>
          </a:p>
          <a:p>
            <a:pPr algn="just">
              <a:lnSpc>
                <a:spcPct val="107000"/>
              </a:lnSpc>
              <a:spcBef>
                <a:spcPts val="600"/>
              </a:spcBef>
              <a:buClr>
                <a:schemeClr val="accent2"/>
              </a:buClr>
              <a:defRPr/>
            </a:pP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Certains centres, très sensibles à la question du pouvoir d’agir des habitants, recherchent activement (voire exclusivement) la logique émancipatrice et visent un </a:t>
            </a:r>
            <a:r>
              <a:rPr 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haut niveau de participation à la construction des projets :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niveaux 5 et 6 sur l’échelle de </a:t>
            </a:r>
            <a:r>
              <a:rPr lang="fr-FR" sz="1100" dirty="0" err="1">
                <a:solidFill>
                  <a:srgbClr val="000000"/>
                </a:solidFill>
                <a:latin typeface="Corbel" panose="020B0503020204020204" pitchFamily="34" charset="0"/>
                <a:ea typeface="Calibri" panose="020F0502020204030204" pitchFamily="34" charset="0"/>
                <a:cs typeface="Times New Roman" panose="02020603050405020304" pitchFamily="18" charset="0"/>
              </a:rPr>
              <a:t>Roher</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 HART avec création du projet, recherche de lieux, de financements, participation aux tâches ménagères, etc. Le nombre de personnes accompagnées est le plus souvent restreint, un choix étant fait de limiter le volume d’accompagnement pour proposer du sur-mesure et dans une optique de montée en compétences. </a:t>
            </a:r>
          </a:p>
          <a:p>
            <a:pPr marR="0" lvl="0" algn="just" defTabSz="914400" rtl="0" eaLnBrk="1" fontAlgn="auto" latinLnBrk="0" hangingPunct="1">
              <a:lnSpc>
                <a:spcPct val="107000"/>
              </a:lnSpc>
              <a:spcBef>
                <a:spcPts val="600"/>
              </a:spcBef>
              <a:buClr>
                <a:schemeClr val="accent2"/>
              </a:buClr>
              <a:buSzTx/>
              <a:tabLst/>
              <a:defRPr/>
            </a:pPr>
            <a:endParaRPr kumimoji="0" lang="fr-FR" sz="1100" b="0" i="0" u="none" strike="noStrike" kern="1200" cap="none" spc="0" normalizeH="0" baseline="0" noProof="0" dirty="0">
              <a:ln>
                <a:noFill/>
              </a:ln>
              <a:solidFill>
                <a:srgbClr val="000000"/>
              </a:solidFill>
              <a:uLnTx/>
              <a:uFillTx/>
              <a:latin typeface="Corbel" panose="020B050302020402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buClr>
                <a:schemeClr val="accent2"/>
              </a:buClr>
              <a:defRPr/>
            </a:pPr>
            <a:r>
              <a:rPr lang="fr-FR" sz="11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La deuxième logique répond à un objectif prioritaire différent, à savoir </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faciliter les départ</a:t>
            </a:r>
            <a:r>
              <a:rPr lang="fr-FR" sz="1100" b="1" dirty="0">
                <a:solidFill>
                  <a:srgbClr val="000000"/>
                </a:solidFill>
                <a:latin typeface="Corbel" panose="020B0503020204020204" pitchFamily="34" charset="0"/>
                <a:ea typeface="Calibri" panose="020F0502020204030204" pitchFamily="34" charset="0"/>
                <a:cs typeface="Times New Roman" panose="02020603050405020304" pitchFamily="18" charset="0"/>
              </a:rPr>
              <a:t>s </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en vacances pour garantir l’accès au droit de toutes les personnes</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Cet objectif peut conduire à proposer un service plus qu’à proposer un accompagnement, dans une logique de « consommation » de vacances, à des degrés divers. </a:t>
            </a:r>
            <a:r>
              <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rPr>
              <a:t>Les séjours proposés sont davantage « clés en main », le plus souvent pour des familles (via BSV) ou des séniors satisfaits de cette organisation favorisant le répit et le confort.</a:t>
            </a:r>
          </a:p>
          <a:p>
            <a:pPr marR="0" lvl="0" algn="just" defTabSz="914400" rtl="0" eaLnBrk="1" fontAlgn="auto" latinLnBrk="0" hangingPunct="1">
              <a:lnSpc>
                <a:spcPct val="107000"/>
              </a:lnSpc>
              <a:spcBef>
                <a:spcPts val="600"/>
              </a:spcBef>
              <a:spcAft>
                <a:spcPts val="600"/>
              </a:spcAft>
              <a:buClr>
                <a:schemeClr val="accent2"/>
              </a:buClr>
              <a:buSzTx/>
              <a:tabLst/>
              <a:defRPr/>
            </a:pPr>
            <a:endParaRPr lang="fr-FR" sz="1100" dirty="0">
              <a:solidFill>
                <a:srgbClr val="000000"/>
              </a:solidFill>
              <a:latin typeface="Corbel" panose="020B0503020204020204" pitchFamily="34" charset="0"/>
              <a:ea typeface="Calibri" panose="020F0502020204030204" pitchFamily="34" charset="0"/>
              <a:cs typeface="Times New Roman" panose="02020603050405020304" pitchFamily="18" charset="0"/>
            </a:endParaRPr>
          </a:p>
        </p:txBody>
      </p:sp>
      <p:pic>
        <p:nvPicPr>
          <p:cNvPr id="7" name="Image 1" descr="Une image contenant texte, capture d’écran, logiciel, Parallèle&#10;&#10;Description générée automatiquement">
            <a:extLst>
              <a:ext uri="{FF2B5EF4-FFF2-40B4-BE49-F238E27FC236}">
                <a16:creationId xmlns:a16="http://schemas.microsoft.com/office/drawing/2014/main" id="{63AFB922-B33D-23FD-9D92-8B5EE645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3189" y="1846876"/>
            <a:ext cx="3303026" cy="403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069728"/>
      </p:ext>
    </p:extLst>
  </p:cSld>
  <p:clrMapOvr>
    <a:masterClrMapping/>
  </p:clrMapOvr>
</p:sld>
</file>

<file path=ppt/theme/theme1.xml><?xml version="1.0" encoding="utf-8"?>
<a:theme xmlns:a="http://schemas.openxmlformats.org/drawingml/2006/main" name="Thème Office">
  <a:themeElements>
    <a:clrScheme name="Personnalisé 1">
      <a:dk1>
        <a:srgbClr val="8E93AA"/>
      </a:dk1>
      <a:lt1>
        <a:srgbClr val="FFFFFF"/>
      </a:lt1>
      <a:dk2>
        <a:srgbClr val="C9506B"/>
      </a:dk2>
      <a:lt2>
        <a:srgbClr val="000000"/>
      </a:lt2>
      <a:accent1>
        <a:srgbClr val="F9ECEE"/>
      </a:accent1>
      <a:accent2>
        <a:srgbClr val="8F303E"/>
      </a:accent2>
      <a:accent3>
        <a:srgbClr val="7460DE"/>
      </a:accent3>
      <a:accent4>
        <a:srgbClr val="91C7FC"/>
      </a:accent4>
      <a:accent5>
        <a:srgbClr val="FFD965"/>
      </a:accent5>
      <a:accent6>
        <a:srgbClr val="00A3A1"/>
      </a:accent6>
      <a:hlink>
        <a:srgbClr val="000000"/>
      </a:hlink>
      <a:folHlink>
        <a:srgbClr val="000000"/>
      </a:folHlink>
    </a:clrScheme>
    <a:fontScheme name="Personnalisé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èle PPT v2" id="{998FA9EA-020C-4294-9C4C-50367565F965}" vid="{456E149D-4F4A-4D76-8CFE-DCFBDCF7F8D4}"/>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1458C3E5F1E44FA0A9A6FA6DCF2DB1" ma:contentTypeVersion="7" ma:contentTypeDescription="Create a new document." ma:contentTypeScope="" ma:versionID="61bb21706724a908339b07bbd9276119">
  <xsd:schema xmlns:xsd="http://www.w3.org/2001/XMLSchema" xmlns:xs="http://www.w3.org/2001/XMLSchema" xmlns:p="http://schemas.microsoft.com/office/2006/metadata/properties" xmlns:ns2="4000e0ce-4baa-423a-a093-f372af27b0aa" targetNamespace="http://schemas.microsoft.com/office/2006/metadata/properties" ma:root="true" ma:fieldsID="ceb5ef4b0cbfae7ab673790c27d44b22" ns2:_="">
    <xsd:import namespace="4000e0ce-4baa-423a-a093-f372af27b0aa"/>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0e0ce-4baa-423a-a093-f372af27b0aa"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6db4422-1f68-4cbd-b0aa-6f7b4fba3979"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00e0ce-4baa-423a-a093-f372af27b0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E90BBC-DBCB-466E-8459-FA075209BD70}">
  <ds:schemaRefs>
    <ds:schemaRef ds:uri="http://schemas.microsoft.com/sharepoint/v3/contenttype/forms"/>
  </ds:schemaRefs>
</ds:datastoreItem>
</file>

<file path=customXml/itemProps2.xml><?xml version="1.0" encoding="utf-8"?>
<ds:datastoreItem xmlns:ds="http://schemas.openxmlformats.org/officeDocument/2006/customXml" ds:itemID="{3A5C408D-2B3C-49BB-815B-75966129F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00e0ce-4baa-423a-a093-f372af27b0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A9C6ED-6784-4358-8972-EF920239737E}">
  <ds:schemaRefs>
    <ds:schemaRef ds:uri="http://purl.org/dc/elements/1.1/"/>
    <ds:schemaRef ds:uri="http://schemas.microsoft.com/office/2006/metadata/propertie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4000e0ce-4baa-423a-a093-f372af27b0aa"/>
  </ds:schemaRefs>
</ds:datastoreItem>
</file>

<file path=docProps/app.xml><?xml version="1.0" encoding="utf-8"?>
<Properties xmlns="http://schemas.openxmlformats.org/officeDocument/2006/extended-properties" xmlns:vt="http://schemas.openxmlformats.org/officeDocument/2006/docPropsVTypes">
  <Template>Modèle PPT 2021</Template>
  <TotalTime>6407</TotalTime>
  <Words>21180</Words>
  <Application>Microsoft Office PowerPoint</Application>
  <PresentationFormat>Grand écran</PresentationFormat>
  <Paragraphs>878</Paragraphs>
  <Slides>48</Slides>
  <Notes>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48</vt:i4>
      </vt:variant>
    </vt:vector>
  </HeadingPairs>
  <TitlesOfParts>
    <vt:vector size="60" baseType="lpstr">
      <vt:lpstr>PMingLiU</vt:lpstr>
      <vt:lpstr>Arial</vt:lpstr>
      <vt:lpstr>Calibri</vt:lpstr>
      <vt:lpstr>Calibri Light</vt:lpstr>
      <vt:lpstr>Corbel</vt:lpstr>
      <vt:lpstr>Courier New</vt:lpstr>
      <vt:lpstr>GillSans</vt:lpstr>
      <vt:lpstr>Symbol</vt:lpstr>
      <vt:lpstr>Times New Roman</vt:lpstr>
      <vt:lpstr>Wingdings</vt:lpstr>
      <vt:lpstr>Thème Office</vt:lpstr>
      <vt:lpstr>Conception personnalisée</vt:lpstr>
      <vt:lpstr>Fédération des Centres sociaux et Socioculturels de France (FCSF)  Prestation d’analyse des pratiques professionnelles sur la thématique vacancière dans les centres sociaux et évaluation de l’impact social  d’un projet vacances </vt:lpstr>
      <vt:lpstr>1. L’objet, le contexte et la dÉmarche de la recherche-action </vt:lpstr>
      <vt:lpstr>1. L’objet, le contexte et la dÉmarche de la recherche-actioN La commande et ses finalités </vt:lpstr>
      <vt:lpstr>Présentation PowerPoint</vt:lpstr>
      <vt:lpstr>Présentation PowerPoint</vt:lpstr>
      <vt:lpstr>2.Les orientations et objectifs des projets vacances dans les centres sociaux</vt:lpstr>
      <vt:lpstr>2. Les orientations et objectifs des projets vacances dans les centres sociaux 2.1 Des stades d’avancement de la réflexion hétérogènes sur le droit aux vacances      </vt:lpstr>
      <vt:lpstr>Présentation PowerPoint</vt:lpstr>
      <vt:lpstr>2. Les orientations et objectifs des projets vacances dans les centres sociaux 2.2 Une orientation qui oscille entre deux objectifs prioritaires : faciliter les départs pour garantir l’accès au droit ou utiliser les vacances comme outil d’accompagnement pour l’autonomisation des publics       </vt:lpstr>
      <vt:lpstr>Présentation PowerPoint</vt:lpstr>
      <vt:lpstr>Présentation PowerPoint</vt:lpstr>
      <vt:lpstr>       </vt:lpstr>
      <vt:lpstr>Présentation PowerPoint</vt:lpstr>
      <vt:lpstr>Présentation PowerPoint</vt:lpstr>
      <vt:lpstr>3.Les ACCOMPAGNEMENTS AUX projets vacances</vt:lpstr>
      <vt:lpstr>3. Les accompagnements aux projets vacances 3.1 Les moyens humains et temps dédiés    </vt:lpstr>
      <vt:lpstr>    </vt:lpstr>
      <vt:lpstr>    </vt:lpstr>
      <vt:lpstr>3. Les accompagnements aux projets vacances 3.2 Les appréhensions et attentes des familles     </vt:lpstr>
      <vt:lpstr>Présentation PowerPoint</vt:lpstr>
      <vt:lpstr>Présentation PowerPoint</vt:lpstr>
      <vt:lpstr>Présentation PowerPoint</vt:lpstr>
      <vt:lpstr>3. Les accompagnements aux projets vacances 3.3 des accompagnements variables en intensité et durée     </vt:lpstr>
      <vt:lpstr>Présentation PowerPoint</vt:lpstr>
      <vt:lpstr>3. Les accompagnements aux projets vacances 3.4 La place des femmes et mères de famille dans la préparation des séjours    </vt:lpstr>
      <vt:lpstr>3. Les accompagnements aux projets vacances 3.5 Les pratiques d’utilisation des chèques ANCV et les articulations avec les autres financements    </vt:lpstr>
      <vt:lpstr>Présentation PowerPoint</vt:lpstr>
      <vt:lpstr>4.Les impacts des projets vacances sur les personnes et les familles</vt:lpstr>
      <vt:lpstr>4. Les IMPACTS DES PROJETS VACANCES sur les personnes et familles 4.1 Une pratique de bilan peu développée et formalisée, limitant la connaissance des impacts    </vt:lpstr>
      <vt:lpstr>4. Les IMPACTS DES PROJETS VACANCES sur les personnes et familles 4.1 Les impacts de la préparation des séjours     </vt:lpstr>
      <vt:lpstr>Présentation PowerPoint</vt:lpstr>
      <vt:lpstr>4. Les IMPACTS DES PROJETS VACANCES sur les personnes et familles 4.2 Les 3 grands registres d’impacts des vacances sur les personnes et familles    </vt:lpstr>
      <vt:lpstr>Présentation PowerPoint</vt:lpstr>
      <vt:lpstr>Présentation PowerPoint</vt:lpstr>
      <vt:lpstr>    </vt:lpstr>
      <vt:lpstr>    </vt:lpstr>
      <vt:lpstr>5. Les IMPACTS DES PROJETS VACANCES sur Les Centres sociaux, les partenaires et le territoire </vt:lpstr>
      <vt:lpstr>5. Les IMPACTS DES PROJETS VACANCES sur les centres sociaux, les partenaires et le territoire 5.1 Des impacts peu questionnés mais importants pour les Centres Sociaux    </vt:lpstr>
      <vt:lpstr>5. Les IMPACTS DES PROJETS VACANCES sur les partenaires et le territoire 5.2 Les freins des Centres Sociaux à lever     </vt:lpstr>
      <vt:lpstr>5. Les IMPACTS DES PROJETS VACANCES sur les partenaires et le territoire 5.3 Des impacts faiblement repérés sur le territoire      </vt:lpstr>
      <vt:lpstr>5. Les IMPACTS DES PROJETS VACANCES sur les partenaires et le territoire 5.3 Des impacts faiblement repérés sur le territoire      </vt:lpstr>
      <vt:lpstr>6. Conclusions   </vt:lpstr>
      <vt:lpstr>7. RECOMMANDATIONS ET pratiques inspirantes identifiées</vt:lpstr>
      <vt:lpstr>7. RECOMMANDATIONS ET pratiques inspirantes identifiées</vt:lpstr>
      <vt:lpstr>7. RECOMMANDATIONS ET pratiques inspirantes identifiées</vt:lpstr>
      <vt:lpstr>7. RECOMMANDATIONS ET pratiques inspirantes identifiées</vt:lpstr>
      <vt:lpstr>8. Liste des fiches « pratiques inspirantes » identifiées</vt:lpstr>
      <vt:lpstr>9. EXEMPLE DE FICHE PRATIQUE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Béatrice Minet</dc:creator>
  <cp:lastModifiedBy>mdurand</cp:lastModifiedBy>
  <cp:revision>326</cp:revision>
  <cp:lastPrinted>2023-12-27T08:14:53Z</cp:lastPrinted>
  <dcterms:created xsi:type="dcterms:W3CDTF">2022-11-07T14:20:52Z</dcterms:created>
  <dcterms:modified xsi:type="dcterms:W3CDTF">2024-06-11T08:06:50Z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0x010100711458C3E5F1E44FA0A9A6FA6DCF2DB1</vt:lpwstr>
  </property>
</Properties>
</file>